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8" r:id="rId7"/>
    <p:sldId id="258" r:id="rId8"/>
    <p:sldId id="269" r:id="rId9"/>
    <p:sldId id="270" r:id="rId10"/>
    <p:sldId id="271" r:id="rId11"/>
    <p:sldId id="257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4" r:id="rId20"/>
    <p:sldId id="266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5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838200" y="1740044"/>
            <a:ext cx="10515600" cy="46488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b="1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What is the optimal interval between bilateral total knee or total hip arthroplasty when performed under separate anesthesia?</a:t>
            </a:r>
            <a:r>
              <a:rPr lang="en-US" sz="65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Presenter:</a:t>
            </a:r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Lazaros Poultsides MD MSc PhD</a:t>
            </a:r>
          </a:p>
          <a:p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of </a:t>
            </a:r>
            <a:r>
              <a:rPr lang="en-US" sz="5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Orthopaedic</a:t>
            </a:r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Surgery</a:t>
            </a:r>
          </a:p>
          <a:p>
            <a:r>
              <a:rPr lang="en-US" sz="5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Papageorgiou</a:t>
            </a:r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 Hospital</a:t>
            </a:r>
          </a:p>
          <a:p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Aristotle University of Thessaloniki, Greece</a:t>
            </a:r>
          </a:p>
          <a:p>
            <a:endParaRPr lang="en-US" sz="5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Faculty:</a:t>
            </a:r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Achan</a:t>
            </a:r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P, Al </a:t>
            </a:r>
            <a:r>
              <a:rPr lang="en-US" sz="5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Dosari</a:t>
            </a:r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Al </a:t>
            </a:r>
            <a:r>
              <a:rPr lang="en-US" sz="5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Maskari</a:t>
            </a:r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Abbas A A, </a:t>
            </a:r>
            <a:r>
              <a:rPr lang="en-US" sz="5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Bahairy</a:t>
            </a:r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W, </a:t>
            </a:r>
            <a:r>
              <a:rPr lang="en-US" sz="5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Bazez</a:t>
            </a:r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Oliete</a:t>
            </a:r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US" sz="5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Memtsoudis</a:t>
            </a:r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42" y="2165119"/>
            <a:ext cx="11281558" cy="4470255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NIS data (1998-2010): 41,664 BTKA pts were identified &amp; categorized into same day, staging 1-3 days, &amp; 4-7 days BTKA</a:t>
            </a:r>
          </a:p>
          <a:p>
            <a:pPr marL="68580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Staging BTKA 1-3 days apart associated w/ increased rates for complication vs same day BTKA, while staging 4-7 days was associated with similar complication profiles compared to same day BTKA [26]</a:t>
            </a:r>
          </a:p>
          <a:p>
            <a:pPr marL="68580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However, </a:t>
            </a:r>
            <a:r>
              <a:rPr lang="en-C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Sliva</a:t>
            </a:r>
            <a:r>
              <a:rPr lang="en-CA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 et al. reported that staggered BTKA with an interval of 4-7 days during a single admission resulted in significantly fewer complication compared to same day BTKA [27]</a:t>
            </a:r>
          </a:p>
          <a:p>
            <a:pPr marL="68580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000000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68580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TR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optimal interval for short-staged BTKA?</a:t>
            </a:r>
            <a:endParaRPr lang="en-TR" sz="3600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3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42" y="2165119"/>
            <a:ext cx="11281558" cy="4470255"/>
          </a:xfrm>
        </p:spPr>
        <p:txBody>
          <a:bodyPr>
            <a:noAutofit/>
          </a:bodyPr>
          <a:lstStyle/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 retrospective review of 351 consecutive BTKA patients</a:t>
            </a:r>
            <a:endParaRPr lang="en-CA" sz="2800" kern="1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1-week staged BTKA w/ planned interim transfer to a subacute rehabilitation facility (short-staged) or staged within 1 year (long-staged)</a:t>
            </a: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Regression analysis demonstrated that short-staged patients had a higher likelihood of requiring a blood transfusion but were less likely to return to the emergency department within 90 days</a:t>
            </a: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No</a:t>
            </a:r>
            <a:r>
              <a:rPr lang="en-CA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difference in short-term complication, 90-day readmission, or 1-year complication, allowing however for a faster total recovery time [23]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000000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68580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TR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optimal interval for short-staged BTKA?</a:t>
            </a:r>
            <a:endParaRPr lang="en-TR" sz="3600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42" y="2165119"/>
            <a:ext cx="11281558" cy="4470255"/>
          </a:xfrm>
        </p:spPr>
        <p:txBody>
          <a:bodyPr>
            <a:noAutofit/>
          </a:bodyPr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131 patients undergoing BTKA staged within 1 week and found no difference in readmission, complication, and reoperations at up to one year when compared to unilateral TKA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Proponents of this strategy argue that this short time interval provides the benefit of a single rehabilitation period without the increased medical risk of a same day bilateral procedure, while also allowing the patient and surgeon to delay the second procedure if any unexpected complications arise. [24]  </a:t>
            </a:r>
            <a:endParaRPr lang="en-CA" sz="2800" dirty="0">
              <a:solidFill>
                <a:srgbClr val="000000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68580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TR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optimal interval for short-staged BTKA?</a:t>
            </a:r>
            <a:endParaRPr lang="en-TR" sz="3600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2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42" y="2165119"/>
            <a:ext cx="11281558" cy="4470255"/>
          </a:xfrm>
        </p:spPr>
        <p:txBody>
          <a:bodyPr>
            <a:noAutofit/>
          </a:bodyPr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200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CA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ystematic review (2023) </a:t>
            </a:r>
            <a:r>
              <a:rPr lang="en-CA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</a:t>
            </a:r>
            <a:r>
              <a:rPr lang="en-CA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if staged TKA is planned, one should wait at least 3 </a:t>
            </a:r>
            <a:r>
              <a:rPr lang="en-CA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mos</a:t>
            </a:r>
            <a:r>
              <a:rPr lang="en-CA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before embarking on the contralateral </a:t>
            </a:r>
            <a:r>
              <a:rPr lang="en-CA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knee (7)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CA" sz="32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Another systematic review showed that time interval of less than 30 or 90 days between two TKAs performed in patients with BTKA was associated with a higher risk of systematic complication[20]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TR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optimal interval for staged BTKA?</a:t>
            </a:r>
            <a:endParaRPr lang="en-TR" sz="3600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1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42" y="2165119"/>
            <a:ext cx="11281558" cy="4470255"/>
          </a:xfrm>
        </p:spPr>
        <p:txBody>
          <a:bodyPr>
            <a:noAutofit/>
          </a:bodyPr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200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 retrospective study demonstrated that staging the second arthroplasty for more than a half year apart seems to offer a reduction in LOS and the rate of postoperative complication under enhanced recovery after surgery (ERAS) protocol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200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ERAS shortens the interval of staged bilateral TKA by at least 6 months for patients who might receive their second surgery without the need to wait for an extended period. [21]</a:t>
            </a:r>
          </a:p>
          <a:p>
            <a:pPr marL="68580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TR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optimal interval for staged BTKA?</a:t>
            </a:r>
            <a:endParaRPr lang="en-TR" sz="3600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56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42" y="2165119"/>
            <a:ext cx="11281558" cy="4470255"/>
          </a:xfrm>
        </p:spPr>
        <p:txBody>
          <a:bodyPr>
            <a:noAutofit/>
          </a:bodyPr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200" dirty="0">
                <a:latin typeface="Times New Roman" panose="02020603050405020304" pitchFamily="18" charset="0"/>
                <a:ea typeface="Aptos" panose="020B0004020202020204" pitchFamily="34" charset="0"/>
              </a:rPr>
              <a:t>A</a:t>
            </a:r>
            <a:r>
              <a:rPr lang="en-CA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nalysis of a large database of 67,956 BTKAs showed that </a:t>
            </a:r>
            <a:r>
              <a:rPr lang="en-C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staged at 1-14 days was associated with similar 90-day rates of all adverse events vs </a:t>
            </a:r>
            <a:r>
              <a:rPr lang="en-CA" sz="3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lang="en-C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TKA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staged  at 15-30 days </a:t>
            </a:r>
            <a:r>
              <a:rPr lang="en-C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en-C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similar rates of individual complication &amp; lower risk of any complication vs </a:t>
            </a:r>
            <a:r>
              <a:rPr lang="en-CA" sz="3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lang="en-C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TKA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Staged bilateral TKA at 31-90 &amp; 91-365 days </a:t>
            </a:r>
            <a:r>
              <a:rPr lang="en-C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en-C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similar or decreased risk of individual or any complication, ED visits, readmissions, reoperations, vs to unilateral TKA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optimal interval for staged BTKA?</a:t>
            </a:r>
            <a:endParaRPr lang="en-TR" sz="3600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r>
              <a:rPr lang="en-US" sz="4400" b="1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What is the optimal interval between bilateral total knee or total hip arthroplasty when performed under separate anesthesia?</a:t>
            </a:r>
            <a:r>
              <a:rPr lang="en-US" sz="44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5" y="1513115"/>
            <a:ext cx="11157856" cy="4979760"/>
          </a:xfrm>
        </p:spPr>
        <p:txBody>
          <a:bodyPr>
            <a:normAutofit fontScale="55000" lnSpcReduction="20000"/>
          </a:bodyPr>
          <a:lstStyle/>
          <a:p>
            <a:r>
              <a:rPr lang="en-US" sz="5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pPr>
              <a:lnSpc>
                <a:spcPct val="170000"/>
              </a:lnSpc>
            </a:pPr>
            <a:r>
              <a:rPr lang="en-US" sz="4800" b="1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What is the optimal interval between bilateral total knee or total hip arthroplasty when performed under separate anesthesia?</a:t>
            </a:r>
            <a:r>
              <a:rPr lang="en-US" sz="4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/>
            <a:endParaRPr lang="tr-TR" sz="4800" b="1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Response/Recommendation: </a:t>
            </a:r>
            <a:endParaRPr lang="tr-TR" sz="4800" b="1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patient is considered for a staged bilateral TKA, the optimal interval between the two surgeries appears to be 90 days. </a:t>
            </a:r>
          </a:p>
          <a:p>
            <a:pPr marL="342900" indent="-3429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4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Level of evidence: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D7E4676-0EA6-09C7-7AA3-7F442008D177}"/>
              </a:ext>
            </a:extLst>
          </p:cNvPr>
          <p:cNvSpPr txBox="1">
            <a:spLocks/>
          </p:cNvSpPr>
          <p:nvPr/>
        </p:nvSpPr>
        <p:spPr>
          <a:xfrm>
            <a:off x="838200" y="1584960"/>
            <a:ext cx="5257800" cy="4922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Poultsides L,</a:t>
            </a:r>
          </a:p>
          <a:p>
            <a:pPr algn="l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P,</a:t>
            </a:r>
          </a:p>
          <a:p>
            <a:pPr algn="l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Dosari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</a:t>
            </a:r>
          </a:p>
          <a:p>
            <a:pPr algn="l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Maskari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F05DE55-DB41-21C6-FE72-AEBFE9933183}"/>
              </a:ext>
            </a:extLst>
          </p:cNvPr>
          <p:cNvSpPr txBox="1">
            <a:spLocks/>
          </p:cNvSpPr>
          <p:nvPr/>
        </p:nvSpPr>
        <p:spPr>
          <a:xfrm>
            <a:off x="6614160" y="1920240"/>
            <a:ext cx="5257800" cy="4587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Abbas A A,</a:t>
            </a:r>
          </a:p>
          <a:p>
            <a:pPr algn="l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Bahairy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W, </a:t>
            </a:r>
          </a:p>
          <a:p>
            <a:pPr algn="l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Bazez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Oliete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J,</a:t>
            </a:r>
          </a:p>
          <a:p>
            <a:pPr algn="l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Memtsoudis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DB9798E0-9482-666E-D2F2-AF50D5C87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4" t="5197" r="34837" b="41502"/>
          <a:stretch/>
        </p:blipFill>
        <p:spPr>
          <a:xfrm>
            <a:off x="3467100" y="1584960"/>
            <a:ext cx="1345088" cy="1345088"/>
          </a:xfrm>
          <a:prstGeom prst="rect">
            <a:avLst/>
          </a:prstGeom>
        </p:spPr>
      </p:pic>
      <p:pic>
        <p:nvPicPr>
          <p:cNvPr id="6" name="Picture 5" descr="A person in a suit smiling&#10;&#10;Description automatically generated">
            <a:extLst>
              <a:ext uri="{FF2B5EF4-FFF2-40B4-BE49-F238E27FC236}">
                <a16:creationId xmlns:a16="http://schemas.microsoft.com/office/drawing/2014/main" id="{1FF8C87D-E647-658A-B1D4-3626DFF312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0" r="27128" b="33796"/>
          <a:stretch/>
        </p:blipFill>
        <p:spPr>
          <a:xfrm>
            <a:off x="3467099" y="3070861"/>
            <a:ext cx="1345089" cy="1333500"/>
          </a:xfrm>
          <a:prstGeom prst="rect">
            <a:avLst/>
          </a:prstGeom>
        </p:spPr>
      </p:pic>
      <p:pic>
        <p:nvPicPr>
          <p:cNvPr id="8" name="Picture 7" descr="A person in a suit&#10;&#10;Description automatically generated">
            <a:extLst>
              <a:ext uri="{FF2B5EF4-FFF2-40B4-BE49-F238E27FC236}">
                <a16:creationId xmlns:a16="http://schemas.microsoft.com/office/drawing/2014/main" id="{5A4CD909-A90B-FC5A-031E-D993670F1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559" y="2739230"/>
            <a:ext cx="1045616" cy="1345089"/>
          </a:xfrm>
          <a:prstGeom prst="rect">
            <a:avLst/>
          </a:prstGeom>
        </p:spPr>
      </p:pic>
      <p:pic>
        <p:nvPicPr>
          <p:cNvPr id="11" name="Picture 10" descr="A person wearing a suit and glasses&#10;&#10;Description automatically generated">
            <a:extLst>
              <a:ext uri="{FF2B5EF4-FFF2-40B4-BE49-F238E27FC236}">
                <a16:creationId xmlns:a16="http://schemas.microsoft.com/office/drawing/2014/main" id="{369E3A41-79E1-CEDA-D32C-EDFC057761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20442" b="42889"/>
          <a:stretch/>
        </p:blipFill>
        <p:spPr>
          <a:xfrm>
            <a:off x="9616639" y="1539240"/>
            <a:ext cx="1050197" cy="1173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EAC11C-C521-3B44-5039-4986A2D0D2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9289" r="10950" b="34584"/>
          <a:stretch/>
        </p:blipFill>
        <p:spPr>
          <a:xfrm>
            <a:off x="9587808" y="4211875"/>
            <a:ext cx="1079028" cy="1173480"/>
          </a:xfrm>
          <a:prstGeom prst="rect">
            <a:avLst/>
          </a:prstGeom>
        </p:spPr>
      </p:pic>
      <p:pic>
        <p:nvPicPr>
          <p:cNvPr id="1026" name="Picture 2" descr="Stavros G. Memtsoudis, MD, PhD, MBA - Anesthesiology | HSS">
            <a:extLst>
              <a:ext uri="{FF2B5EF4-FFF2-40B4-BE49-F238E27FC236}">
                <a16:creationId xmlns:a16="http://schemas.microsoft.com/office/drawing/2014/main" id="{E5213001-CE34-3CD8-A913-6F3B98A31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559" y="5482431"/>
            <a:ext cx="1044324" cy="13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42" y="2165119"/>
            <a:ext cx="11008426" cy="4470255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TKA or THA  population is getting younger</a:t>
            </a:r>
          </a:p>
          <a:p>
            <a:pPr marL="685800" marR="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Approximately 30% of patients who undergo unilateral TKA present with bilateral knee symptoms -both in terms of pain and functional impairments- and therefore will require contralateral replacement within the following </a:t>
            </a:r>
            <a:r>
              <a:rPr lang="en-CA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years (3)</a:t>
            </a:r>
          </a:p>
          <a:p>
            <a:pPr marL="685800" marR="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It is of paramount importance to identify the ideal surgical approach for patients who present with bilateral knee osteoarthritis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TR" sz="4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837"/>
            <a:ext cx="10515600" cy="1325563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topic Important</a:t>
            </a:r>
            <a:endParaRPr lang="en-TR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7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42" y="2165119"/>
            <a:ext cx="11008426" cy="4470255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Same day BTKA has been described as a convenient procedure associated w/ higher patient satisfaction, faster recovery, &amp; lower costs.[4–6]</a:t>
            </a:r>
          </a:p>
          <a:p>
            <a:pPr marL="685800" marR="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Studies, however, have shown higher complication rate including increased need for perioperative blood transfusion, cardiorespiratory and neurologic complication, increased rates of venous thromboembolism, wound breakdown, deep infection, and mortality.[7–10]</a:t>
            </a:r>
          </a:p>
          <a:p>
            <a:pPr marL="685800" marR="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 staged bilateral TKA may decrease the potential complication rate but has been shown to be associated with higher hospitalization costs.[6,11,12]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TR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837"/>
            <a:ext cx="10515600" cy="1325563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 &amp; Cons of Same day BTKA</a:t>
            </a:r>
            <a:endParaRPr lang="en-TR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42" y="2165119"/>
            <a:ext cx="11008426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 qualitative synthesis of 29 articles published between 2001 and 2020 demonstrated that same day group was associated with decreased incidence of infection and LOS but increased incidence of 90-day mortality, VTE and neurological complication compared to staged, whereas revision rates were equivocal at 1 year. (11)</a:t>
            </a:r>
            <a:endParaRPr lang="en-CA" sz="28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It is noticeable that the use of navigation system seems to decrease the early mortality rate (10)</a:t>
            </a:r>
            <a:r>
              <a:rPr lang="en-US" sz="2800" dirty="0">
                <a:effectLst/>
              </a:rPr>
              <a:t> </a:t>
            </a:r>
            <a:endParaRPr lang="en-TR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837"/>
            <a:ext cx="10515600" cy="1325563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Morbidity &amp; Mortality of BTKA</a:t>
            </a:r>
            <a:endParaRPr lang="en-TR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42" y="2165119"/>
            <a:ext cx="11008426" cy="4470255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In </a:t>
            </a:r>
            <a:r>
              <a:rPr lang="en-CA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2013 a consensus statement was developed by 40 multidisciplinary experts [33] </a:t>
            </a:r>
            <a:r>
              <a:rPr lang="en-CA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sym typeface="Wingdings" pitchFamily="2" charset="2"/>
              </a:rPr>
              <a:t> </a:t>
            </a:r>
            <a:r>
              <a:rPr lang="en-CA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suggested exclusion criteria</a:t>
            </a:r>
          </a:p>
          <a:p>
            <a:pPr marL="685800" marR="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≥75 years of age, ASA class III or higher, poor ventricular function (left ventricular ejection fraction &lt;40%), active ischemic heart, oxygen-dependent pulmonary disease, insulin-dependent diabetes, renal insufficiency, pulmonary hypertension, steroid-dependent asthma, morbid obesity (body mass index [BMI] &gt;40 kg/m2), chronic liver disease, and cerebral vascular disease [34]</a:t>
            </a:r>
            <a:endParaRPr lang="en-TR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candidate for same day BTKA?</a:t>
            </a:r>
            <a:endParaRPr lang="en-TR" sz="4000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5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42" y="2165119"/>
            <a:ext cx="11008426" cy="4470255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Given the lack of evidence on the effect of selection criteria in reducing complication, a retrospective analysis clearly showed that the </a:t>
            </a:r>
            <a:r>
              <a:rPr lang="en-CA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adoption of these specific exclusion criteria </a:t>
            </a:r>
            <a:r>
              <a:rPr lang="en-CA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can be associated with a </a:t>
            </a:r>
            <a:r>
              <a:rPr lang="en-CA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reduction in adverse perioperative outcomes </a:t>
            </a:r>
            <a:r>
              <a:rPr lang="en-CA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following same day BTKA. [35]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candidate for same day BTKA?</a:t>
            </a:r>
            <a:endParaRPr lang="en-TR" sz="4000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6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432956" y="20448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868680" y="2828836"/>
            <a:ext cx="10515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TKA or THA and Staged bilateral and Interval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508</a:t>
            </a:r>
          </a:p>
          <a:p>
            <a:pPr algn="l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publications</a:t>
            </a:r>
            <a:endParaRPr lang="en-TR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42" y="2165119"/>
            <a:ext cx="11008426" cy="4470255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An institutional analysis of a highly specialized arthroplasty center emphasized that patients who are not appropriate candidates for same-day BTKA due to increased overall comorbidity burden may be </a:t>
            </a:r>
            <a:r>
              <a:rPr lang="en-C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better managed by undergoing staged BTKA within 1 year rather than same-admission staged</a:t>
            </a:r>
            <a:r>
              <a:rPr lang="en-CA" sz="32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 because of the associated higher perioperative morbidity observed in the same-admission BTKA group [25]. </a:t>
            </a:r>
          </a:p>
          <a:p>
            <a:pPr marL="685800" indent="-6858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TR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optimal interval for short-staged BTKA?</a:t>
            </a:r>
            <a:endParaRPr lang="en-TR" sz="3600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3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1162</Words>
  <Application>Microsoft Office PowerPoint</Application>
  <PresentationFormat>Geniş ekran</PresentationFormat>
  <Paragraphs>91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Open Sans</vt:lpstr>
      <vt:lpstr>Times New Roman</vt:lpstr>
      <vt:lpstr>Wingdings</vt:lpstr>
      <vt:lpstr>Office Teması</vt:lpstr>
      <vt:lpstr>PowerPoint Sunusu</vt:lpstr>
      <vt:lpstr>PowerPoint Sunusu</vt:lpstr>
      <vt:lpstr>Why is this topic Important</vt:lpstr>
      <vt:lpstr>Pros &amp; Cons of Same day BTKA</vt:lpstr>
      <vt:lpstr>Morbidity &amp; Mortality of BTKA</vt:lpstr>
      <vt:lpstr>Ideal candidate for same day BTKA?</vt:lpstr>
      <vt:lpstr>Ideal candidate for same day BTKA?</vt:lpstr>
      <vt:lpstr>PowerPoint Sunusu</vt:lpstr>
      <vt:lpstr>What is the optimal interval for short-staged BTKA?</vt:lpstr>
      <vt:lpstr>What is the optimal interval for short-staged BTKA?</vt:lpstr>
      <vt:lpstr>What is the optimal interval for short-staged BTKA?</vt:lpstr>
      <vt:lpstr>What is the optimal interval for short-staged BTKA?</vt:lpstr>
      <vt:lpstr>What is the optimal interval for staged BTKA?</vt:lpstr>
      <vt:lpstr>What is the optimal interval for staged BTKA?</vt:lpstr>
      <vt:lpstr>What is the optimal interval for staged BTKA?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 Demirkıran</dc:creator>
  <cp:lastModifiedBy>kayhan karaytug</cp:lastModifiedBy>
  <cp:revision>22</cp:revision>
  <dcterms:created xsi:type="dcterms:W3CDTF">2024-06-13T13:25:39Z</dcterms:created>
  <dcterms:modified xsi:type="dcterms:W3CDTF">2024-08-26T18:31:09Z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</Properties>
</file>