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58" r:id="rId7"/>
    <p:sldId id="270" r:id="rId8"/>
    <p:sldId id="269" r:id="rId9"/>
    <p:sldId id="268" r:id="rId10"/>
    <p:sldId id="271" r:id="rId11"/>
    <p:sldId id="272" r:id="rId12"/>
    <p:sldId id="273" r:id="rId13"/>
    <p:sldId id="274" r:id="rId14"/>
    <p:sldId id="275" r:id="rId15"/>
    <p:sldId id="277" r:id="rId16"/>
    <p:sldId id="276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7E79A-2B61-4A28-87D1-A64B120B443D}" v="194" dt="2024-08-15T19:32:32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5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115B-D711-4487-7079-0D163D05B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75" y="2392022"/>
            <a:ext cx="11163650" cy="701698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urinary catheter be used during routine primary knee or hip arthroplasty?</a:t>
            </a:r>
            <a:endParaRPr lang="th-TH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F6780-6FBE-2E60-D7A1-CF9DD5A3E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3429000"/>
            <a:ext cx="10088879" cy="1831241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Atthakorn Jarusriwanna, MD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Postdoctoral Research Fellow; Rothman Orthopaedic Institute at                            Thomas Jefferson University, Philadelphia, PA, USA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Assistant Professor; Department of Orthopaedics,                                 Faculty of Medicine, Naresuan University,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Phitsanulok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Thailand</a:t>
            </a: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72385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Urinary catheter suggestion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 with BPH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using the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Prostate Symptom Score (IPSS)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evaluate the risk of POUR could be a useful tool to determine the necessity of prophylactic catheterization</a:t>
            </a:r>
            <a:r>
              <a:rPr lang="en-US" sz="2400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1,2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 who developed POUR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intermittent catheterization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demonstrated a lower risk of UTIs compared to indwelling urinary catheter</a:t>
            </a:r>
            <a:r>
              <a:rPr lang="en-US" sz="2400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63E3710-11D0-4313-0AEB-5379C40E1D71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 of the literature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A35F025-DC1B-8CEF-F279-B09ED983A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740" y="5884024"/>
            <a:ext cx="4460240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Kieffer WK et al. Ann R Coll Surg Engl. 2012;94(5):356-8.</a:t>
            </a:r>
            <a:endParaRPr lang="th-TH" alt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B1404-6D6F-220F-D64D-AE659E518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740" y="6162947"/>
            <a:ext cx="4460240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Scholten R et al. J Arthroplasty. 2018;33(5):1546-51.</a:t>
            </a:r>
            <a:endParaRPr lang="th-TH" altLang="en-US" sz="1600" dirty="0">
              <a:latin typeface="Calibri" panose="020F050202020403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ADF800C-2CBF-A77A-1C21-D0F9D655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740" y="6422288"/>
            <a:ext cx="4460240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Garbarino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LJ et al. J Arthroplasty. 2020;35(6s):S325-s9.</a:t>
            </a:r>
            <a:endParaRPr lang="th-TH" altLang="en-US" sz="1600" dirty="0">
              <a:latin typeface="Calibri" panose="020F0502020204030204" pitchFamily="34" charset="0"/>
            </a:endParaRPr>
          </a:p>
        </p:txBody>
      </p:sp>
      <p:pic>
        <p:nvPicPr>
          <p:cNvPr id="1028" name="Picture 4" descr="International Prostate Symptom Score questionnaire. | Download Scientific  Diagram">
            <a:extLst>
              <a:ext uri="{FF2B5EF4-FFF2-40B4-BE49-F238E27FC236}">
                <a16:creationId xmlns:a16="http://schemas.microsoft.com/office/drawing/2014/main" id="{2B982856-F1B6-353E-B4FB-D672DB044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8340903" y="1606080"/>
            <a:ext cx="3640896" cy="429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2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b="1" dirty="0">
                <a:solidFill>
                  <a:srgbClr val="002060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urinary catheter be used during routine primary knee or hip arthroplasty?</a:t>
            </a:r>
          </a:p>
        </p:txBody>
      </p:sp>
    </p:spTree>
    <p:extLst>
      <p:ext uri="{BB962C8B-B14F-4D97-AF65-F5344CB8AC3E}">
        <p14:creationId xmlns:p14="http://schemas.microsoft.com/office/powerpoint/2010/main" val="2049670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Rationale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comprehensive search was conducted on PubMed, Scopus, and the CINAHL database, resulting in 1,202 abstracts. After screening, fifty-five manuscripts were included in the final review. The majority of studies did not use perioperative urinary catheters (29 studies).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overall rate of POUR in patients without the use of urinary catheters was 15.94%, while patients with perioperative placement of urinary catheters had an overall POUR rate of 5.64% after catheter removal.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perioperative use of urinary catheters was associated with a reduced odds of POUR (OR 0.32; 95% CI 0.28-0.35).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indwelling urinary catheters revealed a higher risk of UTIs with an odds ratio of 1.19 (95% CI 1.02-1.40), while the risk of PJIs was comparable (OR 1.21; 95% CI 0.38-3.81).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1DAF54-DDF9-5384-63F1-40AFD89CD60A}"/>
              </a:ext>
            </a:extLst>
          </p:cNvPr>
          <p:cNvSpPr txBox="1"/>
          <p:nvPr/>
        </p:nvSpPr>
        <p:spPr>
          <a:xfrm>
            <a:off x="4056589" y="1676400"/>
            <a:ext cx="434848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 of evidence: Moderate</a:t>
            </a:r>
            <a:endParaRPr lang="th-TH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9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b="1" dirty="0">
                <a:solidFill>
                  <a:srgbClr val="002060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urinary catheter be used during routine primary knee or hip arthroplasty?</a:t>
            </a:r>
            <a:endParaRPr lang="tr-TR" sz="3200" b="1" dirty="0">
              <a:solidFill>
                <a:srgbClr val="002060"/>
              </a:solidFill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b="1" dirty="0">
                <a:solidFill>
                  <a:srgbClr val="00206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Routine use of urinary catheters is not required in patients undergoing total joint arthroplasty. </a:t>
            </a:r>
          </a:p>
        </p:txBody>
      </p:sp>
    </p:spTree>
    <p:extLst>
      <p:ext uri="{BB962C8B-B14F-4D97-AF65-F5344CB8AC3E}">
        <p14:creationId xmlns:p14="http://schemas.microsoft.com/office/powerpoint/2010/main" val="351333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B141F39A-BDED-15E0-1EE8-99E5E3C53CDB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Experts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Prof. Dr. Kerem BAŞARIR Yorumlarını gör ve randevu al ...">
            <a:extLst>
              <a:ext uri="{FF2B5EF4-FFF2-40B4-BE49-F238E27FC236}">
                <a16:creationId xmlns:a16="http://schemas.microsoft.com/office/drawing/2014/main" id="{564436C0-DE1C-A121-58C2-7D3D018F6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r="9341"/>
          <a:stretch/>
        </p:blipFill>
        <p:spPr bwMode="auto">
          <a:xfrm>
            <a:off x="144511" y="2387388"/>
            <a:ext cx="1651094" cy="22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17EF7E-A8C6-D227-B473-2D7CC0BCD56B}"/>
              </a:ext>
            </a:extLst>
          </p:cNvPr>
          <p:cNvSpPr txBox="1"/>
          <p:nvPr/>
        </p:nvSpPr>
        <p:spPr>
          <a:xfrm>
            <a:off x="103502" y="4623010"/>
            <a:ext cx="1769697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Kerem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Başarır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Ankara University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Türkiye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C33DC-F04B-DC75-8068-2D535EB4B0E9}"/>
              </a:ext>
            </a:extLst>
          </p:cNvPr>
          <p:cNvSpPr txBox="1"/>
          <p:nvPr/>
        </p:nvSpPr>
        <p:spPr>
          <a:xfrm>
            <a:off x="1801806" y="4623007"/>
            <a:ext cx="1799761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Daniele De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Meo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Sapienza University of Rome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Italy</a:t>
            </a:r>
          </a:p>
        </p:txBody>
      </p:sp>
      <p:pic>
        <p:nvPicPr>
          <p:cNvPr id="1032" name="Picture 8" descr="William A. Jiranek, MD, FACS">
            <a:extLst>
              <a:ext uri="{FF2B5EF4-FFF2-40B4-BE49-F238E27FC236}">
                <a16:creationId xmlns:a16="http://schemas.microsoft.com/office/drawing/2014/main" id="{BC180E47-9BB2-B9BF-3151-A33520299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"/>
          <a:stretch/>
        </p:blipFill>
        <p:spPr bwMode="auto">
          <a:xfrm>
            <a:off x="3630991" y="2397753"/>
            <a:ext cx="1563929" cy="222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959D13-78AA-937E-49A8-5AAA9BFB85F2}"/>
              </a:ext>
            </a:extLst>
          </p:cNvPr>
          <p:cNvSpPr txBox="1"/>
          <p:nvPr/>
        </p:nvSpPr>
        <p:spPr>
          <a:xfrm>
            <a:off x="3665991" y="4623010"/>
            <a:ext cx="1563929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William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Jiranek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MD, FACS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Duke University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</a:t>
            </a:r>
          </a:p>
        </p:txBody>
      </p:sp>
      <p:pic>
        <p:nvPicPr>
          <p:cNvPr id="1034" name="Picture 10" descr="ARTHROPLASTY">
            <a:extLst>
              <a:ext uri="{FF2B5EF4-FFF2-40B4-BE49-F238E27FC236}">
                <a16:creationId xmlns:a16="http://schemas.microsoft.com/office/drawing/2014/main" id="{18123E58-EAE3-C095-5990-C9B3858EF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/>
          <a:stretch/>
        </p:blipFill>
        <p:spPr bwMode="auto">
          <a:xfrm>
            <a:off x="5338079" y="2397751"/>
            <a:ext cx="1563930" cy="222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ader website copy">
            <a:extLst>
              <a:ext uri="{FF2B5EF4-FFF2-40B4-BE49-F238E27FC236}">
                <a16:creationId xmlns:a16="http://schemas.microsoft.com/office/drawing/2014/main" id="{0A4316B0-A9D8-6D29-8A24-1B6E23D48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13803"/>
          <a:stretch/>
        </p:blipFill>
        <p:spPr bwMode="auto">
          <a:xfrm>
            <a:off x="7051008" y="2397753"/>
            <a:ext cx="1673330" cy="22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in a green shirt&#10;&#10;Description automatically generated">
            <a:extLst>
              <a:ext uri="{FF2B5EF4-FFF2-40B4-BE49-F238E27FC236}">
                <a16:creationId xmlns:a16="http://schemas.microsoft.com/office/drawing/2014/main" id="{0BBE8D5C-6856-AFD9-7AB2-6E80B1344E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r="15041"/>
          <a:stretch/>
        </p:blipFill>
        <p:spPr>
          <a:xfrm>
            <a:off x="8826403" y="2397753"/>
            <a:ext cx="1597863" cy="22252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A48EA6-2678-A1BC-F6F4-297939B0B7BC}"/>
              </a:ext>
            </a:extLst>
          </p:cNvPr>
          <p:cNvSpPr txBox="1"/>
          <p:nvPr/>
        </p:nvSpPr>
        <p:spPr>
          <a:xfrm>
            <a:off x="5229920" y="4623546"/>
            <a:ext cx="1736974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Koos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Jordaan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MBChB,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HDip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FC Orth 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Tygerberg Hospital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 Africa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052D5-7DA1-7CB3-E912-59685244B158}"/>
              </a:ext>
            </a:extLst>
          </p:cNvPr>
          <p:cNvSpPr txBox="1"/>
          <p:nvPr/>
        </p:nvSpPr>
        <p:spPr>
          <a:xfrm>
            <a:off x="6855075" y="4603018"/>
            <a:ext cx="2065195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Deiary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Kader, 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MBChB, FRCS, MFSEM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 West London Elective Orthopaedic Centre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BC8F30-66A3-4F61-B240-AA14B4014833}"/>
              </a:ext>
            </a:extLst>
          </p:cNvPr>
          <p:cNvSpPr txBox="1"/>
          <p:nvPr/>
        </p:nvSpPr>
        <p:spPr>
          <a:xfrm>
            <a:off x="8794081" y="4603018"/>
            <a:ext cx="1736974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Gökhan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Kaynak, MD</a:t>
            </a:r>
          </a:p>
          <a:p>
            <a:pPr algn="ctr">
              <a:lnSpc>
                <a:spcPct val="150000"/>
              </a:lnSpc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Cerrahpaşa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School of Medicine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Türkiye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617CF3-34B5-061E-1CE7-4B22AAE4B5B8}"/>
              </a:ext>
            </a:extLst>
          </p:cNvPr>
          <p:cNvSpPr txBox="1"/>
          <p:nvPr/>
        </p:nvSpPr>
        <p:spPr>
          <a:xfrm>
            <a:off x="10390332" y="4592859"/>
            <a:ext cx="1736974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Gabriele Tucci, MD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Ospedale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Castelli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Ariccia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72EB4-ABD5-6A72-D2B6-C1E26594A6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7" t="7587" r="16699"/>
          <a:stretch/>
        </p:blipFill>
        <p:spPr>
          <a:xfrm>
            <a:off x="10494266" y="2397754"/>
            <a:ext cx="1600974" cy="2225256"/>
          </a:xfrm>
          <a:prstGeom prst="rect">
            <a:avLst/>
          </a:prstGeom>
        </p:spPr>
      </p:pic>
      <p:pic>
        <p:nvPicPr>
          <p:cNvPr id="9" name="Picture 8" descr="A person with a goatee and a beard&#10;&#10;Description automatically generated">
            <a:extLst>
              <a:ext uri="{FF2B5EF4-FFF2-40B4-BE49-F238E27FC236}">
                <a16:creationId xmlns:a16="http://schemas.microsoft.com/office/drawing/2014/main" id="{E59CEE13-142C-3B7F-19D2-E33235DD9C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13" y="2387386"/>
            <a:ext cx="1572668" cy="221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8904822" cy="5143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controversial whether the use of urinary                        catheters in routine primary knee or hip                            arthroplasty is necessary.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prevent urinary retention</a:t>
            </a:r>
            <a:endParaRPr lang="en-US" sz="2600" baseline="30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monitor/management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reduce mobility; increase length of hospital stay and costs</a:t>
            </a:r>
            <a:endParaRPr lang="en-US" sz="2600" baseline="30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risk of UTIs</a:t>
            </a:r>
            <a:endParaRPr lang="en-US" sz="2600" baseline="30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pic>
        <p:nvPicPr>
          <p:cNvPr id="2050" name="Picture 2" descr="Urinary Catheter On The Package For Urine. Stock Photo, Picture and Royalty  Free Image. Image 104028875.">
            <a:extLst>
              <a:ext uri="{FF2B5EF4-FFF2-40B4-BE49-F238E27FC236}">
                <a16:creationId xmlns:a16="http://schemas.microsoft.com/office/drawing/2014/main" id="{D9B56F8E-7D79-1139-9A62-61C9BF73D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38" y="2225040"/>
            <a:ext cx="4438445" cy="29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Inclusion criteria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total knee or total hip arthroplasty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use of urinary catheter/Foley catheter/bladder catheter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Complications related to the bladder and infection (bladder dysfunction/incontinence/urinary retention/urinary tract infection/periprosthetic joint infection)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English language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Exclusion criteria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Revision total knee or total hip arthroplasty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patients with preoperative requirement of a urinary catheter (e.g. permanent catheter)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Systematic reviews, case reports, review articles</a:t>
            </a:r>
            <a:endParaRPr lang="en-US" sz="2400" dirty="0"/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63E3710-11D0-4313-0AEB-5379C40E1D71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 review/process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5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Keywords: 3 domains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“total joint arthroplasty” OR “total knee arthroplasty” OR “total hip arthroplasty” 	AND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“urinary catheter” OR “bladder catheter” OR “Foley catheter”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AND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“complication” OR “urinary retention” OR “urinary tract infection” OR “periprosthetic joint infection” OR “incontinence” OR “bladder function” OR “bladder dysfunction” </a:t>
            </a:r>
            <a:endParaRPr lang="en-US" sz="2800" dirty="0"/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63E3710-11D0-4313-0AEB-5379C40E1D71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 review/process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6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160342" cy="51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63E3710-11D0-4313-0AEB-5379C40E1D71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 review/process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CA9DAF6-AFC8-A334-EE03-328372502670}"/>
              </a:ext>
            </a:extLst>
          </p:cNvPr>
          <p:cNvSpPr/>
          <p:nvPr/>
        </p:nvSpPr>
        <p:spPr>
          <a:xfrm>
            <a:off x="2750238" y="2131644"/>
            <a:ext cx="4388486" cy="1572895"/>
          </a:xfrm>
          <a:prstGeom prst="roundRect">
            <a:avLst>
              <a:gd name="adj" fmla="val 1602"/>
            </a:avLst>
          </a:prstGeom>
          <a:solidFill>
            <a:schemeClr val="bg1"/>
          </a:solidFill>
          <a:ln w="19050">
            <a:solidFill>
              <a:srgbClr val="4C6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AU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from databases/registers </a:t>
            </a:r>
            <a:r>
              <a:rPr lang="en-AU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 = 2,320)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180340" algn="ctr">
              <a:lnSpc>
                <a:spcPct val="107000"/>
              </a:lnSpc>
              <a:spcAft>
                <a:spcPts val="600"/>
              </a:spcAft>
            </a:pPr>
            <a:r>
              <a:rPr lang="en-A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PubMed (n = 1,204)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180340" algn="ctr">
              <a:lnSpc>
                <a:spcPct val="107000"/>
              </a:lnSpc>
              <a:spcAft>
                <a:spcPts val="600"/>
              </a:spcAft>
            </a:pPr>
            <a:r>
              <a:rPr lang="en-A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Scopus (n = 892)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180340" algn="ctr">
              <a:lnSpc>
                <a:spcPct val="107000"/>
              </a:lnSpc>
              <a:spcAft>
                <a:spcPts val="600"/>
              </a:spcAft>
            </a:pPr>
            <a:r>
              <a:rPr lang="en-A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CINAHL (n = 224)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2F1F812B-6E3B-2E23-3F4F-BD5EC8E26E62}"/>
              </a:ext>
            </a:extLst>
          </p:cNvPr>
          <p:cNvSpPr/>
          <p:nvPr/>
        </p:nvSpPr>
        <p:spPr>
          <a:xfrm>
            <a:off x="8087360" y="3454415"/>
            <a:ext cx="3300255" cy="985521"/>
          </a:xfrm>
          <a:prstGeom prst="roundRect">
            <a:avLst>
              <a:gd name="adj" fmla="val 2022"/>
            </a:avLst>
          </a:prstGeom>
          <a:solidFill>
            <a:schemeClr val="bg1"/>
          </a:solidFill>
          <a:ln w="19050">
            <a:solidFill>
              <a:srgbClr val="4C6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 removed </a:t>
            </a:r>
            <a:r>
              <a:rPr lang="en-AU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 = 1,118)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Duplicates identified by Covidence    (n = 1,118)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6225D-2C93-907A-6980-D2981798781D}"/>
              </a:ext>
            </a:extLst>
          </p:cNvPr>
          <p:cNvSpPr txBox="1"/>
          <p:nvPr/>
        </p:nvSpPr>
        <p:spPr>
          <a:xfrm>
            <a:off x="503338" y="2775765"/>
            <a:ext cx="1603266" cy="40011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Identification</a:t>
            </a:r>
            <a:endParaRPr lang="th-TH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A7F982D0-1F1A-8B8C-8A8F-B961F0D2BF24}"/>
              </a:ext>
            </a:extLst>
          </p:cNvPr>
          <p:cNvSpPr/>
          <p:nvPr/>
        </p:nvSpPr>
        <p:spPr>
          <a:xfrm>
            <a:off x="3156796" y="4189814"/>
            <a:ext cx="3575368" cy="452120"/>
          </a:xfrm>
          <a:prstGeom prst="roundRect">
            <a:avLst>
              <a:gd name="adj" fmla="val 5134"/>
            </a:avLst>
          </a:prstGeom>
          <a:solidFill>
            <a:schemeClr val="bg1"/>
          </a:solidFill>
          <a:ln w="19050">
            <a:solidFill>
              <a:srgbClr val="4C6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screened </a:t>
            </a:r>
            <a:r>
              <a:rPr lang="en-AU" sz="2000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 = 1,202)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142A2AB6-AE29-B043-88C9-7FB7DF95F7D3}"/>
              </a:ext>
            </a:extLst>
          </p:cNvPr>
          <p:cNvSpPr/>
          <p:nvPr/>
        </p:nvSpPr>
        <p:spPr>
          <a:xfrm>
            <a:off x="8210571" y="4691134"/>
            <a:ext cx="3053832" cy="452120"/>
          </a:xfrm>
          <a:prstGeom prst="roundRect">
            <a:avLst>
              <a:gd name="adj" fmla="val 5134"/>
            </a:avLst>
          </a:prstGeom>
          <a:solidFill>
            <a:schemeClr val="bg1"/>
          </a:solidFill>
          <a:ln w="19050">
            <a:solidFill>
              <a:srgbClr val="4C6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excluded </a:t>
            </a:r>
            <a:r>
              <a:rPr lang="en-AU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 = 1,052)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3A91DC16-BB53-4094-DB62-851C49D1ABEC}"/>
              </a:ext>
            </a:extLst>
          </p:cNvPr>
          <p:cNvSpPr/>
          <p:nvPr/>
        </p:nvSpPr>
        <p:spPr>
          <a:xfrm>
            <a:off x="2956218" y="5171894"/>
            <a:ext cx="3976521" cy="452120"/>
          </a:xfrm>
          <a:prstGeom prst="roundRect">
            <a:avLst>
              <a:gd name="adj" fmla="val 4572"/>
            </a:avLst>
          </a:prstGeom>
          <a:solidFill>
            <a:schemeClr val="bg1"/>
          </a:solidFill>
          <a:ln w="19050">
            <a:solidFill>
              <a:srgbClr val="4C6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assessed for eligibility </a:t>
            </a:r>
            <a:r>
              <a:rPr lang="en-AU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 = 150)   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0284335E-5E3B-DE5F-50C5-381DCD2697C0}"/>
              </a:ext>
            </a:extLst>
          </p:cNvPr>
          <p:cNvSpPr/>
          <p:nvPr/>
        </p:nvSpPr>
        <p:spPr>
          <a:xfrm>
            <a:off x="3156793" y="6076134"/>
            <a:ext cx="3575369" cy="452120"/>
          </a:xfrm>
          <a:prstGeom prst="roundRect">
            <a:avLst>
              <a:gd name="adj" fmla="val 5162"/>
            </a:avLst>
          </a:prstGeom>
          <a:solidFill>
            <a:srgbClr val="FFC000"/>
          </a:solidFill>
          <a:ln w="19050">
            <a:solidFill>
              <a:srgbClr val="4C6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included in review </a:t>
            </a:r>
            <a:r>
              <a:rPr lang="en-AU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 = 55)   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35766F1-8DE6-7DF7-FB70-F5A00FAEBF84}"/>
              </a:ext>
            </a:extLst>
          </p:cNvPr>
          <p:cNvSpPr/>
          <p:nvPr/>
        </p:nvSpPr>
        <p:spPr>
          <a:xfrm>
            <a:off x="8210571" y="5612937"/>
            <a:ext cx="3053832" cy="452120"/>
          </a:xfrm>
          <a:prstGeom prst="roundRect">
            <a:avLst>
              <a:gd name="adj" fmla="val 5134"/>
            </a:avLst>
          </a:prstGeom>
          <a:solidFill>
            <a:schemeClr val="bg1"/>
          </a:solidFill>
          <a:ln w="19050">
            <a:solidFill>
              <a:srgbClr val="4C6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excluded </a:t>
            </a:r>
            <a:r>
              <a:rPr lang="en-AU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 = </a:t>
            </a:r>
            <a:r>
              <a:rPr lang="en-AU" b="1" dirty="0">
                <a:solidFill>
                  <a:srgbClr val="0040C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95</a:t>
            </a:r>
            <a:r>
              <a:rPr lang="en-AU" b="1" dirty="0">
                <a:solidFill>
                  <a:srgbClr val="0040C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382197-F7A9-8264-33D0-7550A6C63E41}"/>
              </a:ext>
            </a:extLst>
          </p:cNvPr>
          <p:cNvSpPr txBox="1"/>
          <p:nvPr/>
        </p:nvSpPr>
        <p:spPr>
          <a:xfrm>
            <a:off x="503338" y="4799674"/>
            <a:ext cx="1603266" cy="40011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Screening</a:t>
            </a:r>
            <a:endParaRPr lang="th-TH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07A3E-B375-4EE1-C84B-72DFCC92D5C6}"/>
              </a:ext>
            </a:extLst>
          </p:cNvPr>
          <p:cNvSpPr txBox="1"/>
          <p:nvPr/>
        </p:nvSpPr>
        <p:spPr>
          <a:xfrm>
            <a:off x="503338" y="6128144"/>
            <a:ext cx="1603266" cy="40011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Included</a:t>
            </a:r>
            <a:endParaRPr lang="th-TH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454FC2-C418-4FF3-4AA2-CE9054282885}"/>
              </a:ext>
            </a:extLst>
          </p:cNvPr>
          <p:cNvCxnSpPr>
            <a:stCxn id="3" idx="2"/>
            <a:endCxn id="7" idx="0"/>
          </p:cNvCxnSpPr>
          <p:nvPr/>
        </p:nvCxnSpPr>
        <p:spPr>
          <a:xfrm flipH="1">
            <a:off x="4944480" y="3704539"/>
            <a:ext cx="1" cy="48527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C07314A-516E-3212-C67C-F0170DF1E613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4944479" y="4641934"/>
            <a:ext cx="1" cy="52996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230075-5F03-D4B1-83CE-53B6C9389262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4944478" y="5624014"/>
            <a:ext cx="1" cy="45212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A3FEFB-6E2D-8F2F-A6E1-B5CF12EA885E}"/>
              </a:ext>
            </a:extLst>
          </p:cNvPr>
          <p:cNvCxnSpPr>
            <a:cxnSpLocks/>
          </p:cNvCxnSpPr>
          <p:nvPr/>
        </p:nvCxnSpPr>
        <p:spPr>
          <a:xfrm>
            <a:off x="4944477" y="3947176"/>
            <a:ext cx="3142883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523529-6865-DE60-EB18-5DCFFEF8725B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944477" y="4917194"/>
            <a:ext cx="3266094" cy="760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BF662E-A7FF-A14E-8451-4626D08BDE39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944477" y="5838997"/>
            <a:ext cx="3266094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0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55, 29 studies did not use perioperative urinary catheters.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 of postoperative urinary retention (POUR)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inability to voluntarily empty the bladder causing bladder overload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inability to void that requires the placement of an indwelling or straight catheter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 cut-off values for bladder volumes as measured by bladder scanning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63E3710-11D0-4313-0AEB-5379C40E1D71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 of the literature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43A29FA-46CD-5486-A3E0-D723DCAE3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054" y="5958624"/>
            <a:ext cx="4577826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Magaldi RJ et al. J Bone Joint Surg Am. 2024;106(7):569-74.</a:t>
            </a:r>
            <a:endParaRPr lang="th-TH" alt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09802-4B9E-8D74-5566-FC1DFCA85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054" y="6279941"/>
            <a:ext cx="4577826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Mathew M et al. J Arthroplasty. 2021;36(11):3681-5.</a:t>
            </a:r>
            <a:endParaRPr lang="th-TH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9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the urinary catheter vs POUR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overall rate of POUR: no catheter 15.94% vs catheter 5.64% (after removal)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perioperative use of catheter was associated with a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odds of POUR           (OR 0.32; 95% CI 0.28-0.35).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the urinary catheter vs UTIs and PJIs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Indwelling urinary catheter → a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risk of UTIs (OR 1.19; 95% CI 1.02-1.40).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risk of PJIs was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comparable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(OR 1.21; 95% CI 0.38-3.81).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63E3710-11D0-4313-0AEB-5379C40E1D71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 of the literature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5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479EC2B-45C5-742D-8D33-D3A02832DBB5}"/>
              </a:ext>
            </a:extLst>
          </p:cNvPr>
          <p:cNvSpPr txBox="1">
            <a:spLocks/>
          </p:cNvSpPr>
          <p:nvPr/>
        </p:nvSpPr>
        <p:spPr>
          <a:xfrm>
            <a:off x="503338" y="1552076"/>
            <a:ext cx="11454982" cy="51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risk factors of POUR, UTIs, and PJIs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anesthesia →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decreased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odds of POUR compared to regional anesthesia  (OR 0.84; 95% CI 0.74-0.95)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High-risk patients for POUR → Male patients &gt; 65 years + spinal anesthesia with intrathecal morphine</a:t>
            </a:r>
            <a:r>
              <a:rPr lang="en-US" sz="2400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Symptomatic benign prostatic hyperplasia (BPH) patients</a:t>
            </a:r>
          </a:p>
          <a:p>
            <a:pPr marL="1257300" lvl="2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risk for developing POUR (OR 2.64; 95% CI 1.93-3.61), UTIs (OR 6.24; 95% CI 2.25-17.35), and PJIs (OR 6.85; 95% CI 1.87-25.08)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63E3710-11D0-4313-0AEB-5379C40E1D71}"/>
              </a:ext>
            </a:extLst>
          </p:cNvPr>
          <p:cNvSpPr txBox="1">
            <a:spLocks/>
          </p:cNvSpPr>
          <p:nvPr/>
        </p:nvSpPr>
        <p:spPr>
          <a:xfrm>
            <a:off x="669150" y="1523087"/>
            <a:ext cx="10476277" cy="62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 of the literature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65438D2-818D-7C0F-054A-EC6372F7A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520" y="6308930"/>
            <a:ext cx="3007360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Dana E et al. Singapore Med J. 2023.</a:t>
            </a:r>
            <a:endParaRPr lang="th-TH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28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customXml/itemProps3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994</Words>
  <Application>Microsoft Office PowerPoint</Application>
  <PresentationFormat>Geniş ekran</PresentationFormat>
  <Paragraphs>127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Teması</vt:lpstr>
      <vt:lpstr>Should urinary catheter be used during routine primary knee or hip arthroplasty?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Deniz Demirkıran</dc:creator>
  <cp:lastModifiedBy>kayhan karaytug</cp:lastModifiedBy>
  <cp:revision>5</cp:revision>
  <dcterms:created xsi:type="dcterms:W3CDTF">2024-06-13T13:25:39Z</dcterms:created>
  <dcterms:modified xsi:type="dcterms:W3CDTF">2024-08-26T03:06:20Z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