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7" r:id="rId6"/>
    <p:sldId id="269" r:id="rId7"/>
    <p:sldId id="268" r:id="rId8"/>
    <p:sldId id="258" r:id="rId9"/>
    <p:sldId id="270" r:id="rId10"/>
    <p:sldId id="272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4"/>
    <p:restoredTop sz="94658"/>
  </p:normalViewPr>
  <p:slideViewPr>
    <p:cSldViewPr snapToGrid="0">
      <p:cViewPr varScale="1">
        <p:scale>
          <a:sx n="59" d="100"/>
          <a:sy n="59" d="100"/>
        </p:scale>
        <p:origin x="9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3F226-A681-304A-830D-37A64DBDC4A9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466A7-0B15-E748-842B-6CBF570F7D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30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466A7-0B15-E748-842B-6CBF570F7D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48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466A7-0B15-E748-842B-6CBF570F7D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5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838200" y="1740973"/>
            <a:ext cx="10515600" cy="1984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ja-JP" sz="4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Q14: What are the absolute contraindications for elective total knee or hip arthroplasty?</a:t>
            </a:r>
            <a:endParaRPr lang="ja-JP" altLang="ja-JP" sz="4000" kern="10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E18CB9-1FD0-DB1F-9A35-FACE1DFCED9D}"/>
              </a:ext>
            </a:extLst>
          </p:cNvPr>
          <p:cNvSpPr txBox="1"/>
          <p:nvPr/>
        </p:nvSpPr>
        <p:spPr>
          <a:xfrm>
            <a:off x="1165622" y="4666610"/>
            <a:ext cx="9860756" cy="1305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ja-JP" sz="2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Presenter: </a:t>
            </a:r>
            <a:r>
              <a:rPr lang="en-US" altLang="ja-JP" sz="2800" dirty="0" err="1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Hyonmin</a:t>
            </a:r>
            <a:r>
              <a:rPr lang="en-US" altLang="ja-JP" sz="2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Choe</a:t>
            </a:r>
            <a:endParaRPr lang="es-ES" altLang="ja-JP" sz="2800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ja-JP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Yokohama City University Dept. Orthopaedic Surgery</a:t>
            </a:r>
            <a:endParaRPr lang="en-TR" altLang="ja-JP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6A5392-3E48-27DE-3948-E7D4CA5D7C9B}"/>
              </a:ext>
            </a:extLst>
          </p:cNvPr>
          <p:cNvSpPr txBox="1"/>
          <p:nvPr/>
        </p:nvSpPr>
        <p:spPr>
          <a:xfrm>
            <a:off x="1773016" y="716193"/>
            <a:ext cx="198255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Experts</a:t>
            </a:r>
          </a:p>
        </p:txBody>
      </p:sp>
      <p:pic>
        <p:nvPicPr>
          <p:cNvPr id="4" name="図 3" descr="スーツを着ている男はスマイルしている&#10;&#10;自動的に生成された説明">
            <a:extLst>
              <a:ext uri="{FF2B5EF4-FFF2-40B4-BE49-F238E27FC236}">
                <a16:creationId xmlns:a16="http://schemas.microsoft.com/office/drawing/2014/main" id="{F44F6D39-622B-1720-B4A8-578CFFF23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95" y="4302435"/>
            <a:ext cx="2517441" cy="2517441"/>
          </a:xfrm>
          <a:prstGeom prst="rect">
            <a:avLst/>
          </a:prstGeom>
        </p:spPr>
      </p:pic>
      <p:pic>
        <p:nvPicPr>
          <p:cNvPr id="6" name="図 5" descr="メガネをかけたスーツ姿の男性&#10;&#10;自動的に生成された説明">
            <a:extLst>
              <a:ext uri="{FF2B5EF4-FFF2-40B4-BE49-F238E27FC236}">
                <a16:creationId xmlns:a16="http://schemas.microsoft.com/office/drawing/2014/main" id="{55C2ED18-94B9-2B37-E43D-AE01169FE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/>
          <a:stretch/>
        </p:blipFill>
        <p:spPr>
          <a:xfrm>
            <a:off x="1852516" y="4311342"/>
            <a:ext cx="1982552" cy="2508533"/>
          </a:xfrm>
          <a:prstGeom prst="rect">
            <a:avLst/>
          </a:prstGeom>
        </p:spPr>
      </p:pic>
      <p:pic>
        <p:nvPicPr>
          <p:cNvPr id="8" name="図 7" descr="スーツを着た男性の顔&#10;&#10;自動的に生成された説明">
            <a:extLst>
              <a:ext uri="{FF2B5EF4-FFF2-40B4-BE49-F238E27FC236}">
                <a16:creationId xmlns:a16="http://schemas.microsoft.com/office/drawing/2014/main" id="{FEDC1F64-8441-C07E-2091-661F07F5D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70" y="3981783"/>
            <a:ext cx="2128570" cy="2838093"/>
          </a:xfrm>
          <a:prstGeom prst="rect">
            <a:avLst/>
          </a:prstGeom>
        </p:spPr>
      </p:pic>
      <p:pic>
        <p:nvPicPr>
          <p:cNvPr id="11" name="図 10" descr="白いシャツを着ている女性&#10;&#10;自動的に生成された説明">
            <a:extLst>
              <a:ext uri="{FF2B5EF4-FFF2-40B4-BE49-F238E27FC236}">
                <a16:creationId xmlns:a16="http://schemas.microsoft.com/office/drawing/2014/main" id="{966395C2-5DDE-CE5E-28C0-7A3DB5BF3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92" y="3999903"/>
            <a:ext cx="1879291" cy="281997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110CE6-43B4-3029-9E85-C21267A79469}"/>
              </a:ext>
            </a:extLst>
          </p:cNvPr>
          <p:cNvSpPr txBox="1"/>
          <p:nvPr/>
        </p:nvSpPr>
        <p:spPr>
          <a:xfrm>
            <a:off x="1852516" y="3959527"/>
            <a:ext cx="1823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Yasuhiro Homma</a:t>
            </a:r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6A11F7D-6C17-3A32-53FC-3C8A89AD1DCB}"/>
              </a:ext>
            </a:extLst>
          </p:cNvPr>
          <p:cNvSpPr txBox="1"/>
          <p:nvPr/>
        </p:nvSpPr>
        <p:spPr>
          <a:xfrm>
            <a:off x="4307500" y="3942011"/>
            <a:ext cx="1823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James </a:t>
            </a:r>
            <a:r>
              <a:rPr lang="en-US" altLang="ja-JP" sz="18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Kigera</a:t>
            </a:r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F30ABB0-83A3-570C-A052-E4A7C43CDAA6}"/>
              </a:ext>
            </a:extLst>
          </p:cNvPr>
          <p:cNvSpPr txBox="1"/>
          <p:nvPr/>
        </p:nvSpPr>
        <p:spPr>
          <a:xfrm>
            <a:off x="5998124" y="3995164"/>
            <a:ext cx="2517441" cy="34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V </a:t>
            </a:r>
            <a:r>
              <a:rPr lang="es-ES" altLang="ja-JP" sz="16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Margarita Veloso Duran </a:t>
            </a:r>
            <a:endParaRPr lang="ja-JP" altLang="en-US" sz="16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3539C75-32FB-C0CD-5E07-04A9880F5573}"/>
              </a:ext>
            </a:extLst>
          </p:cNvPr>
          <p:cNvSpPr txBox="1"/>
          <p:nvPr/>
        </p:nvSpPr>
        <p:spPr>
          <a:xfrm>
            <a:off x="8642319" y="3995164"/>
            <a:ext cx="156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Tahir Khan</a:t>
            </a:r>
            <a:endParaRPr lang="ja-JP" altLang="en-US"/>
          </a:p>
        </p:txBody>
      </p:sp>
      <p:pic>
        <p:nvPicPr>
          <p:cNvPr id="21" name="図 20" descr="白いシャツを着ている男はスーツを着ている男性&#10;&#10;自動的に生成された説明">
            <a:extLst>
              <a:ext uri="{FF2B5EF4-FFF2-40B4-BE49-F238E27FC236}">
                <a16:creationId xmlns:a16="http://schemas.microsoft.com/office/drawing/2014/main" id="{439B0654-6FF3-E6DF-B8DF-F956FAA99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95" y="1885843"/>
            <a:ext cx="2248848" cy="2109321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CDC90A4-B3D9-56E9-3690-A2B843C09CFF}"/>
              </a:ext>
            </a:extLst>
          </p:cNvPr>
          <p:cNvSpPr txBox="1"/>
          <p:nvPr/>
        </p:nvSpPr>
        <p:spPr>
          <a:xfrm>
            <a:off x="7999495" y="1464295"/>
            <a:ext cx="6103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Pier Francesco </a:t>
            </a:r>
            <a:r>
              <a:rPr lang="en-US" altLang="ja-JP" sz="1800" kern="100" dirty="0" err="1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Indelli</a:t>
            </a:r>
            <a:endParaRPr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F2106C6A-4625-8C59-002B-CA7813B0D8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8" t="10224" r="18183" b="45624"/>
          <a:stretch/>
        </p:blipFill>
        <p:spPr>
          <a:xfrm>
            <a:off x="1852516" y="1792723"/>
            <a:ext cx="1982552" cy="214928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F657FA-6736-A77D-1916-448ABDE32EA6}"/>
              </a:ext>
            </a:extLst>
          </p:cNvPr>
          <p:cNvSpPr txBox="1"/>
          <p:nvPr/>
        </p:nvSpPr>
        <p:spPr>
          <a:xfrm>
            <a:off x="1932494" y="1426324"/>
            <a:ext cx="16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Hyonmin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Choe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図 29" descr="スーツを着た男性&#10;&#10;自動的に生成された説明">
            <a:extLst>
              <a:ext uri="{FF2B5EF4-FFF2-40B4-BE49-F238E27FC236}">
                <a16:creationId xmlns:a16="http://schemas.microsoft.com/office/drawing/2014/main" id="{AC754A07-FB48-6E0C-F0DC-BC8E74D6B5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6" r="9307" b="11577"/>
          <a:stretch/>
        </p:blipFill>
        <p:spPr>
          <a:xfrm>
            <a:off x="6097969" y="1833627"/>
            <a:ext cx="1762394" cy="2161537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14F516E-5A16-7A83-A4BA-70B2CEB88A1C}"/>
              </a:ext>
            </a:extLst>
          </p:cNvPr>
          <p:cNvSpPr txBox="1"/>
          <p:nvPr/>
        </p:nvSpPr>
        <p:spPr>
          <a:xfrm>
            <a:off x="6033440" y="1482524"/>
            <a:ext cx="1762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Tae-Young Kim</a:t>
            </a:r>
            <a:endParaRPr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3BA7958-0FD3-B8F2-BB45-312887A8BA18}"/>
              </a:ext>
            </a:extLst>
          </p:cNvPr>
          <p:cNvSpPr txBox="1"/>
          <p:nvPr/>
        </p:nvSpPr>
        <p:spPr>
          <a:xfrm>
            <a:off x="3965805" y="1469618"/>
            <a:ext cx="2032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kern="100" dirty="0"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Benjamin Ricciardi </a:t>
            </a:r>
            <a:endParaRPr lang="ja-JP" altLang="ja-JP" sz="180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5" name="図 4" descr="スーツを着た男性&#10;&#10;自動的に生成された説明">
            <a:extLst>
              <a:ext uri="{FF2B5EF4-FFF2-40B4-BE49-F238E27FC236}">
                <a16:creationId xmlns:a16="http://schemas.microsoft.com/office/drawing/2014/main" id="{0C7BAB49-FA78-0C69-778E-56CCA195B9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0"/>
          <a:stretch/>
        </p:blipFill>
        <p:spPr>
          <a:xfrm>
            <a:off x="3899597" y="1792723"/>
            <a:ext cx="2100510" cy="21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E560B3DA-7059-011D-5413-F7F2E8B21F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12"/>
          <a:stretch/>
        </p:blipFill>
        <p:spPr>
          <a:xfrm>
            <a:off x="299659" y="2166193"/>
            <a:ext cx="5605250" cy="109055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6AA4F5-ABAD-CDF2-220E-19C013A1618B}"/>
              </a:ext>
            </a:extLst>
          </p:cNvPr>
          <p:cNvSpPr txBox="1"/>
          <p:nvPr/>
        </p:nvSpPr>
        <p:spPr>
          <a:xfrm>
            <a:off x="299659" y="1540445"/>
            <a:ext cx="5605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Total Knee or Hip Arthroplasty</a:t>
            </a:r>
            <a:endParaRPr kumimoji="1" lang="ja-JP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384596-3EF7-AAB7-EA0F-082C5D284FD6}"/>
              </a:ext>
            </a:extLst>
          </p:cNvPr>
          <p:cNvSpPr txBox="1"/>
          <p:nvPr/>
        </p:nvSpPr>
        <p:spPr>
          <a:xfrm>
            <a:off x="360185" y="3237754"/>
            <a:ext cx="5484194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Successful Surgery for 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Degenerative Knee/Hip Diseases</a:t>
            </a:r>
            <a:endParaRPr kumimoji="1"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55E53B-9239-CD05-E833-12E1E6ACCF55}"/>
              </a:ext>
            </a:extLst>
          </p:cNvPr>
          <p:cNvSpPr txBox="1"/>
          <p:nvPr/>
        </p:nvSpPr>
        <p:spPr>
          <a:xfrm>
            <a:off x="7513048" y="1727377"/>
            <a:ext cx="275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endParaRPr kumimoji="1" lang="ja-JP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図 1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DFB549AC-59BF-783F-2395-00547D5D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4" y="4534942"/>
            <a:ext cx="2135521" cy="204618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40E54F-86B5-A358-D8BF-50E3E65EE8A0}"/>
              </a:ext>
            </a:extLst>
          </p:cNvPr>
          <p:cNvSpPr txBox="1"/>
          <p:nvPr/>
        </p:nvSpPr>
        <p:spPr>
          <a:xfrm>
            <a:off x="3279775" y="6427235"/>
            <a:ext cx="213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Evans JT, 2019 Lancet</a:t>
            </a:r>
            <a:endParaRPr kumimoji="1" lang="ja-JP" altLang="en-US" sz="14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5" name="図 14" descr="グラフ, 箱ひげ図&#10;&#10;自動的に生成された説明">
            <a:extLst>
              <a:ext uri="{FF2B5EF4-FFF2-40B4-BE49-F238E27FC236}">
                <a16:creationId xmlns:a16="http://schemas.microsoft.com/office/drawing/2014/main" id="{CEE1381E-A0B2-3145-F413-E08888EB7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346" y="4758225"/>
            <a:ext cx="3357563" cy="1453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9">
            <a:extLst>
              <a:ext uri="{FF2B5EF4-FFF2-40B4-BE49-F238E27FC236}">
                <a16:creationId xmlns:a16="http://schemas.microsoft.com/office/drawing/2014/main" id="{B56A7441-982A-642B-E11F-D30731103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1"/>
          <a:stretch/>
        </p:blipFill>
        <p:spPr bwMode="auto">
          <a:xfrm>
            <a:off x="8342367" y="2482141"/>
            <a:ext cx="3026672" cy="1963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1E44359-B2CA-4242-FC6B-59AB19B9ED90}"/>
              </a:ext>
            </a:extLst>
          </p:cNvPr>
          <p:cNvSpPr txBox="1"/>
          <p:nvPr/>
        </p:nvSpPr>
        <p:spPr>
          <a:xfrm>
            <a:off x="8892592" y="2444450"/>
            <a:ext cx="1854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FF00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PTE</a:t>
            </a:r>
            <a:endParaRPr lang="ja-JP" altLang="en-US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D2EAA57-D96A-4557-6996-3FC273DB693D}"/>
              </a:ext>
            </a:extLst>
          </p:cNvPr>
          <p:cNvSpPr txBox="1"/>
          <p:nvPr/>
        </p:nvSpPr>
        <p:spPr>
          <a:xfrm>
            <a:off x="6431706" y="5265644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endParaRPr kumimoji="1" lang="ja-JP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96CE34DC-E04D-70E9-AAAE-82794CA623EA}"/>
              </a:ext>
            </a:extLst>
          </p:cNvPr>
          <p:cNvSpPr/>
          <p:nvPr/>
        </p:nvSpPr>
        <p:spPr>
          <a:xfrm>
            <a:off x="6259896" y="1633755"/>
            <a:ext cx="5932104" cy="515889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6EE30B0-7669-9BF9-9173-1347FDAF087D}"/>
              </a:ext>
            </a:extLst>
          </p:cNvPr>
          <p:cNvSpPr txBox="1"/>
          <p:nvPr/>
        </p:nvSpPr>
        <p:spPr>
          <a:xfrm>
            <a:off x="6431705" y="3135984"/>
            <a:ext cx="17331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</a:p>
          <a:p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endParaRPr kumimoji="1" lang="ja-JP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 descr="皿の上に置かれたフォーク&#10;&#10;低い精度で自動的に生成された説明">
            <a:extLst>
              <a:ext uri="{FF2B5EF4-FFF2-40B4-BE49-F238E27FC236}">
                <a16:creationId xmlns:a16="http://schemas.microsoft.com/office/drawing/2014/main" id="{A8EE5B53-B876-28B2-A4F9-E9050A610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96" y="4615605"/>
            <a:ext cx="3038343" cy="1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字幕 1">
            <a:extLst>
              <a:ext uri="{FF2B5EF4-FFF2-40B4-BE49-F238E27FC236}">
                <a16:creationId xmlns:a16="http://schemas.microsoft.com/office/drawing/2014/main" id="{3FDD7A63-5B10-6D25-1A3B-6B6221C0E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133" y="3855587"/>
            <a:ext cx="10896600" cy="2623453"/>
          </a:xfrm>
        </p:spPr>
        <p:txBody>
          <a:bodyPr>
            <a:noAutofit/>
          </a:bodyPr>
          <a:lstStyle/>
          <a:p>
            <a:pPr algn="l"/>
            <a:r>
              <a:rPr kumimoji="1"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("arthroplasty, replacement"[</a:t>
            </a:r>
            <a:r>
              <a:rPr kumimoji="1" lang="en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kumimoji="1"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Terms] OR "Joint Prosthesis"[</a:t>
            </a:r>
            <a:r>
              <a:rPr kumimoji="1" lang="en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kumimoji="1"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Terms] OR ((("</a:t>
            </a:r>
            <a:r>
              <a:rPr kumimoji="1" lang="en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arthroplast</a:t>
            </a:r>
            <a:r>
              <a:rPr kumimoji="1"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*"[Title/Abstract] OR "replacement*"[Title/Abstract] OR "Prosthesis"[Title/Abstract] OR "Prostheses"[Title/Abstract]) AND ("Knee"[Title/Abstract] OR "Hip"[Title/Abstract] OR "joint"[Title/Abstract])) OR ("Femoral Head"[Title/Abstract] AND ("Prosthesis"[Title/Abstract] OR "Prostheses"[Title/Abstract])))) AND ("absolute Contraindications"[Title/Abstract] OR "absolute Contraindication"[Title/Abstract] OR (("Contraindications"[</a:t>
            </a:r>
            <a:r>
              <a:rPr kumimoji="1" lang="en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kumimoji="1"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Terms] OR "contraindication*"[Title/Abstract]) AND ("Infections"[</a:t>
            </a:r>
            <a:r>
              <a:rPr kumimoji="1" lang="en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kumimoji="1"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Terms] OR "infection*"[Title/Abstract] OR ("Death"[</a:t>
            </a:r>
            <a:r>
              <a:rPr kumimoji="1" lang="en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kumimoji="1"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Terms] OR ("Death"[Title/Abstract] OR "End Of Life"[Title/Abstract])) OR ("Venous Thrombosis"[</a:t>
            </a:r>
            <a:r>
              <a:rPr kumimoji="1" lang="en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kumimoji="1"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Terms] OR "Thrombophlebitis"[</a:t>
            </a:r>
            <a:r>
              <a:rPr kumimoji="1" lang="en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kumimoji="1"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Terms] OR ("Phlebothrombosis"[Title/Abstract] OR "</a:t>
            </a:r>
            <a:r>
              <a:rPr kumimoji="1" lang="en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Phlebothromboses</a:t>
            </a:r>
            <a:r>
              <a:rPr kumimoji="1"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"[Title/Abstract] OR (("Venous"[Title/Abstract] OR "Vein"[Title/Abstract]) AND ("Thrombosis"[Title/Abstract] OR "Thromboses"[Title/Abstract])) OR "VTE"[Title/Abstract] OR "</a:t>
            </a:r>
            <a:r>
              <a:rPr kumimoji="1" lang="en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thrombophlebiti</a:t>
            </a:r>
            <a:r>
              <a:rPr kumimoji="1" lang="en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*"[Title/Abstract])))))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1A27FA-6052-F3B8-EA20-FC8A04783AA2}"/>
              </a:ext>
            </a:extLst>
          </p:cNvPr>
          <p:cNvSpPr txBox="1"/>
          <p:nvPr/>
        </p:nvSpPr>
        <p:spPr>
          <a:xfrm>
            <a:off x="522329" y="1906631"/>
            <a:ext cx="27174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Arial" panose="020B0604020202020204" pitchFamily="34" charset="0"/>
                <a:cs typeface="Arial" panose="020B0604020202020204" pitchFamily="34" charset="0"/>
              </a:rPr>
              <a:t>428</a:t>
            </a:r>
            <a:r>
              <a:rPr kumimoji="1"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 articles</a:t>
            </a:r>
            <a:endParaRPr kumimoji="1" lang="ja-JP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4CE095-76D2-6A17-1C17-225D7322D52E}"/>
              </a:ext>
            </a:extLst>
          </p:cNvPr>
          <p:cNvSpPr txBox="1"/>
          <p:nvPr/>
        </p:nvSpPr>
        <p:spPr>
          <a:xfrm>
            <a:off x="9310993" y="1903697"/>
            <a:ext cx="2210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endParaRPr kumimoji="1" lang="ja-JP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C9F20E14-3402-03C6-8140-99DBB22625B9}"/>
              </a:ext>
            </a:extLst>
          </p:cNvPr>
          <p:cNvSpPr/>
          <p:nvPr/>
        </p:nvSpPr>
        <p:spPr>
          <a:xfrm>
            <a:off x="457200" y="3276600"/>
            <a:ext cx="11372850" cy="342423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DF0E4E-814D-C1DD-683D-DEF6D296CD0F}"/>
              </a:ext>
            </a:extLst>
          </p:cNvPr>
          <p:cNvSpPr txBox="1"/>
          <p:nvPr/>
        </p:nvSpPr>
        <p:spPr>
          <a:xfrm>
            <a:off x="953513" y="3341401"/>
            <a:ext cx="221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 Terms</a:t>
            </a:r>
            <a:endParaRPr kumimoji="1" lang="ja-JP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43471A7-277D-364B-1FE3-6B161A16FB04}"/>
              </a:ext>
            </a:extLst>
          </p:cNvPr>
          <p:cNvCxnSpPr/>
          <p:nvPr/>
        </p:nvCxnSpPr>
        <p:spPr>
          <a:xfrm flipV="1">
            <a:off x="1892623" y="2673138"/>
            <a:ext cx="0" cy="481785"/>
          </a:xfrm>
          <a:prstGeom prst="straightConnector1">
            <a:avLst/>
          </a:prstGeom>
          <a:ln w="889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BEF99DA-2A85-FC80-7347-886B52F94B4A}"/>
              </a:ext>
            </a:extLst>
          </p:cNvPr>
          <p:cNvCxnSpPr/>
          <p:nvPr/>
        </p:nvCxnSpPr>
        <p:spPr>
          <a:xfrm>
            <a:off x="3288502" y="2318433"/>
            <a:ext cx="5386387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D40B90-FF0F-1496-BD2E-B6378834C290}"/>
              </a:ext>
            </a:extLst>
          </p:cNvPr>
          <p:cNvSpPr txBox="1"/>
          <p:nvPr/>
        </p:nvSpPr>
        <p:spPr>
          <a:xfrm>
            <a:off x="5105348" y="2079406"/>
            <a:ext cx="18053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endParaRPr kumimoji="1"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A59E2E84-87F5-577F-410E-14502B6D3365}"/>
              </a:ext>
            </a:extLst>
          </p:cNvPr>
          <p:cNvSpPr/>
          <p:nvPr/>
        </p:nvSpPr>
        <p:spPr>
          <a:xfrm>
            <a:off x="8829675" y="1643063"/>
            <a:ext cx="3000375" cy="127096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845CF58D-6A12-DC50-3552-BADE66545ECE}"/>
              </a:ext>
            </a:extLst>
          </p:cNvPr>
          <p:cNvSpPr/>
          <p:nvPr/>
        </p:nvSpPr>
        <p:spPr>
          <a:xfrm>
            <a:off x="400050" y="817317"/>
            <a:ext cx="6610663" cy="928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54C31313-81E8-CF29-E48C-0D414D8C1F3C}"/>
              </a:ext>
            </a:extLst>
          </p:cNvPr>
          <p:cNvSpPr txBox="1">
            <a:spLocks/>
          </p:cNvSpPr>
          <p:nvPr/>
        </p:nvSpPr>
        <p:spPr>
          <a:xfrm>
            <a:off x="457200" y="10154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16DD3AF-0FDA-CF4D-3545-2C2015A322F3}"/>
              </a:ext>
            </a:extLst>
          </p:cNvPr>
          <p:cNvCxnSpPr/>
          <p:nvPr/>
        </p:nvCxnSpPr>
        <p:spPr>
          <a:xfrm>
            <a:off x="1143000" y="4143375"/>
            <a:ext cx="22574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B39D86B-A63B-2EE4-9719-6E22782E55E2}"/>
              </a:ext>
            </a:extLst>
          </p:cNvPr>
          <p:cNvCxnSpPr>
            <a:cxnSpLocks/>
          </p:cNvCxnSpPr>
          <p:nvPr/>
        </p:nvCxnSpPr>
        <p:spPr>
          <a:xfrm>
            <a:off x="5276800" y="4143375"/>
            <a:ext cx="17339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F95EBF1-DB6F-89BD-8A3C-1A0E3B164FEA}"/>
              </a:ext>
            </a:extLst>
          </p:cNvPr>
          <p:cNvCxnSpPr>
            <a:cxnSpLocks/>
          </p:cNvCxnSpPr>
          <p:nvPr/>
        </p:nvCxnSpPr>
        <p:spPr>
          <a:xfrm>
            <a:off x="1143000" y="5110163"/>
            <a:ext cx="25003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30FE3B3-16C5-9D0E-775F-59287AC25CAF}"/>
              </a:ext>
            </a:extLst>
          </p:cNvPr>
          <p:cNvCxnSpPr>
            <a:cxnSpLocks/>
          </p:cNvCxnSpPr>
          <p:nvPr/>
        </p:nvCxnSpPr>
        <p:spPr>
          <a:xfrm>
            <a:off x="1143000" y="5348288"/>
            <a:ext cx="25003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117FBB6-4567-2679-5BA4-9D3E89161F6E}"/>
              </a:ext>
            </a:extLst>
          </p:cNvPr>
          <p:cNvCxnSpPr>
            <a:cxnSpLocks/>
          </p:cNvCxnSpPr>
          <p:nvPr/>
        </p:nvCxnSpPr>
        <p:spPr>
          <a:xfrm>
            <a:off x="8674889" y="5348288"/>
            <a:ext cx="118348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284FB485-3863-5B1A-6C7F-597DCDFBA0B4}"/>
              </a:ext>
            </a:extLst>
          </p:cNvPr>
          <p:cNvCxnSpPr>
            <a:cxnSpLocks/>
          </p:cNvCxnSpPr>
          <p:nvPr/>
        </p:nvCxnSpPr>
        <p:spPr>
          <a:xfrm>
            <a:off x="3921862" y="5614988"/>
            <a:ext cx="118348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4767FE1-D42C-B43F-99D0-A6BC30455E92}"/>
              </a:ext>
            </a:extLst>
          </p:cNvPr>
          <p:cNvCxnSpPr>
            <a:cxnSpLocks/>
          </p:cNvCxnSpPr>
          <p:nvPr/>
        </p:nvCxnSpPr>
        <p:spPr>
          <a:xfrm>
            <a:off x="3488476" y="5838825"/>
            <a:ext cx="19550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586A951-4705-BDBF-E6B9-213E5C25A5FC}"/>
              </a:ext>
            </a:extLst>
          </p:cNvPr>
          <p:cNvCxnSpPr>
            <a:cxnSpLocks/>
          </p:cNvCxnSpPr>
          <p:nvPr/>
        </p:nvCxnSpPr>
        <p:spPr>
          <a:xfrm>
            <a:off x="9131004" y="5569085"/>
            <a:ext cx="118348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8C6849D-9913-902D-610E-C77B32B7669A}"/>
              </a:ext>
            </a:extLst>
          </p:cNvPr>
          <p:cNvCxnSpPr>
            <a:cxnSpLocks/>
          </p:cNvCxnSpPr>
          <p:nvPr/>
        </p:nvCxnSpPr>
        <p:spPr>
          <a:xfrm>
            <a:off x="865133" y="5842556"/>
            <a:ext cx="118348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6" y="1257300"/>
            <a:ext cx="10905568" cy="5200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Absolute contraindications </a:t>
            </a:r>
            <a:r>
              <a:rPr lang="en-US" altLang="ja-JP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for elective TKA/</a:t>
            </a: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THA</a:t>
            </a:r>
            <a:br>
              <a:rPr lang="en-US" altLang="ja-JP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</a:br>
            <a:r>
              <a:rPr lang="ja-JP" altLang="en-US" sz="32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・</a:t>
            </a:r>
            <a:r>
              <a:rPr lang="en-US" altLang="ja-JP" sz="3200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Modifiable risk</a:t>
            </a:r>
            <a:r>
              <a:rPr lang="en-US" altLang="ja-JP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: Preventable complication necessitating 	postponement of surgery until the risk is optimized. </a:t>
            </a:r>
            <a:br>
              <a:rPr lang="en-US" altLang="ja-JP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</a:br>
            <a:r>
              <a:rPr lang="ja-JP" altLang="en-US" sz="32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・</a:t>
            </a:r>
            <a:r>
              <a:rPr lang="en-US" altLang="ja-JP" sz="3200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Non-modifiable risk</a:t>
            </a:r>
            <a:r>
              <a:rPr lang="en-US" altLang="ja-JP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: Precludes patient from surgery and 	alternative therapies for joint pain should be pursued. </a:t>
            </a:r>
            <a:endParaRPr lang="en-TR" sz="6600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DF1A04-FE1B-6A53-945A-DAFD08EE7C32}"/>
              </a:ext>
            </a:extLst>
          </p:cNvPr>
          <p:cNvSpPr txBox="1"/>
          <p:nvPr/>
        </p:nvSpPr>
        <p:spPr>
          <a:xfrm>
            <a:off x="4356373" y="-1069921"/>
            <a:ext cx="25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Mortality, Infection, VTE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583" y="1690688"/>
            <a:ext cx="10315142" cy="509255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</a:p>
          <a:p>
            <a:pPr algn="l">
              <a:lnSpc>
                <a:spcPct val="150000"/>
              </a:lnSpc>
            </a:pPr>
            <a:r>
              <a:rPr lang="en-US" altLang="ja-JP" sz="2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What are the </a:t>
            </a:r>
            <a:r>
              <a:rPr lang="en-US" altLang="ja-JP" sz="2800" b="1" kern="1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absolute contraindications</a:t>
            </a:r>
            <a:r>
              <a:rPr lang="en-US" altLang="ja-JP" sz="2800" kern="1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2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for elective total knee or hip arthroplasty?</a:t>
            </a:r>
            <a:endParaRPr lang="en-US" sz="28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7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DE3AE0-8425-4A3A-FDC9-6868FD80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Rationale: Modifiable Risk Factors </a:t>
            </a:r>
            <a:endParaRPr lang="en-US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A948D3A-356A-66E0-7B23-2C4D77510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12830"/>
              </p:ext>
            </p:extLst>
          </p:nvPr>
        </p:nvGraphicFramePr>
        <p:xfrm>
          <a:off x="607499" y="1867263"/>
          <a:ext cx="11152110" cy="488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038">
                  <a:extLst>
                    <a:ext uri="{9D8B030D-6E8A-4147-A177-3AD203B41FA5}">
                      <a16:colId xmlns:a16="http://schemas.microsoft.com/office/drawing/2014/main" val="392986815"/>
                    </a:ext>
                  </a:extLst>
                </a:gridCol>
                <a:gridCol w="9984072">
                  <a:extLst>
                    <a:ext uri="{9D8B030D-6E8A-4147-A177-3AD203B41FA5}">
                      <a16:colId xmlns:a16="http://schemas.microsoft.com/office/drawing/2014/main" val="3479930904"/>
                    </a:ext>
                  </a:extLst>
                </a:gridCol>
              </a:tblGrid>
              <a:tr h="3225474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Infection</a:t>
                      </a:r>
                      <a:endParaRPr kumimoji="1" lang="ja-JP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ja-JP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ymptomatic bacteremia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ja-JP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active joint infection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ja-JP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active local tissue infection 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ja-JP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evere malnutrition 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ja-JP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ja-JP" altLang="ja-JP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serum albumin&lt;3 g/dL, transferrin levels&lt;200 mg/dL</a:t>
                      </a:r>
                      <a:endParaRPr kumimoji="0" lang="en-US" altLang="ja-JP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kumimoji="0" lang="ja-JP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ncontrolled metabolic syndrome 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ja-JP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Obesity; </a:t>
                      </a:r>
                      <a:r>
                        <a:rPr kumimoji="0" lang="ja-JP" altLang="ja-JP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BMI&gt;50</a:t>
                      </a:r>
                      <a:r>
                        <a:rPr kumimoji="0" lang="en-US" altLang="ja-JP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ja-JP" altLang="ja-JP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kumimoji="0" lang="en-US" altLang="ja-JP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ja-JP" altLang="ja-JP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HbA1c&gt;8%</a:t>
                      </a:r>
                      <a:endParaRPr kumimoji="0" lang="en-US" altLang="ja-JP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-webkit-standard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0" lang="ja-JP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Untreated </a:t>
                      </a: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ja-JP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mmunodeficiency conditions</a:t>
                      </a:r>
                      <a:r>
                        <a:rPr lang="en-US" altLang="ja-JP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kumimoji="0" lang="ja-JP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human immunodeficiency virus (HIV)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Uncontrolled chronic diseases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ja-JP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ja-JP" altLang="ja-JP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end-stage renal disease</a:t>
                      </a:r>
                      <a:r>
                        <a:rPr kumimoji="0" lang="en-US" altLang="ja-JP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ja-JP" altLang="ja-JP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liver cirrhosis (Child-Pugh C)</a:t>
                      </a:r>
                      <a:r>
                        <a:rPr kumimoji="0" lang="en-US" altLang="ja-JP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ja-JP" altLang="ja-JP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congestive heart failure</a:t>
                      </a:r>
                      <a:r>
                        <a:rPr kumimoji="0" lang="en-US" altLang="ja-JP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0" lang="ja-JP" altLang="ja-JP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chronic obstructive pulmonary disease </a:t>
                      </a:r>
                      <a:endParaRPr kumimoji="0" lang="en-US" altLang="ja-JP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039247"/>
                  </a:ext>
                </a:extLst>
              </a:tr>
              <a:tr h="735643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</a:t>
                      </a:r>
                    </a:p>
                    <a:p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Mortality</a:t>
                      </a:r>
                      <a:endParaRPr kumimoji="1" lang="ja-JP" altLang="en-US" sz="1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ja-JP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ctive DVT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ja-JP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involving the iliofemoral or popliteal veins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724593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653883C-460E-5DFB-7467-E325C7346D69}"/>
              </a:ext>
            </a:extLst>
          </p:cNvPr>
          <p:cNvSpPr txBox="1"/>
          <p:nvPr/>
        </p:nvSpPr>
        <p:spPr>
          <a:xfrm>
            <a:off x="607499" y="1453412"/>
            <a:ext cx="5772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did an systematic review on this question.</a:t>
            </a:r>
            <a:endParaRPr kumimoji="1"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713" y="1349830"/>
            <a:ext cx="10384776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What are the </a:t>
            </a:r>
            <a:r>
              <a:rPr lang="en-US" altLang="ja-JP" b="1" kern="1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absolute contraindications</a:t>
            </a:r>
            <a:r>
              <a:rPr lang="en-US" altLang="ja-JP" kern="1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for elective total knee or hip arthroplasty?</a:t>
            </a:r>
            <a:endParaRPr lang="tr-TR" altLang="ja-JP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b="1" kern="1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Response/Recommendation: </a:t>
            </a:r>
          </a:p>
          <a:p>
            <a:r>
              <a:rPr lang="en-US" altLang="ja-JP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Modifiable absolute contraindications </a:t>
            </a:r>
            <a:r>
              <a:rPr lang="en-US" altLang="ja-JP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to performing elective total joint arthroplasty are symptomatic bacteremia, active joint or local tissue infection, severe malnutrition, uncontrolled metabolic syndrome or </a:t>
            </a:r>
            <a:r>
              <a:rPr lang="en-US" altLang="ja-JP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chronic diseases,</a:t>
            </a:r>
            <a:r>
              <a:rPr lang="en-US" altLang="ja-JP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 untreated immunodeficiency, </a:t>
            </a:r>
            <a:r>
              <a:rPr lang="en-US" altLang="ja-JP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altLang="ja-JP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active deep venous thrombosis (DVT) or pulmonary embolism (PE)</a:t>
            </a:r>
            <a:r>
              <a:rPr lang="ja-JP" altLang="ja-JP" dirty="0">
                <a:effectLst/>
              </a:rPr>
              <a:t> </a:t>
            </a:r>
            <a:endParaRPr lang="en-US" altLang="ja-JP" dirty="0">
              <a:effectLst/>
            </a:endParaRPr>
          </a:p>
          <a:p>
            <a:r>
              <a:rPr lang="en-US" altLang="ja-JP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Non-modifiable absolute contraindications</a:t>
            </a:r>
            <a:r>
              <a:rPr lang="en-US" altLang="ja-JP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</a:rPr>
              <a:t>are severe medical comorbidities precluding anesthesia.</a:t>
            </a:r>
            <a:r>
              <a:rPr lang="ja-JP" altLang="ja-JP" dirty="0">
                <a:effectLst/>
              </a:rPr>
              <a:t> 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Level of Evidence: </a:t>
            </a:r>
            <a:r>
              <a:rPr lang="en-US" altLang="ja-JP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游明朝" panose="02020400000000000000" pitchFamily="18" charset="-128"/>
                <a:cs typeface="Times New Roman" panose="02020603050405020304" pitchFamily="18" charset="0"/>
              </a:rPr>
              <a:t>limited</a:t>
            </a:r>
            <a:endParaRPr lang="ja-JP" altLang="ja-JP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7637</TotalTime>
  <Words>931</Words>
  <Application>Microsoft Office PowerPoint</Application>
  <PresentationFormat>Geniş ekran</PresentationFormat>
  <Paragraphs>54</Paragraphs>
  <Slides>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Meiryo UI</vt:lpstr>
      <vt:lpstr>游ゴシック</vt:lpstr>
      <vt:lpstr>游明朝</vt:lpstr>
      <vt:lpstr>Aptos</vt:lpstr>
      <vt:lpstr>Aptos Display</vt:lpstr>
      <vt:lpstr>Arial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Absolute contraindications for elective TKA/THA ・Modifiable risk: Preventable complication necessitating  postponement of surgery until the risk is optimized.  ・Non-modifiable risk: Precludes patient from surgery and  alternative therapies for joint pain should be pursued. </vt:lpstr>
      <vt:lpstr>PowerPoint Sunusu</vt:lpstr>
      <vt:lpstr>Rationale: Modifiable Risk Factors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14</cp:revision>
  <dcterms:created xsi:type="dcterms:W3CDTF">2024-06-13T13:25:39Z</dcterms:created>
  <dcterms:modified xsi:type="dcterms:W3CDTF">2024-08-26T03:11:37Z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