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8" r:id="rId7"/>
    <p:sldId id="257" r:id="rId8"/>
    <p:sldId id="259" r:id="rId9"/>
    <p:sldId id="270" r:id="rId10"/>
    <p:sldId id="264" r:id="rId11"/>
    <p:sldId id="265" r:id="rId12"/>
    <p:sldId id="268"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3"/>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740044"/>
            <a:ext cx="10515600" cy="409060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02060"/>
                </a:solidFill>
                <a:latin typeface="Times New Roman" panose="02020603050405020304" pitchFamily="18" charset="0"/>
                <a:cs typeface="Times New Roman" panose="02020603050405020304" pitchFamily="18" charset="0"/>
              </a:rPr>
              <a:t>Should patient activity be restricted after total hip, total knee or </a:t>
            </a:r>
            <a:r>
              <a:rPr lang="en-US" dirty="0" err="1">
                <a:solidFill>
                  <a:srgbClr val="002060"/>
                </a:solidFill>
                <a:latin typeface="Times New Roman" panose="02020603050405020304" pitchFamily="18" charset="0"/>
                <a:cs typeface="Times New Roman" panose="02020603050405020304" pitchFamily="18" charset="0"/>
              </a:rPr>
              <a:t>unicondylar</a:t>
            </a:r>
            <a:r>
              <a:rPr lang="en-US" dirty="0">
                <a:solidFill>
                  <a:srgbClr val="002060"/>
                </a:solidFill>
                <a:latin typeface="Times New Roman" panose="02020603050405020304" pitchFamily="18" charset="0"/>
                <a:cs typeface="Times New Roman" panose="02020603050405020304" pitchFamily="18" charset="0"/>
              </a:rPr>
              <a:t> knee arthroplasty?</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Mehmet </a:t>
            </a:r>
            <a:r>
              <a:rPr lang="en-US" dirty="0" err="1">
                <a:solidFill>
                  <a:srgbClr val="002060"/>
                </a:solidFill>
                <a:latin typeface="Times New Roman" panose="02020603050405020304" pitchFamily="18" charset="0"/>
                <a:cs typeface="Times New Roman" panose="02020603050405020304" pitchFamily="18" charset="0"/>
              </a:rPr>
              <a:t>Kürşat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Yılmaz</a:t>
            </a: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 Istanbul </a:t>
            </a:r>
            <a:r>
              <a:rPr lang="en-US" dirty="0" err="1">
                <a:solidFill>
                  <a:srgbClr val="002060"/>
                </a:solidFill>
                <a:latin typeface="Times New Roman" panose="02020603050405020304" pitchFamily="18" charset="0"/>
                <a:cs typeface="Times New Roman" panose="02020603050405020304" pitchFamily="18" charset="0"/>
              </a:rPr>
              <a:t>Medipol</a:t>
            </a:r>
            <a:r>
              <a:rPr lang="en-US" dirty="0">
                <a:solidFill>
                  <a:srgbClr val="002060"/>
                </a:solidFill>
                <a:latin typeface="Times New Roman" panose="02020603050405020304" pitchFamily="18" charset="0"/>
                <a:cs typeface="Times New Roman" panose="02020603050405020304" pitchFamily="18" charset="0"/>
              </a:rPr>
              <a:t> University</a:t>
            </a:r>
            <a:endParaRPr lang="en-TR">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coat and tie&#10;&#10;Description automatically generated">
            <a:extLst>
              <a:ext uri="{FF2B5EF4-FFF2-40B4-BE49-F238E27FC236}">
                <a16:creationId xmlns:a16="http://schemas.microsoft.com/office/drawing/2014/main" id="{239A93FC-2DEA-1794-73B2-4E44F33E1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236" y="1431102"/>
            <a:ext cx="1943582" cy="2684874"/>
          </a:xfrm>
          <a:prstGeom prst="rect">
            <a:avLst/>
          </a:prstGeom>
        </p:spPr>
      </p:pic>
      <p:pic>
        <p:nvPicPr>
          <p:cNvPr id="5" name="Picture 4" descr="A person in a white coat and glasses&#10;&#10;Description automatically generated">
            <a:extLst>
              <a:ext uri="{FF2B5EF4-FFF2-40B4-BE49-F238E27FC236}">
                <a16:creationId xmlns:a16="http://schemas.microsoft.com/office/drawing/2014/main" id="{5D86A5E5-12FB-655A-1142-7CD28C065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460" y="1444215"/>
            <a:ext cx="2003821" cy="2671761"/>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28DCD2DB-30E5-9491-0FA2-F091C2A8B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1187" y="1431101"/>
            <a:ext cx="2003821" cy="2671761"/>
          </a:xfrm>
          <a:prstGeom prst="rect">
            <a:avLst/>
          </a:prstGeom>
        </p:spPr>
      </p:pic>
      <p:pic>
        <p:nvPicPr>
          <p:cNvPr id="10" name="Picture 9" descr="A person wearing a suit and glasses&#10;&#10;Description automatically generated">
            <a:extLst>
              <a:ext uri="{FF2B5EF4-FFF2-40B4-BE49-F238E27FC236}">
                <a16:creationId xmlns:a16="http://schemas.microsoft.com/office/drawing/2014/main" id="{5411A6A0-BC25-3C83-AAFC-A33CA82202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236" y="4160013"/>
            <a:ext cx="1943582" cy="2684874"/>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E0FF9B61-A26E-C90E-143A-68CFE394A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1302" y="4173126"/>
            <a:ext cx="1986335" cy="2684874"/>
          </a:xfrm>
          <a:prstGeom prst="rect">
            <a:avLst/>
          </a:prstGeom>
        </p:spPr>
      </p:pic>
      <p:pic>
        <p:nvPicPr>
          <p:cNvPr id="14" name="Picture 13" descr="A person in a suit and tie&#10;&#10;Description automatically generated">
            <a:extLst>
              <a:ext uri="{FF2B5EF4-FFF2-40B4-BE49-F238E27FC236}">
                <a16:creationId xmlns:a16="http://schemas.microsoft.com/office/drawing/2014/main" id="{AF22234C-478D-7030-D3E8-9A6B083F38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1619" y="1431102"/>
            <a:ext cx="1966018" cy="2684874"/>
          </a:xfrm>
          <a:prstGeom prst="rect">
            <a:avLst/>
          </a:prstGeom>
        </p:spPr>
      </p:pic>
      <p:pic>
        <p:nvPicPr>
          <p:cNvPr id="16" name="Picture 15" descr="A person in a white coat and tie&#10;&#10;Description automatically generated">
            <a:extLst>
              <a:ext uri="{FF2B5EF4-FFF2-40B4-BE49-F238E27FC236}">
                <a16:creationId xmlns:a16="http://schemas.microsoft.com/office/drawing/2014/main" id="{CCD3DB05-3125-54CA-6258-79C96ABB0AF6}"/>
              </a:ext>
            </a:extLst>
          </p:cNvPr>
          <p:cNvPicPr>
            <a:picLocks noChangeAspect="1"/>
          </p:cNvPicPr>
          <p:nvPr/>
        </p:nvPicPr>
        <p:blipFill rotWithShape="1">
          <a:blip r:embed="rId8">
            <a:extLst>
              <a:ext uri="{28A0092B-C50C-407E-A947-70E740481C1C}">
                <a14:useLocalDpi xmlns:a14="http://schemas.microsoft.com/office/drawing/2010/main" val="0"/>
              </a:ext>
            </a:extLst>
          </a:blip>
          <a:srcRect l="3271" t="1459" b="12917"/>
          <a:stretch/>
        </p:blipFill>
        <p:spPr>
          <a:xfrm>
            <a:off x="6134735" y="4173126"/>
            <a:ext cx="2013948" cy="2671761"/>
          </a:xfrm>
          <a:prstGeom prst="rect">
            <a:avLst/>
          </a:prstGeom>
        </p:spPr>
      </p:pic>
      <p:pic>
        <p:nvPicPr>
          <p:cNvPr id="18" name="Picture 17" descr="A person in a white coat and tie&#10;&#10;Description automatically generated">
            <a:extLst>
              <a:ext uri="{FF2B5EF4-FFF2-40B4-BE49-F238E27FC236}">
                <a16:creationId xmlns:a16="http://schemas.microsoft.com/office/drawing/2014/main" id="{BEBCD61A-2322-DA76-994B-C57E84335F60}"/>
              </a:ext>
            </a:extLst>
          </p:cNvPr>
          <p:cNvPicPr>
            <a:picLocks noChangeAspect="1"/>
          </p:cNvPicPr>
          <p:nvPr/>
        </p:nvPicPr>
        <p:blipFill rotWithShape="1">
          <a:blip r:embed="rId9">
            <a:extLst>
              <a:ext uri="{28A0092B-C50C-407E-A947-70E740481C1C}">
                <a14:useLocalDpi xmlns:a14="http://schemas.microsoft.com/office/drawing/2010/main" val="0"/>
              </a:ext>
            </a:extLst>
          </a:blip>
          <a:srcRect l="13604" r="16674"/>
          <a:stretch/>
        </p:blipFill>
        <p:spPr>
          <a:xfrm>
            <a:off x="8471187" y="4173126"/>
            <a:ext cx="2013947" cy="2671761"/>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114302" y="2649646"/>
            <a:ext cx="9923044" cy="4104042"/>
          </a:xfrm>
        </p:spPr>
        <p:txBody>
          <a:bodyPr>
            <a:normAutofit fontScale="77500" lnSpcReduction="20000"/>
          </a:bodyPr>
          <a:lstStyle/>
          <a:p>
            <a:pPr marL="342900" indent="-342900" algn="l">
              <a:buFont typeface="Wingdings" pitchFamily="2" charset="2"/>
              <a:buChar char="v"/>
            </a:pPr>
            <a:r>
              <a:rPr lang="en-TR" sz="4800">
                <a:solidFill>
                  <a:schemeClr val="tx2">
                    <a:lumMod val="90000"/>
                    <a:lumOff val="10000"/>
                  </a:schemeClr>
                </a:solidFill>
                <a:latin typeface="Times New Roman" panose="02020603050405020304" pitchFamily="18" charset="0"/>
                <a:cs typeface="Times New Roman" panose="02020603050405020304" pitchFamily="18" charset="0"/>
              </a:rPr>
              <a:t>Traditionally, return to sports after TJA surgery has been feared and avoided due to the risk of complications. To what extent and when patients can participate in their preoperative routine activities is still a matter of debate. </a:t>
            </a:r>
          </a:p>
          <a:p>
            <a:pPr marL="342900" indent="-342900" algn="l">
              <a:buFont typeface="Wingdings" pitchFamily="2" charset="2"/>
              <a:buChar char="v"/>
            </a:pPr>
            <a:r>
              <a:rPr lang="en-TR" sz="4800">
                <a:solidFill>
                  <a:schemeClr val="tx2">
                    <a:lumMod val="90000"/>
                    <a:lumOff val="10000"/>
                  </a:schemeClr>
                </a:solidFill>
                <a:latin typeface="Times New Roman" panose="02020603050405020304" pitchFamily="18" charset="0"/>
                <a:cs typeface="Times New Roman" panose="02020603050405020304" pitchFamily="18" charset="0"/>
              </a:rPr>
              <a:t>However, advances in surgical techniques and implant designs have contributed to a shift in recommendations for RTS after TJA towards less restrictive guidelines.</a:t>
            </a: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676400" y="1324083"/>
            <a:ext cx="10515600" cy="1325563"/>
          </a:xfrm>
        </p:spPr>
        <p:txBody>
          <a:bodyPr/>
          <a:lstStyle/>
          <a:p>
            <a:r>
              <a:rPr lang="tr-TR" u="sng" dirty="0" err="1">
                <a:solidFill>
                  <a:srgbClr val="002060"/>
                </a:solidFill>
                <a:latin typeface="Times New Roman" panose="02020603050405020304" pitchFamily="18" charset="0"/>
                <a:cs typeface="Times New Roman" panose="02020603050405020304" pitchFamily="18" charset="0"/>
              </a:rPr>
              <a:t>Why</a:t>
            </a:r>
            <a:r>
              <a:rPr lang="tr-TR" u="sng" dirty="0">
                <a:solidFill>
                  <a:srgbClr val="002060"/>
                </a:solidFill>
                <a:latin typeface="Times New Roman" panose="02020603050405020304" pitchFamily="18" charset="0"/>
                <a:cs typeface="Times New Roman" panose="02020603050405020304" pitchFamily="18" charset="0"/>
              </a:rPr>
              <a:t> is </a:t>
            </a:r>
            <a:r>
              <a:rPr lang="tr-TR" u="sng" dirty="0" err="1">
                <a:solidFill>
                  <a:srgbClr val="002060"/>
                </a:solidFill>
                <a:latin typeface="Times New Roman" panose="02020603050405020304" pitchFamily="18" charset="0"/>
                <a:cs typeface="Times New Roman" panose="02020603050405020304" pitchFamily="18" charset="0"/>
              </a:rPr>
              <a:t>this</a:t>
            </a:r>
            <a:r>
              <a:rPr lang="tr-TR" u="sng" dirty="0">
                <a:solidFill>
                  <a:srgbClr val="002060"/>
                </a:solidFill>
                <a:latin typeface="Times New Roman" panose="02020603050405020304" pitchFamily="18" charset="0"/>
                <a:cs typeface="Times New Roman" panose="02020603050405020304" pitchFamily="18" charset="0"/>
              </a:rPr>
              <a:t> </a:t>
            </a:r>
            <a:r>
              <a:rPr lang="tr-TR" u="sng" dirty="0" err="1">
                <a:solidFill>
                  <a:srgbClr val="002060"/>
                </a:solidFill>
                <a:latin typeface="Times New Roman" panose="02020603050405020304" pitchFamily="18" charset="0"/>
                <a:cs typeface="Times New Roman" panose="02020603050405020304" pitchFamily="18" charset="0"/>
              </a:rPr>
              <a:t>topic</a:t>
            </a:r>
            <a:r>
              <a:rPr lang="tr-TR" u="sng" dirty="0">
                <a:solidFill>
                  <a:srgbClr val="002060"/>
                </a:solidFill>
                <a:latin typeface="Times New Roman" panose="02020603050405020304" pitchFamily="18" charset="0"/>
                <a:cs typeface="Times New Roman" panose="02020603050405020304" pitchFamily="18" charset="0"/>
              </a:rPr>
              <a:t> </a:t>
            </a:r>
            <a:r>
              <a:rPr lang="tr-TR" u="sng" dirty="0" err="1">
                <a:solidFill>
                  <a:srgbClr val="002060"/>
                </a:solidFill>
                <a:latin typeface="Times New Roman" panose="02020603050405020304" pitchFamily="18" charset="0"/>
                <a:cs typeface="Times New Roman" panose="02020603050405020304" pitchFamily="18" charset="0"/>
              </a:rPr>
              <a:t>important</a:t>
            </a:r>
            <a:r>
              <a:rPr lang="tr-TR" u="sng" dirty="0">
                <a:solidFill>
                  <a:srgbClr val="002060"/>
                </a:solidFill>
                <a:latin typeface="Times New Roman" panose="02020603050405020304" pitchFamily="18" charset="0"/>
                <a:cs typeface="Times New Roman" panose="02020603050405020304" pitchFamily="18" charset="0"/>
              </a:rPr>
              <a:t>?</a:t>
            </a:r>
            <a:endParaRPr lang="en-TR" u="sng">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432956" y="2044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1432955" y="2828836"/>
            <a:ext cx="8646959" cy="3970318"/>
          </a:xfrm>
          <a:prstGeom prst="rect">
            <a:avLst/>
          </a:prstGeom>
          <a:noFill/>
        </p:spPr>
        <p:txBody>
          <a:bodyPr wrap="square">
            <a:spAutoFit/>
          </a:bodyPr>
          <a:lstStyle/>
          <a:p>
            <a:pPr marL="342900" indent="-342900" algn="l">
              <a:buFont typeface="Wingdings" pitchFamily="2" charset="2"/>
              <a:buChar char="v"/>
            </a:pPr>
            <a:r>
              <a:rPr lang="en-US" sz="3600" dirty="0">
                <a:solidFill>
                  <a:schemeClr val="tx2">
                    <a:lumMod val="90000"/>
                    <a:lumOff val="10000"/>
                  </a:schemeClr>
                </a:solidFill>
                <a:latin typeface="Times New Roman" panose="02020603050405020304" pitchFamily="18" charset="0"/>
                <a:cs typeface="Times New Roman" panose="02020603050405020304" pitchFamily="18" charset="0"/>
              </a:rPr>
              <a:t>Knee-</a:t>
            </a:r>
            <a:r>
              <a:rPr lang="en-US" sz="3600" dirty="0" err="1">
                <a:solidFill>
                  <a:schemeClr val="tx2">
                    <a:lumMod val="90000"/>
                    <a:lumOff val="10000"/>
                  </a:schemeClr>
                </a:solidFill>
                <a:latin typeface="Times New Roman" panose="02020603050405020304" pitchFamily="18" charset="0"/>
                <a:cs typeface="Times New Roman" panose="02020603050405020304" pitchFamily="18" charset="0"/>
              </a:rPr>
              <a:t>Unicondylar</a:t>
            </a:r>
            <a:r>
              <a:rPr lang="en-US" sz="3600" dirty="0">
                <a:solidFill>
                  <a:schemeClr val="tx2">
                    <a:lumMod val="90000"/>
                    <a:lumOff val="10000"/>
                  </a:schemeClr>
                </a:solidFill>
                <a:latin typeface="Times New Roman" panose="02020603050405020304" pitchFamily="18" charset="0"/>
                <a:cs typeface="Times New Roman" panose="02020603050405020304" pitchFamily="18" charset="0"/>
              </a:rPr>
              <a:t> knee-Hip arthroplasty/ Activity/ Mobility / Movement / restriction - limitation</a:t>
            </a:r>
          </a:p>
          <a:p>
            <a:pPr marL="342900" indent="-342900" algn="l">
              <a:buFont typeface="Wingdings" pitchFamily="2" charset="2"/>
              <a:buChar char="v"/>
            </a:pPr>
            <a:r>
              <a:rPr lang="en-US" sz="3600" dirty="0">
                <a:solidFill>
                  <a:schemeClr val="tx2">
                    <a:lumMod val="90000"/>
                    <a:lumOff val="10000"/>
                  </a:schemeClr>
                </a:solidFill>
                <a:latin typeface="Times New Roman" panose="02020603050405020304" pitchFamily="18" charset="0"/>
                <a:cs typeface="Times New Roman" panose="02020603050405020304" pitchFamily="18" charset="0"/>
              </a:rPr>
              <a:t>158 articles retrieved</a:t>
            </a:r>
          </a:p>
          <a:p>
            <a:pPr marL="342900" indent="-342900" algn="l">
              <a:buFont typeface="Wingdings" pitchFamily="2" charset="2"/>
              <a:buChar char="v"/>
            </a:pPr>
            <a:r>
              <a:rPr lang="en-US" sz="3600" dirty="0">
                <a:solidFill>
                  <a:schemeClr val="tx2">
                    <a:lumMod val="90000"/>
                    <a:lumOff val="10000"/>
                  </a:schemeClr>
                </a:solidFill>
                <a:latin typeface="Times New Roman" panose="02020603050405020304" pitchFamily="18" charset="0"/>
                <a:cs typeface="Times New Roman" panose="02020603050405020304" pitchFamily="18" charset="0"/>
              </a:rPr>
              <a:t>Recommendation for activity restriction (No RCT) </a:t>
            </a:r>
          </a:p>
          <a:p>
            <a:pPr marL="342900" indent="-342900" algn="l">
              <a:buFont typeface="Wingdings" pitchFamily="2" charset="2"/>
              <a:buChar char="v"/>
            </a:pPr>
            <a:r>
              <a:rPr lang="en-US" sz="3600" dirty="0">
                <a:solidFill>
                  <a:schemeClr val="tx2">
                    <a:lumMod val="90000"/>
                    <a:lumOff val="10000"/>
                  </a:schemeClr>
                </a:solidFill>
                <a:latin typeface="Times New Roman" panose="02020603050405020304" pitchFamily="18" charset="0"/>
                <a:cs typeface="Times New Roman" panose="02020603050405020304" pitchFamily="18" charset="0"/>
              </a:rPr>
              <a:t>Final number of publications: 69</a:t>
            </a:r>
            <a:endParaRPr lang="en-TR" sz="3600">
              <a:solidFill>
                <a:schemeClr val="tx2">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318656"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946673" y="2894011"/>
            <a:ext cx="11245327" cy="4470255"/>
          </a:xfrm>
        </p:spPr>
        <p:txBody>
          <a:bodyPr>
            <a:normAutofit/>
          </a:bodyPr>
          <a:lstStyle/>
          <a:p>
            <a:pPr marL="342900" indent="-342900" algn="l">
              <a:buFont typeface="Wingdings" pitchFamily="2" charset="2"/>
              <a:buChar char="v"/>
            </a:pPr>
            <a:r>
              <a:rPr lang="en-US" sz="4000" dirty="0">
                <a:solidFill>
                  <a:srgbClr val="002060"/>
                </a:solidFill>
                <a:latin typeface="Times New Roman" panose="02020603050405020304" pitchFamily="18" charset="0"/>
                <a:cs typeface="Times New Roman" panose="02020603050405020304" pitchFamily="18" charset="0"/>
              </a:rPr>
              <a:t>No specific activity restrictions following total joint arthroplasty </a:t>
            </a:r>
          </a:p>
          <a:p>
            <a:pPr marL="342900" indent="-342900" algn="l">
              <a:buFont typeface="Wingdings" pitchFamily="2" charset="2"/>
              <a:buChar char="v"/>
            </a:pPr>
            <a:r>
              <a:rPr lang="en-US" sz="4000" dirty="0">
                <a:solidFill>
                  <a:srgbClr val="002060"/>
                </a:solidFill>
                <a:latin typeface="Times New Roman" panose="02020603050405020304" pitchFamily="18" charset="0"/>
                <a:cs typeface="Times New Roman" panose="02020603050405020304" pitchFamily="18" charset="0"/>
              </a:rPr>
              <a:t>The patient's ability to return to preoperative activity levels depends on their baseline health status, living environment, and adherence to postoperative rehabilitation guidelines.</a:t>
            </a: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What is the final recommendation</a:t>
            </a:r>
          </a:p>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What will you put to a vote today</a:t>
            </a:r>
            <a:endParaRPr lang="en-TR" sz="4800">
              <a:solidFill>
                <a:schemeClr val="bg1"/>
              </a:solidFill>
              <a:latin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id="{6D615189-3947-EA60-EBFC-4B8667E40846}"/>
              </a:ext>
            </a:extLst>
          </p:cNvPr>
          <p:cNvSpPr txBox="1">
            <a:spLocks/>
          </p:cNvSpPr>
          <p:nvPr/>
        </p:nvSpPr>
        <p:spPr>
          <a:xfrm>
            <a:off x="1013162" y="1818223"/>
            <a:ext cx="10515600" cy="44702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u="sng" dirty="0">
                <a:solidFill>
                  <a:srgbClr val="002060"/>
                </a:solidFill>
                <a:latin typeface="Times New Roman" panose="02020603050405020304" pitchFamily="18" charset="0"/>
                <a:cs typeface="Times New Roman" panose="02020603050405020304" pitchFamily="18" charset="0"/>
              </a:rPr>
              <a:t>Voting Slide</a:t>
            </a:r>
          </a:p>
          <a:p>
            <a:pPr marL="857250" indent="-857250" algn="l">
              <a:buFont typeface="Wingdings" pitchFamily="2" charset="2"/>
              <a:buChar char="v"/>
            </a:pPr>
            <a:r>
              <a:rPr lang="en-US" sz="3200" dirty="0">
                <a:solidFill>
                  <a:srgbClr val="002060"/>
                </a:solidFill>
                <a:latin typeface="Times New Roman" panose="02020603050405020304" pitchFamily="18" charset="0"/>
                <a:cs typeface="Times New Roman" panose="02020603050405020304" pitchFamily="18" charset="0"/>
              </a:rPr>
              <a:t>Should patient activity be restricted after total hip, total knee or </a:t>
            </a:r>
            <a:r>
              <a:rPr lang="en-US" sz="3200" dirty="0" err="1">
                <a:solidFill>
                  <a:srgbClr val="002060"/>
                </a:solidFill>
                <a:latin typeface="Times New Roman" panose="02020603050405020304" pitchFamily="18" charset="0"/>
                <a:cs typeface="Times New Roman" panose="02020603050405020304" pitchFamily="18" charset="0"/>
              </a:rPr>
              <a:t>unicondylar</a:t>
            </a:r>
            <a:r>
              <a:rPr lang="en-US" sz="3200" dirty="0">
                <a:solidFill>
                  <a:srgbClr val="002060"/>
                </a:solidFill>
                <a:latin typeface="Times New Roman" panose="02020603050405020304" pitchFamily="18" charset="0"/>
                <a:cs typeface="Times New Roman" panose="02020603050405020304" pitchFamily="18" charset="0"/>
              </a:rPr>
              <a:t> knee arthroplasty?</a:t>
            </a:r>
          </a:p>
          <a:p>
            <a:pPr marL="857250" indent="-857250" algn="l">
              <a:buFont typeface="Wingdings" pitchFamily="2" charset="2"/>
              <a:buChar char="v"/>
            </a:pPr>
            <a:r>
              <a:rPr lang="en-US" sz="3200" dirty="0">
                <a:solidFill>
                  <a:srgbClr val="002060"/>
                </a:solidFill>
                <a:latin typeface="Times New Roman" panose="02020603050405020304" pitchFamily="18" charset="0"/>
                <a:cs typeface="Times New Roman" panose="02020603050405020304" pitchFamily="18" charset="0"/>
              </a:rPr>
              <a:t>There are no universally accepted postoperative limitations following THA, TKA, and UKA</a:t>
            </a:r>
          </a:p>
          <a:p>
            <a:pPr marL="857250" indent="-857250" algn="l">
              <a:buFont typeface="Wingdings" pitchFamily="2" charset="2"/>
              <a:buChar char="v"/>
            </a:pPr>
            <a:r>
              <a:rPr lang="en-US" sz="3200" dirty="0">
                <a:solidFill>
                  <a:srgbClr val="002060"/>
                </a:solidFill>
                <a:latin typeface="Times New Roman" panose="02020603050405020304" pitchFamily="18" charset="0"/>
                <a:cs typeface="Times New Roman" panose="02020603050405020304" pitchFamily="18" charset="0"/>
              </a:rPr>
              <a:t>The decision to resume preoperative activities should be individualized, based on the patient's capabilities and overall health status. It is essential to adopt strategies that minimize stress on the joint to ensure the longevity of the prosthesis and prevent complications. </a:t>
            </a:r>
          </a:p>
        </p:txBody>
      </p:sp>
    </p:spTree>
    <p:extLst>
      <p:ext uri="{BB962C8B-B14F-4D97-AF65-F5344CB8AC3E}">
        <p14:creationId xmlns:p14="http://schemas.microsoft.com/office/powerpoint/2010/main" val="180351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0000"/>
                </a:highlight>
                <a:latin typeface="Times New Roman" panose="02020603050405020304" pitchFamily="18" charset="0"/>
                <a:cs typeface="Times New Roman" panose="02020603050405020304" pitchFamily="18" charset="0"/>
              </a:rPr>
              <a:t>Question:</a:t>
            </a:r>
          </a:p>
          <a:p>
            <a:pPr algn="l"/>
            <a:r>
              <a:rPr lang="en-US" sz="4400" b="1" dirty="0">
                <a:solidFill>
                  <a:srgbClr val="002060"/>
                </a:solidFill>
                <a:latin typeface="Times New Roman" panose="02020603050405020304" pitchFamily="18" charset="0"/>
                <a:cs typeface="Times New Roman" panose="02020603050405020304" pitchFamily="18" charset="0"/>
              </a:rPr>
              <a:t>Should patient activity be restricted after total hip, total knee or </a:t>
            </a:r>
            <a:r>
              <a:rPr lang="en-US" sz="4400" b="1" dirty="0" err="1">
                <a:solidFill>
                  <a:srgbClr val="002060"/>
                </a:solidFill>
                <a:latin typeface="Times New Roman" panose="02020603050405020304" pitchFamily="18" charset="0"/>
                <a:cs typeface="Times New Roman" panose="02020603050405020304" pitchFamily="18" charset="0"/>
              </a:rPr>
              <a:t>unicondylar</a:t>
            </a:r>
            <a:r>
              <a:rPr lang="en-US" sz="4400" b="1" dirty="0">
                <a:solidFill>
                  <a:srgbClr val="002060"/>
                </a:solidFill>
                <a:latin typeface="Times New Roman" panose="02020603050405020304" pitchFamily="18" charset="0"/>
                <a:cs typeface="Times New Roman" panose="02020603050405020304" pitchFamily="18" charset="0"/>
              </a:rPr>
              <a:t> knee arthroplasty?</a:t>
            </a:r>
          </a:p>
          <a:p>
            <a:pPr marL="342900" indent="-342900" algn="l">
              <a:buFont typeface="Wingdings" pitchFamily="2" charset="2"/>
              <a:buChar char="v"/>
            </a:pP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673927" y="2369821"/>
            <a:ext cx="9401297" cy="3970318"/>
          </a:xfrm>
          <a:prstGeom prst="rect">
            <a:avLst/>
          </a:prstGeom>
          <a:noFill/>
        </p:spPr>
        <p:txBody>
          <a:bodyPr wrap="square">
            <a:spAutoFit/>
          </a:bodyPr>
          <a:lstStyle/>
          <a:p>
            <a:r>
              <a:rPr lang="en-US" sz="1800" b="1" dirty="0">
                <a:solidFill>
                  <a:srgbClr val="002060"/>
                </a:solidFill>
                <a:latin typeface="Times New Roman" panose="02020603050405020304" pitchFamily="18" charset="0"/>
                <a:cs typeface="Times New Roman" panose="02020603050405020304" pitchFamily="18" charset="0"/>
              </a:rPr>
              <a:t>We did a mini review study on this question. A total of 158 studies on activity restriction after TJA were found with our MESH terms.  We divided the study group into two groups, THA/UKA and THA. None of these studies included a randomized controlled trial specifically comparing restricted and unrestricted patient groups. There were no studies that specifically recommended activity restriction; we analyzed studies that offered recommendations regarding return to sports and daily activities.</a:t>
            </a:r>
          </a:p>
          <a:p>
            <a:r>
              <a:rPr lang="en-US" sz="1800" b="1" dirty="0">
                <a:solidFill>
                  <a:srgbClr val="002060"/>
                </a:solidFill>
                <a:latin typeface="Times New Roman" panose="02020603050405020304" pitchFamily="18" charset="0"/>
                <a:cs typeface="Times New Roman" panose="02020603050405020304" pitchFamily="18" charset="0"/>
              </a:rPr>
              <a:t>The decision to resume preoperative activities should be individualized, based on the patient's capabilities and overall health status. It is essential to adopt strategies that minimize stress on the joint to ensure the longevity of the prosthesis and prevent complications. This tailored approach emphasizes the importance of considering each patient's unique circumstances and the nature of the activities they wish to engage in, to facilitate a safe and effective return to their daily routines.</a:t>
            </a:r>
          </a:p>
          <a:p>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66DE3AE0-8425-4A3A-FDC9-6868FD80439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4054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282535" y="1393372"/>
            <a:ext cx="9626930" cy="5464628"/>
          </a:xfrm>
        </p:spPr>
        <p:txBody>
          <a:bodyPr>
            <a:normAutofit fontScale="55000" lnSpcReduction="20000"/>
          </a:bodyPr>
          <a:lstStyle/>
          <a:p>
            <a:pPr>
              <a:lnSpc>
                <a:spcPct val="170000"/>
              </a:lnSpc>
            </a:pPr>
            <a:r>
              <a:rPr lang="en-US" sz="5400" b="1" dirty="0">
                <a:highlight>
                  <a:srgbClr val="FF0000"/>
                </a:highlight>
                <a:latin typeface="Times New Roman" panose="02020603050405020304" pitchFamily="18" charset="0"/>
                <a:cs typeface="Times New Roman" panose="02020603050405020304" pitchFamily="18" charset="0"/>
              </a:rPr>
              <a:t>Question:</a:t>
            </a:r>
          </a:p>
          <a:p>
            <a:pPr>
              <a:lnSpc>
                <a:spcPct val="170000"/>
              </a:lnSpc>
            </a:pPr>
            <a:r>
              <a:rPr lang="en-US" sz="4800" b="1" dirty="0">
                <a:solidFill>
                  <a:srgbClr val="002060"/>
                </a:solidFill>
                <a:latin typeface="Times New Roman" panose="02020603050405020304" pitchFamily="18" charset="0"/>
                <a:cs typeface="Times New Roman" panose="02020603050405020304" pitchFamily="18" charset="0"/>
              </a:rPr>
              <a:t>Should patient activity be restricted after total hip, total knee or </a:t>
            </a:r>
            <a:r>
              <a:rPr lang="en-US" sz="4800" b="1" dirty="0" err="1">
                <a:solidFill>
                  <a:srgbClr val="002060"/>
                </a:solidFill>
                <a:latin typeface="Times New Roman" panose="02020603050405020304" pitchFamily="18" charset="0"/>
                <a:cs typeface="Times New Roman" panose="02020603050405020304" pitchFamily="18" charset="0"/>
              </a:rPr>
              <a:t>unicondylar</a:t>
            </a:r>
            <a:r>
              <a:rPr lang="en-US" sz="4800" b="1" dirty="0">
                <a:solidFill>
                  <a:srgbClr val="002060"/>
                </a:solidFill>
                <a:latin typeface="Times New Roman" panose="02020603050405020304" pitchFamily="18" charset="0"/>
                <a:cs typeface="Times New Roman" panose="02020603050405020304" pitchFamily="18" charset="0"/>
              </a:rPr>
              <a:t> knee arthroplasty?</a:t>
            </a:r>
            <a:endParaRPr lang="tr-TR" sz="4800" b="1" dirty="0">
              <a:highlight>
                <a:srgbClr val="00FF00"/>
              </a:highlight>
              <a:latin typeface="Times New Roman" panose="02020603050405020304" pitchFamily="18" charset="0"/>
              <a:cs typeface="Times New Roman" panose="02020603050405020304" pitchFamily="18" charset="0"/>
            </a:endParaRPr>
          </a:p>
          <a:p>
            <a:pPr>
              <a:lnSpc>
                <a:spcPct val="170000"/>
              </a:lnSpc>
            </a:pPr>
            <a:r>
              <a:rPr lang="en-US" sz="4800" b="1" dirty="0">
                <a:highlight>
                  <a:srgbClr val="00FF00"/>
                </a:highlight>
                <a:latin typeface="Times New Roman" panose="02020603050405020304" pitchFamily="18" charset="0"/>
                <a:cs typeface="Times New Roman" panose="02020603050405020304" pitchFamily="18" charset="0"/>
              </a:rPr>
              <a:t>Response:</a:t>
            </a:r>
          </a:p>
          <a:p>
            <a:pPr>
              <a:lnSpc>
                <a:spcPct val="170000"/>
              </a:lnSpc>
            </a:pPr>
            <a:r>
              <a:rPr lang="en-US" sz="4400" b="1" dirty="0">
                <a:solidFill>
                  <a:srgbClr val="002060"/>
                </a:solidFill>
                <a:latin typeface="Times New Roman" panose="02020603050405020304" pitchFamily="18" charset="0"/>
                <a:cs typeface="Times New Roman" panose="02020603050405020304" pitchFamily="18" charset="0"/>
              </a:rPr>
              <a:t>We recommend no specific activity restrictions following total joint arthroplasty. The patient's ability to return to preoperative activity levels depends on their baseline health status, living environment, and adherence to postoperative rehabilitation guidelines.</a:t>
            </a:r>
          </a:p>
        </p:txBody>
      </p:sp>
    </p:spTree>
    <p:extLst>
      <p:ext uri="{BB962C8B-B14F-4D97-AF65-F5344CB8AC3E}">
        <p14:creationId xmlns:p14="http://schemas.microsoft.com/office/powerpoint/2010/main" val="1698251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65FE3-6229-4FAD-9775-69AC66D14E5A}">
  <ds:schemaRefs>
    <ds:schemaRef ds:uri="http://schemas.microsoft.com/office/2006/metadata/properties"/>
    <ds:schemaRef ds:uri="http://www.w3.org/2000/xmlns/"/>
    <ds:schemaRef ds:uri="6b2cb18b-1808-4a12-b3e4-0026674f10ec"/>
    <ds:schemaRef ds:uri="http://www.w3.org/2001/XMLSchema-instance"/>
    <ds:schemaRef ds:uri="5e998ea4-89a7-4b33-a9ed-5044a4d65497"/>
    <ds:schemaRef ds:uri="http://schemas.microsoft.com/office/infopath/2007/PartnerControls"/>
  </ds:schemaRefs>
</ds:datastoreItem>
</file>

<file path=customXml/itemProps2.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3.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0/xmlns/"/>
    <ds:schemaRef ds:uri="http://www.w3.org/2001/XMLSchema"/>
    <ds:schemaRef ds:uri="6b2cb18b-1808-4a12-b3e4-0026674f10ec"/>
    <ds:schemaRef ds:uri="5e998ea4-89a7-4b33-a9ed-5044a4d6549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TotalTime>
  <Words>496</Words>
  <Application>Microsoft Office PowerPoint</Application>
  <PresentationFormat>Geniş ekran</PresentationFormat>
  <Paragraphs>30</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Aptos</vt:lpstr>
      <vt:lpstr>Aptos Display</vt:lpstr>
      <vt:lpstr>Arial</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Deniz Demirkıran</dc:creator>
  <cp:lastModifiedBy>kayhan karaytug</cp:lastModifiedBy>
  <cp:revision>13</cp:revision>
  <dcterms:created xsi:type="dcterms:W3CDTF">2024-06-13T13:25:39Z</dcterms:created>
  <dcterms:modified xsi:type="dcterms:W3CDTF">2024-08-26T03:27:32Z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