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8" r:id="rId5"/>
    <p:sldId id="267" r:id="rId6"/>
    <p:sldId id="256" r:id="rId7"/>
    <p:sldId id="257" r:id="rId8"/>
    <p:sldId id="269" r:id="rId9"/>
    <p:sldId id="272" r:id="rId10"/>
    <p:sldId id="271" r:id="rId11"/>
    <p:sldId id="273" r:id="rId12"/>
    <p:sldId id="264" r:id="rId13"/>
    <p:sldId id="265" r:id="rId14"/>
    <p:sldId id="266"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p:restoredTop sz="84192"/>
  </p:normalViewPr>
  <p:slideViewPr>
    <p:cSldViewPr snapToGrid="0">
      <p:cViewPr varScale="1">
        <p:scale>
          <a:sx n="53" d="100"/>
          <a:sy n="53" d="100"/>
        </p:scale>
        <p:origin x="11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5608C-489D-3342-9F13-E14ADE0164A3}" type="datetimeFigureOut">
              <a:rPr lang="en-TR" smtClean="0"/>
              <a:t>08/26/2024</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C8735-7CD6-F145-B2AE-2349E78AE3BD}" type="slidenum">
              <a:rPr lang="en-TR" smtClean="0"/>
              <a:t>‹#›</a:t>
            </a:fld>
            <a:endParaRPr lang="en-TR"/>
          </a:p>
        </p:txBody>
      </p:sp>
    </p:spTree>
    <p:extLst>
      <p:ext uri="{BB962C8B-B14F-4D97-AF65-F5344CB8AC3E}">
        <p14:creationId xmlns:p14="http://schemas.microsoft.com/office/powerpoint/2010/main" val="406778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332C8735-7CD6-F145-B2AE-2349E78AE3BD}" type="slidenum">
              <a:rPr lang="en-TR" smtClean="0"/>
              <a:t>1</a:t>
            </a:fld>
            <a:endParaRPr lang="en-TR"/>
          </a:p>
        </p:txBody>
      </p:sp>
    </p:spTree>
    <p:extLst>
      <p:ext uri="{BB962C8B-B14F-4D97-AF65-F5344CB8AC3E}">
        <p14:creationId xmlns:p14="http://schemas.microsoft.com/office/powerpoint/2010/main" val="33866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332C8735-7CD6-F145-B2AE-2349E78AE3BD}" type="slidenum">
              <a:rPr lang="en-TR" smtClean="0"/>
              <a:t>2</a:t>
            </a:fld>
            <a:endParaRPr lang="en-TR"/>
          </a:p>
        </p:txBody>
      </p:sp>
    </p:spTree>
    <p:extLst>
      <p:ext uri="{BB962C8B-B14F-4D97-AF65-F5344CB8AC3E}">
        <p14:creationId xmlns:p14="http://schemas.microsoft.com/office/powerpoint/2010/main" val="177074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Patient dissatisfaction rates after total hip and knee arthroplasty is crucial for assessing the success of these surgeries. It helps identify issues like unmet expectations, complications, or recovery problems, which can significantly affect a patient's quality of life.</a:t>
            </a:r>
          </a:p>
          <a:p>
            <a:pPr marL="228600" indent="-228600">
              <a:buAutoNum type="arabicPeriod"/>
            </a:pPr>
            <a:endParaRPr lang="en-US" dirty="0"/>
          </a:p>
          <a:p>
            <a:pPr marL="228600" indent="-228600">
              <a:buAutoNum type="arabicPeriod"/>
            </a:pPr>
            <a:r>
              <a:rPr lang="en-US" dirty="0"/>
              <a:t>Patient satisfaction is an important metric for evaluating healthcare quality. High dissatisfaction rates can indicate areas needing improvement in surgical techniques, patient education, or postoperative care. Healthcare systems can use this information to enhance patient care and outcomes.</a:t>
            </a:r>
          </a:p>
          <a:p>
            <a:pPr marL="228600" indent="-228600">
              <a:buAutoNum type="arabicPeriod"/>
            </a:pPr>
            <a:endParaRPr lang="en-US" dirty="0"/>
          </a:p>
          <a:p>
            <a:pPr marL="228600" indent="-228600">
              <a:buAutoNum type="arabicPeriod"/>
            </a:pPr>
            <a:r>
              <a:rPr lang="en-US" dirty="0"/>
              <a:t>Dissatisfied patients may need further medical care, such as revision surgeries and physical therapy, increasing healthcare costs and resource burden. Knowing dissatisfaction rates can help with resource planning. </a:t>
            </a:r>
          </a:p>
          <a:p>
            <a:pPr marL="228600" indent="-228600">
              <a:buAutoNum type="arabicPeriod"/>
            </a:pPr>
            <a:endParaRPr lang="en-US" dirty="0"/>
          </a:p>
          <a:p>
            <a:pPr marL="228600" indent="-228600">
              <a:buAutoNum type="arabicPeriod"/>
            </a:pPr>
            <a:r>
              <a:rPr lang="en-US" dirty="0"/>
              <a:t>Knowing the dissatisfaction likelihood helps patients make informed treatment decisions by weighing surgery benefits and risks and setting realistic expectations.</a:t>
            </a:r>
          </a:p>
          <a:p>
            <a:pPr marL="228600" indent="-228600">
              <a:buAutoNum type="arabicPeriod"/>
            </a:pPr>
            <a:endParaRPr lang="en-US" dirty="0"/>
          </a:p>
          <a:p>
            <a:pPr marL="228600" indent="-228600">
              <a:buAutoNum type="arabicPeriod"/>
            </a:pPr>
            <a:r>
              <a:rPr lang="en-US" dirty="0"/>
              <a:t>Understanding factors contributing to patient dissatisfaction can drive improvements in surgical techniques, prosthetic design, and postoperative care protocols to enhance patient outcomes.</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TR" dirty="0"/>
          </a:p>
        </p:txBody>
      </p:sp>
      <p:sp>
        <p:nvSpPr>
          <p:cNvPr id="4" name="Slide Number Placeholder 3"/>
          <p:cNvSpPr>
            <a:spLocks noGrp="1"/>
          </p:cNvSpPr>
          <p:nvPr>
            <p:ph type="sldNum" sz="quarter" idx="5"/>
          </p:nvPr>
        </p:nvSpPr>
        <p:spPr/>
        <p:txBody>
          <a:bodyPr/>
          <a:lstStyle/>
          <a:p>
            <a:fld id="{332C8735-7CD6-F145-B2AE-2349E78AE3BD}" type="slidenum">
              <a:rPr lang="en-TR" smtClean="0"/>
              <a:t>3</a:t>
            </a:fld>
            <a:endParaRPr lang="en-TR"/>
          </a:p>
        </p:txBody>
      </p:sp>
    </p:spTree>
    <p:extLst>
      <p:ext uri="{BB962C8B-B14F-4D97-AF65-F5344CB8AC3E}">
        <p14:creationId xmlns:p14="http://schemas.microsoft.com/office/powerpoint/2010/main" val="31728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332C8735-7CD6-F145-B2AE-2349E78AE3BD}" type="slidenum">
              <a:rPr lang="en-TR" smtClean="0"/>
              <a:t>4</a:t>
            </a:fld>
            <a:endParaRPr lang="en-TR"/>
          </a:p>
        </p:txBody>
      </p:sp>
    </p:spTree>
    <p:extLst>
      <p:ext uri="{BB962C8B-B14F-4D97-AF65-F5344CB8AC3E}">
        <p14:creationId xmlns:p14="http://schemas.microsoft.com/office/powerpoint/2010/main" val="111239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332C8735-7CD6-F145-B2AE-2349E78AE3BD}" type="slidenum">
              <a:rPr lang="en-TR" smtClean="0"/>
              <a:t>5</a:t>
            </a:fld>
            <a:endParaRPr lang="en-TR"/>
          </a:p>
        </p:txBody>
      </p:sp>
    </p:spTree>
    <p:extLst>
      <p:ext uri="{BB962C8B-B14F-4D97-AF65-F5344CB8AC3E}">
        <p14:creationId xmlns:p14="http://schemas.microsoft.com/office/powerpoint/2010/main" val="2285120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332C8735-7CD6-F145-B2AE-2349E78AE3BD}" type="slidenum">
              <a:rPr lang="en-TR" smtClean="0"/>
              <a:t>6</a:t>
            </a:fld>
            <a:endParaRPr lang="en-TR"/>
          </a:p>
        </p:txBody>
      </p:sp>
    </p:spTree>
    <p:extLst>
      <p:ext uri="{BB962C8B-B14F-4D97-AF65-F5344CB8AC3E}">
        <p14:creationId xmlns:p14="http://schemas.microsoft.com/office/powerpoint/2010/main" val="3252639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332C8735-7CD6-F145-B2AE-2349E78AE3BD}" type="slidenum">
              <a:rPr lang="en-TR" smtClean="0"/>
              <a:t>7</a:t>
            </a:fld>
            <a:endParaRPr lang="en-TR"/>
          </a:p>
        </p:txBody>
      </p:sp>
    </p:spTree>
    <p:extLst>
      <p:ext uri="{BB962C8B-B14F-4D97-AF65-F5344CB8AC3E}">
        <p14:creationId xmlns:p14="http://schemas.microsoft.com/office/powerpoint/2010/main" val="330801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332C8735-7CD6-F145-B2AE-2349E78AE3BD}" type="slidenum">
              <a:rPr lang="en-TR" smtClean="0"/>
              <a:t>8</a:t>
            </a:fld>
            <a:endParaRPr lang="en-TR"/>
          </a:p>
        </p:txBody>
      </p:sp>
    </p:spTree>
    <p:extLst>
      <p:ext uri="{BB962C8B-B14F-4D97-AF65-F5344CB8AC3E}">
        <p14:creationId xmlns:p14="http://schemas.microsoft.com/office/powerpoint/2010/main" val="75463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332C8735-7CD6-F145-B2AE-2349E78AE3BD}" type="slidenum">
              <a:rPr lang="en-TR" smtClean="0"/>
              <a:t>11</a:t>
            </a:fld>
            <a:endParaRPr lang="en-TR"/>
          </a:p>
        </p:txBody>
      </p:sp>
    </p:spTree>
    <p:extLst>
      <p:ext uri="{BB962C8B-B14F-4D97-AF65-F5344CB8AC3E}">
        <p14:creationId xmlns:p14="http://schemas.microsoft.com/office/powerpoint/2010/main" val="159761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186267" y="2167465"/>
            <a:ext cx="12273643" cy="2151476"/>
          </a:xfrm>
          <a:prstGeom prst="rect">
            <a:avLst/>
          </a:prstGeom>
        </p:spPr>
        <p:txBody>
          <a:bodyPr vert="horz" lIns="91440" tIns="45720" rIns="91440" bIns="45720" rtlCol="0" anchor="ctr">
            <a:normAutofit/>
          </a:bodyPr>
          <a:lstStyle>
            <a:defPPr>
              <a:defRPr lang="tr-TR"/>
            </a:defPPr>
            <a:lvl1pPr algn="ctr">
              <a:lnSpc>
                <a:spcPct val="90000"/>
              </a:lnSpc>
              <a:spcBef>
                <a:spcPct val="0"/>
              </a:spcBef>
              <a:buNone/>
              <a:defRPr sz="4000" b="1">
                <a:solidFill>
                  <a:srgbClr val="000000"/>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defRPr>
            </a:lvl1pPr>
          </a:lstStyle>
          <a:p>
            <a:r>
              <a:rPr lang="en-US" dirty="0"/>
              <a:t>What percentage of patients are dissatisfied </a:t>
            </a:r>
          </a:p>
          <a:p>
            <a:r>
              <a:rPr lang="en-US" dirty="0"/>
              <a:t>post-primary total hip and total knee arthroplasty?</a:t>
            </a:r>
            <a:endParaRPr lang="en-TR" dirty="0"/>
          </a:p>
          <a:p>
            <a:endParaRPr lang="en-TR" dirty="0"/>
          </a:p>
        </p:txBody>
      </p:sp>
      <p:sp>
        <p:nvSpPr>
          <p:cNvPr id="2" name="TextBox 1">
            <a:extLst>
              <a:ext uri="{FF2B5EF4-FFF2-40B4-BE49-F238E27FC236}">
                <a16:creationId xmlns:a16="http://schemas.microsoft.com/office/drawing/2014/main" id="{A6F78BA9-F733-207A-B138-B2A929FAA678}"/>
              </a:ext>
            </a:extLst>
          </p:cNvPr>
          <p:cNvSpPr txBox="1"/>
          <p:nvPr/>
        </p:nvSpPr>
        <p:spPr>
          <a:xfrm>
            <a:off x="853621" y="4690535"/>
            <a:ext cx="10566400" cy="1200329"/>
          </a:xfrm>
          <a:prstGeom prst="rect">
            <a:avLst/>
          </a:prstGeom>
        </p:spPr>
        <p:txBody>
          <a:bodyPr vert="horz" lIns="91440" tIns="45720" rIns="91440" bIns="45720" rtlCol="0" anchor="ctr">
            <a:normAutofit/>
          </a:bodyPr>
          <a:lstStyle>
            <a:defPPr>
              <a:defRPr lang="tr-TR"/>
            </a:defPPr>
            <a:lvl1pPr algn="ctr">
              <a:lnSpc>
                <a:spcPct val="90000"/>
              </a:lnSpc>
              <a:spcBef>
                <a:spcPct val="0"/>
              </a:spcBef>
              <a:buNone/>
              <a:defRPr sz="4000" b="1">
                <a:solidFill>
                  <a:srgbClr val="000000"/>
                </a:solidFill>
                <a:effectLst/>
                <a:highlight>
                  <a:srgbClr val="FFFFFF"/>
                </a:highlight>
                <a:latin typeface="Times New Roman" panose="02020603050405020304" pitchFamily="18" charset="0"/>
                <a:ea typeface="Calibri" panose="020F0502020204030204" pitchFamily="34" charset="0"/>
                <a:cs typeface="Arial" panose="020B0604020202020204" pitchFamily="34" charset="0"/>
              </a:defRPr>
            </a:lvl1pPr>
          </a:lstStyle>
          <a:p>
            <a:r>
              <a:rPr lang="en-TR" sz="2000" b="0" dirty="0"/>
              <a:t>Vahit Emre OZDEN,MD </a:t>
            </a:r>
          </a:p>
          <a:p>
            <a:r>
              <a:rPr lang="en-TR" sz="2000" b="0" dirty="0"/>
              <a:t>Acibadem Mehmet Ali Aydınlar University </a:t>
            </a:r>
          </a:p>
          <a:p>
            <a:r>
              <a:rPr lang="en-TR" sz="2000" b="0" dirty="0"/>
              <a:t>Orthopaedics and Traumatology Derpartment </a:t>
            </a:r>
          </a:p>
          <a:p>
            <a:r>
              <a:rPr lang="en-TR" sz="2000" b="0" dirty="0"/>
              <a:t>IJC – International Joint Centre  </a:t>
            </a:r>
          </a:p>
        </p:txBody>
      </p:sp>
    </p:spTree>
    <p:extLst>
      <p:ext uri="{BB962C8B-B14F-4D97-AF65-F5344CB8AC3E}">
        <p14:creationId xmlns:p14="http://schemas.microsoft.com/office/powerpoint/2010/main" val="2106752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529324"/>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highlight>
                  <a:srgbClr val="FFFF00"/>
                </a:highlight>
                <a:latin typeface="Times New Roman" panose="02020603050405020304" pitchFamily="18" charset="0"/>
                <a:cs typeface="Times New Roman" panose="02020603050405020304" pitchFamily="18" charset="0"/>
              </a:rPr>
              <a:t>Rationale: </a:t>
            </a:r>
            <a:endParaRPr lang="en-TR" sz="4400">
              <a:highlight>
                <a:srgbClr val="FFFF00"/>
              </a:highlight>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66DE3AE0-8425-4A3A-FDC9-6868FD804393}"/>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4616AFA3-D0DB-4E0E-AC70-1B92CD583BED}"/>
              </a:ext>
            </a:extLst>
          </p:cNvPr>
          <p:cNvSpPr txBox="1"/>
          <p:nvPr/>
        </p:nvSpPr>
        <p:spPr>
          <a:xfrm>
            <a:off x="961768" y="2578202"/>
            <a:ext cx="9195486" cy="3416320"/>
          </a:xfrm>
          <a:prstGeom prst="rect">
            <a:avLst/>
          </a:prstGeom>
          <a:noFill/>
        </p:spPr>
        <p:txBody>
          <a:bodyPr wrap="square" rtlCol="0">
            <a:spAutoFit/>
          </a:bodyPr>
          <a:lstStyle/>
          <a:p>
            <a:r>
              <a:rPr lang="en-US" dirty="0">
                <a:latin typeface="Times New Roman" panose="02020603050405020304" pitchFamily="18" charset="0"/>
                <a:ea typeface="Calibri" panose="020F0502020204030204" pitchFamily="34" charset="0"/>
              </a:rPr>
              <a:t>We conducted a systematic review with a proportional meta-analysis in order to estimate the percentage of patients who were dissatisfied after undergoing hip and knee arthroplasties. We searched for studies reporting patient satisfaction after total hip and knee arthroplasties. 204 studies were included in the final analysis. The included studies were two case control studies, four comparative clinical trials, 18 cross-sectional studies, 113 prospective cohort studies, 28 randomized controlled trials, 39 retrospective cohort studies. 138 studies reported outcomes after TKA and 45 after THA with 21 of the total reported both. After final analysis the dissatisfaction among patients undergone TKA was 14% (119 studies, CI: 13-16) at short term follow up,12% (30 studies, CI:10-15) at mid-term follow-up and 8% (17 studies, CI: 6-11) at long-term follow up. The dissatisfaction among patients undergone THA was 10% (48 studies, CI: 8-11) at short term follow up, 4% (11 studies, CI:3-6) at mid-term follow up, and 7% (11 studies, CI: 4-9) at long term follow up. </a:t>
            </a:r>
            <a:endParaRPr lang="en-US" dirty="0"/>
          </a:p>
        </p:txBody>
      </p:sp>
    </p:spTree>
    <p:extLst>
      <p:ext uri="{BB962C8B-B14F-4D97-AF65-F5344CB8AC3E}">
        <p14:creationId xmlns:p14="http://schemas.microsoft.com/office/powerpoint/2010/main" val="324054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F45F72-1612-4F0A-B2DA-E1F3B617846A}"/>
              </a:ext>
            </a:extLst>
          </p:cNvPr>
          <p:cNvSpPr txBox="1"/>
          <p:nvPr/>
        </p:nvSpPr>
        <p:spPr>
          <a:xfrm>
            <a:off x="268811" y="1656130"/>
            <a:ext cx="11838967" cy="5109091"/>
          </a:xfrm>
          <a:prstGeom prst="rect">
            <a:avLst/>
          </a:prstGeom>
          <a:noFill/>
        </p:spPr>
        <p:txBody>
          <a:bodyPr wrap="square" rtlCol="0">
            <a:spAutoFit/>
          </a:bodyPr>
          <a:lstStyle/>
          <a:p>
            <a:pPr algn="ctr"/>
            <a:r>
              <a:rPr lang="tr-TR" sz="2800" b="1" dirty="0" err="1">
                <a:highlight>
                  <a:srgbClr val="FF0000"/>
                </a:highlight>
                <a:latin typeface="Times New Roman" panose="02020603050405020304" pitchFamily="18" charset="0"/>
                <a:cs typeface="Times New Roman" panose="02020603050405020304" pitchFamily="18" charset="0"/>
              </a:rPr>
              <a:t>Question</a:t>
            </a:r>
            <a:r>
              <a:rPr lang="tr-TR" sz="2800" b="1">
                <a:highlight>
                  <a:srgbClr val="FF0000"/>
                </a:highlight>
                <a:latin typeface="Times New Roman" panose="02020603050405020304" pitchFamily="18" charset="0"/>
                <a:cs typeface="Times New Roman" panose="02020603050405020304" pitchFamily="18" charset="0"/>
              </a:rPr>
              <a:t>:</a:t>
            </a:r>
            <a:endParaRPr lang="tr-TR" sz="2800" b="1" dirty="0">
              <a:highlight>
                <a:srgbClr val="FF0000"/>
              </a:highlight>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What percentage of patients are dissatisfied post-primary total hip and total knee arthroplasty?</a:t>
            </a:r>
            <a:endParaRPr lang="en-TR" sz="2800" b="1" dirty="0">
              <a:latin typeface="Times New Roman" panose="02020603050405020304" pitchFamily="18" charset="0"/>
              <a:cs typeface="Times New Roman" panose="02020603050405020304" pitchFamily="18" charset="0"/>
            </a:endParaRPr>
          </a:p>
          <a:p>
            <a:pPr algn="ctr"/>
            <a:endParaRPr lang="tr-TR" sz="2800" dirty="0">
              <a:latin typeface="Times New Roman" panose="02020603050405020304" pitchFamily="18" charset="0"/>
              <a:cs typeface="Times New Roman" panose="02020603050405020304" pitchFamily="18" charset="0"/>
            </a:endParaRPr>
          </a:p>
          <a:p>
            <a:pPr algn="ctr"/>
            <a:r>
              <a:rPr lang="en-US" sz="2800" b="1" dirty="0">
                <a:highlight>
                  <a:srgbClr val="00FF00"/>
                </a:highlight>
                <a:latin typeface="Times New Roman" panose="02020603050405020304" pitchFamily="18" charset="0"/>
                <a:cs typeface="Times New Roman" panose="02020603050405020304" pitchFamily="18" charset="0"/>
              </a:rPr>
              <a:t>Response:</a:t>
            </a:r>
            <a:endParaRPr lang="tr-TR"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According to our conducted systematic review with a proportional meta-analysis, the pooled percentage of dissatisfied patients after total knee arthroplasty (TKA) was 14%, 12% and 8% at short term (up to 2.5 years), mid-term (up to five years), and long term follow up (more than five years), respectively. The pooled percentage of dissatisfied patients after total hip arthroplasty (THA) was 10%, 4% and 7% at short term, mid-term and long term follow up, respectively.</a:t>
            </a:r>
          </a:p>
          <a:p>
            <a:endParaRPr lang="en-US" dirty="0"/>
          </a:p>
        </p:txBody>
      </p:sp>
    </p:spTree>
    <p:extLst>
      <p:ext uri="{BB962C8B-B14F-4D97-AF65-F5344CB8AC3E}">
        <p14:creationId xmlns:p14="http://schemas.microsoft.com/office/powerpoint/2010/main" val="359572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suit&#10;&#10;Description automatically generated">
            <a:extLst>
              <a:ext uri="{FF2B5EF4-FFF2-40B4-BE49-F238E27FC236}">
                <a16:creationId xmlns:a16="http://schemas.microsoft.com/office/drawing/2014/main" id="{25A30AA3-BE21-65C7-AAF8-6468E927A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831" y="3644495"/>
            <a:ext cx="1511880" cy="1952068"/>
          </a:xfrm>
          <a:prstGeom prst="rect">
            <a:avLst/>
          </a:prstGeom>
        </p:spPr>
      </p:pic>
      <p:pic>
        <p:nvPicPr>
          <p:cNvPr id="8" name="Picture 7" descr="A person in a white coat and blue tie&#10;&#10;Description automatically generated">
            <a:extLst>
              <a:ext uri="{FF2B5EF4-FFF2-40B4-BE49-F238E27FC236}">
                <a16:creationId xmlns:a16="http://schemas.microsoft.com/office/drawing/2014/main" id="{83C323A5-0A70-9D6D-B6D2-279E47ABE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8510" y="3582973"/>
            <a:ext cx="1750943" cy="1937781"/>
          </a:xfrm>
          <a:prstGeom prst="rect">
            <a:avLst/>
          </a:prstGeom>
        </p:spPr>
      </p:pic>
      <p:pic>
        <p:nvPicPr>
          <p:cNvPr id="11" name="Picture 10" descr="A person in a suit&#10;&#10;Description automatically generated">
            <a:extLst>
              <a:ext uri="{FF2B5EF4-FFF2-40B4-BE49-F238E27FC236}">
                <a16:creationId xmlns:a16="http://schemas.microsoft.com/office/drawing/2014/main" id="{9E4C36FC-0B3B-0F96-696D-804E74CEA1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44" y="3582973"/>
            <a:ext cx="1365964" cy="1757187"/>
          </a:xfrm>
          <a:prstGeom prst="rect">
            <a:avLst/>
          </a:prstGeom>
        </p:spPr>
      </p:pic>
      <p:pic>
        <p:nvPicPr>
          <p:cNvPr id="13" name="Picture 12" descr="A person in a suit&#10;&#10;Description automatically generated">
            <a:extLst>
              <a:ext uri="{FF2B5EF4-FFF2-40B4-BE49-F238E27FC236}">
                <a16:creationId xmlns:a16="http://schemas.microsoft.com/office/drawing/2014/main" id="{B92E9B4C-BA87-EEE7-2042-40AAF53B90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0067" y="3478750"/>
            <a:ext cx="1851933" cy="2075115"/>
          </a:xfrm>
          <a:prstGeom prst="rect">
            <a:avLst/>
          </a:prstGeom>
        </p:spPr>
      </p:pic>
      <p:pic>
        <p:nvPicPr>
          <p:cNvPr id="15" name="Picture 14" descr="A person in a suit and tie&#10;&#10;Description automatically generated">
            <a:extLst>
              <a:ext uri="{FF2B5EF4-FFF2-40B4-BE49-F238E27FC236}">
                <a16:creationId xmlns:a16="http://schemas.microsoft.com/office/drawing/2014/main" id="{25BCB215-8DF5-C290-A8DF-C0E78AF314DA}"/>
              </a:ext>
            </a:extLst>
          </p:cNvPr>
          <p:cNvPicPr>
            <a:picLocks noChangeAspect="1"/>
          </p:cNvPicPr>
          <p:nvPr/>
        </p:nvPicPr>
        <p:blipFill rotWithShape="1">
          <a:blip r:embed="rId7">
            <a:extLst>
              <a:ext uri="{28A0092B-C50C-407E-A947-70E740481C1C}">
                <a14:useLocalDpi xmlns:a14="http://schemas.microsoft.com/office/drawing/2010/main" val="0"/>
              </a:ext>
            </a:extLst>
          </a:blip>
          <a:srcRect b="22993"/>
          <a:stretch/>
        </p:blipFill>
        <p:spPr>
          <a:xfrm>
            <a:off x="2053685" y="3679297"/>
            <a:ext cx="1365964" cy="1745131"/>
          </a:xfrm>
          <a:prstGeom prst="rect">
            <a:avLst/>
          </a:prstGeom>
        </p:spPr>
      </p:pic>
      <p:sp>
        <p:nvSpPr>
          <p:cNvPr id="16" name="TextBox 15">
            <a:extLst>
              <a:ext uri="{FF2B5EF4-FFF2-40B4-BE49-F238E27FC236}">
                <a16:creationId xmlns:a16="http://schemas.microsoft.com/office/drawing/2014/main" id="{68F04BC2-4E2A-AD81-DB47-A5ACA853B651}"/>
              </a:ext>
            </a:extLst>
          </p:cNvPr>
          <p:cNvSpPr txBox="1"/>
          <p:nvPr/>
        </p:nvSpPr>
        <p:spPr>
          <a:xfrm>
            <a:off x="8273845" y="6212453"/>
            <a:ext cx="3361299" cy="369332"/>
          </a:xfrm>
          <a:prstGeom prst="rect">
            <a:avLst/>
          </a:prstGeom>
          <a:noFill/>
        </p:spPr>
        <p:txBody>
          <a:bodyPr wrap="square" rtlCol="0">
            <a:spAutoFit/>
          </a:bodyPr>
          <a:lstStyle/>
          <a:p>
            <a:r>
              <a:rPr lang="en-TR" dirty="0"/>
              <a:t>Ken Mathis Headshot ? </a:t>
            </a:r>
          </a:p>
        </p:txBody>
      </p:sp>
      <p:pic>
        <p:nvPicPr>
          <p:cNvPr id="3" name="Picture 2">
            <a:extLst>
              <a:ext uri="{FF2B5EF4-FFF2-40B4-BE49-F238E27FC236}">
                <a16:creationId xmlns:a16="http://schemas.microsoft.com/office/drawing/2014/main" id="{58DD7B08-05E8-6162-4B66-ED2AA9DB1397}"/>
              </a:ext>
            </a:extLst>
          </p:cNvPr>
          <p:cNvPicPr>
            <a:picLocks noChangeAspect="1"/>
          </p:cNvPicPr>
          <p:nvPr/>
        </p:nvPicPr>
        <p:blipFill rotWithShape="1">
          <a:blip r:embed="rId8"/>
          <a:srcRect l="24760" t="327" r="20637" b="48542"/>
          <a:stretch/>
        </p:blipFill>
        <p:spPr>
          <a:xfrm>
            <a:off x="4002572" y="3622459"/>
            <a:ext cx="1616598" cy="1828801"/>
          </a:xfrm>
          <a:prstGeom prst="rect">
            <a:avLst/>
          </a:prstGeom>
        </p:spPr>
      </p:pic>
      <p:sp>
        <p:nvSpPr>
          <p:cNvPr id="5" name="TextBox 4">
            <a:extLst>
              <a:ext uri="{FF2B5EF4-FFF2-40B4-BE49-F238E27FC236}">
                <a16:creationId xmlns:a16="http://schemas.microsoft.com/office/drawing/2014/main" id="{7016564F-66D2-01E1-0419-5FFDD277B1AA}"/>
              </a:ext>
            </a:extLst>
          </p:cNvPr>
          <p:cNvSpPr txBox="1"/>
          <p:nvPr/>
        </p:nvSpPr>
        <p:spPr>
          <a:xfrm>
            <a:off x="3891260" y="5553865"/>
            <a:ext cx="1797094" cy="276999"/>
          </a:xfrm>
          <a:prstGeom prst="rect">
            <a:avLst/>
          </a:prstGeom>
          <a:noFill/>
        </p:spPr>
        <p:txBody>
          <a:bodyPr wrap="none" rtlCol="0">
            <a:spAutoFit/>
          </a:bodyPr>
          <a:lstStyle/>
          <a:p>
            <a:pPr algn="ctr"/>
            <a:r>
              <a:rPr lang="en-TR" sz="1200" dirty="0">
                <a:latin typeface="Arial" panose="020B0604020202020204" pitchFamily="34" charset="0"/>
                <a:cs typeface="Arial" panose="020B0604020202020204" pitchFamily="34" charset="0"/>
              </a:rPr>
              <a:t>Vahit Emre ÖZDEN,MD</a:t>
            </a:r>
          </a:p>
        </p:txBody>
      </p:sp>
      <p:sp>
        <p:nvSpPr>
          <p:cNvPr id="6" name="TextBox 5">
            <a:extLst>
              <a:ext uri="{FF2B5EF4-FFF2-40B4-BE49-F238E27FC236}">
                <a16:creationId xmlns:a16="http://schemas.microsoft.com/office/drawing/2014/main" id="{F68B2F9F-7CB2-C38A-6912-79D3169C83F7}"/>
              </a:ext>
            </a:extLst>
          </p:cNvPr>
          <p:cNvSpPr txBox="1"/>
          <p:nvPr/>
        </p:nvSpPr>
        <p:spPr>
          <a:xfrm>
            <a:off x="10186889" y="5520754"/>
            <a:ext cx="2237506" cy="276999"/>
          </a:xfrm>
          <a:prstGeom prst="rect">
            <a:avLst/>
          </a:prstGeom>
          <a:noFill/>
        </p:spPr>
        <p:txBody>
          <a:bodyPr wrap="square">
            <a:spAutoFit/>
          </a:bodyPr>
          <a:lstStyle/>
          <a:p>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Ahmed Saeed Younis, M.D.</a:t>
            </a:r>
            <a:r>
              <a:rPr lang="en-TR" sz="1200" dirty="0">
                <a:effectLst/>
                <a:latin typeface="Arial" panose="020B0604020202020204" pitchFamily="34" charset="0"/>
                <a:cs typeface="Arial" panose="020B0604020202020204" pitchFamily="34" charset="0"/>
              </a:rPr>
              <a:t> </a:t>
            </a:r>
            <a:endParaRPr lang="en-TR"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D4959B5-C765-AFF8-927F-D960C15893F2}"/>
              </a:ext>
            </a:extLst>
          </p:cNvPr>
          <p:cNvSpPr txBox="1"/>
          <p:nvPr/>
        </p:nvSpPr>
        <p:spPr>
          <a:xfrm>
            <a:off x="-46285" y="5374073"/>
            <a:ext cx="2699951" cy="276999"/>
          </a:xfrm>
          <a:prstGeom prst="rect">
            <a:avLst/>
          </a:prstGeom>
          <a:noFill/>
        </p:spPr>
        <p:txBody>
          <a:bodyPr wrap="square">
            <a:spAutoFit/>
          </a:bodyPr>
          <a:lstStyle/>
          <a:p>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Wael Samir Osman M.D.</a:t>
            </a:r>
            <a:r>
              <a:rPr lang="en-TR" sz="1200" dirty="0">
                <a:effectLst/>
                <a:latin typeface="Arial" panose="020B0604020202020204" pitchFamily="34" charset="0"/>
                <a:cs typeface="Arial" panose="020B0604020202020204" pitchFamily="34" charset="0"/>
              </a:rPr>
              <a:t> </a:t>
            </a:r>
            <a:endParaRPr lang="en-TR"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1FFCB12-F102-D2F2-0C6A-15EC6E3AF7D5}"/>
              </a:ext>
            </a:extLst>
          </p:cNvPr>
          <p:cNvSpPr txBox="1"/>
          <p:nvPr/>
        </p:nvSpPr>
        <p:spPr>
          <a:xfrm>
            <a:off x="1878141" y="5458341"/>
            <a:ext cx="2064476" cy="276999"/>
          </a:xfrm>
          <a:prstGeom prst="rect">
            <a:avLst/>
          </a:prstGeom>
          <a:noFill/>
        </p:spPr>
        <p:txBody>
          <a:bodyPr wrap="square">
            <a:spAutoFit/>
          </a:bodyPr>
          <a:lstStyle/>
          <a:p>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Ahmed Abdel M.D.</a:t>
            </a:r>
            <a:r>
              <a:rPr lang="en-TR" sz="1200" dirty="0">
                <a:effectLst/>
                <a:latin typeface="Arial" panose="020B0604020202020204" pitchFamily="34" charset="0"/>
                <a:cs typeface="Arial" panose="020B0604020202020204" pitchFamily="34" charset="0"/>
              </a:rPr>
              <a:t> </a:t>
            </a:r>
            <a:endParaRPr lang="en-TR" sz="1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8CB52D6-240F-FFA7-2FFF-87687AB8331B}"/>
              </a:ext>
            </a:extLst>
          </p:cNvPr>
          <p:cNvSpPr txBox="1"/>
          <p:nvPr/>
        </p:nvSpPr>
        <p:spPr>
          <a:xfrm>
            <a:off x="8575281" y="5553865"/>
            <a:ext cx="2064476" cy="276999"/>
          </a:xfrm>
          <a:prstGeom prst="rect">
            <a:avLst/>
          </a:prstGeom>
          <a:noFill/>
        </p:spPr>
        <p:txBody>
          <a:bodyPr wrap="square">
            <a:spAutoFit/>
          </a:bodyPr>
          <a:lstStyle/>
          <a:p>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Takeshi </a:t>
            </a:r>
            <a:r>
              <a:rPr lang="en-US"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Morii</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M.D.</a:t>
            </a:r>
            <a:r>
              <a:rPr lang="en-TR" sz="1200" dirty="0">
                <a:effectLst/>
                <a:latin typeface="Arial" panose="020B0604020202020204" pitchFamily="34" charset="0"/>
                <a:cs typeface="Arial" panose="020B0604020202020204" pitchFamily="34" charset="0"/>
              </a:rPr>
              <a:t> </a:t>
            </a:r>
            <a:endParaRPr lang="en-TR" sz="1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F74DD59-B88A-9F73-AA06-3C76F1CB8A0B}"/>
              </a:ext>
            </a:extLst>
          </p:cNvPr>
          <p:cNvSpPr txBox="1"/>
          <p:nvPr/>
        </p:nvSpPr>
        <p:spPr>
          <a:xfrm>
            <a:off x="6265520" y="5589605"/>
            <a:ext cx="2064476" cy="276999"/>
          </a:xfrm>
          <a:prstGeom prst="rect">
            <a:avLst/>
          </a:prstGeom>
          <a:noFill/>
        </p:spPr>
        <p:txBody>
          <a:bodyPr wrap="square">
            <a:spAutoFit/>
          </a:bodyPr>
          <a:lstStyle/>
          <a:p>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Juan Martinez Pastor M.D.</a:t>
            </a:r>
            <a:r>
              <a:rPr lang="en-TR" sz="1200" dirty="0">
                <a:effectLst/>
                <a:latin typeface="Arial" panose="020B0604020202020204" pitchFamily="34" charset="0"/>
                <a:cs typeface="Arial" panose="020B0604020202020204" pitchFamily="34" charset="0"/>
              </a:rPr>
              <a:t> </a:t>
            </a:r>
            <a:endParaRPr lang="en-T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0" y="1439022"/>
            <a:ext cx="121920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What percentage of patients are dissatisfied </a:t>
            </a:r>
          </a:p>
          <a:p>
            <a:r>
              <a:rPr lang="en-US" sz="3200" b="1"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post-primary total hip and total knee arthroplasty?</a:t>
            </a:r>
            <a:endParaRPr lang="en-TR"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E5F1F18-1892-4E9B-17C7-1CD77984BD64}"/>
              </a:ext>
            </a:extLst>
          </p:cNvPr>
          <p:cNvSpPr txBox="1"/>
          <p:nvPr/>
        </p:nvSpPr>
        <p:spPr>
          <a:xfrm>
            <a:off x="624115" y="2996607"/>
            <a:ext cx="11398552"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Patient Outcomes and Quality of Life</a:t>
            </a:r>
            <a:endParaRPr lang="en-TR"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843206A-35C7-88CA-A5DA-0575AA2F7DD4}"/>
              </a:ext>
            </a:extLst>
          </p:cNvPr>
          <p:cNvSpPr txBox="1"/>
          <p:nvPr/>
        </p:nvSpPr>
        <p:spPr>
          <a:xfrm>
            <a:off x="624114" y="3631751"/>
            <a:ext cx="11403638"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Healthcare Quality and Performance Metrics</a:t>
            </a:r>
            <a:endParaRPr lang="en-TR"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D59901D-A48E-1495-092B-843EBAB625FF}"/>
              </a:ext>
            </a:extLst>
          </p:cNvPr>
          <p:cNvSpPr txBox="1"/>
          <p:nvPr/>
        </p:nvSpPr>
        <p:spPr>
          <a:xfrm>
            <a:off x="624114" y="4358536"/>
            <a:ext cx="11403638"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3. </a:t>
            </a:r>
            <a:r>
              <a:rPr lang="en-US" sz="2400" b="1" dirty="0">
                <a:latin typeface="Times New Roman" panose="02020603050405020304" pitchFamily="18" charset="0"/>
                <a:cs typeface="Times New Roman" panose="02020603050405020304" pitchFamily="18" charset="0"/>
              </a:rPr>
              <a:t>Resource Allocation and Economic Implications</a:t>
            </a:r>
            <a:endParaRPr lang="en-TR"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CEA6182-5D07-7B2F-E8DA-7DCBF49A1523}"/>
              </a:ext>
            </a:extLst>
          </p:cNvPr>
          <p:cNvSpPr txBox="1"/>
          <p:nvPr/>
        </p:nvSpPr>
        <p:spPr>
          <a:xfrm>
            <a:off x="621394" y="5117091"/>
            <a:ext cx="11403638"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4. </a:t>
            </a:r>
            <a:r>
              <a:rPr lang="en-US" sz="2400" b="1" dirty="0">
                <a:latin typeface="Times New Roman" panose="02020603050405020304" pitchFamily="18" charset="0"/>
                <a:cs typeface="Times New Roman" panose="02020603050405020304" pitchFamily="18" charset="0"/>
              </a:rPr>
              <a:t>Informed Decision-Making for Patients</a:t>
            </a:r>
            <a:endParaRPr lang="en-TR"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8CF6FBB-AE37-366F-7032-F5FAA88D31FD}"/>
              </a:ext>
            </a:extLst>
          </p:cNvPr>
          <p:cNvSpPr txBox="1"/>
          <p:nvPr/>
        </p:nvSpPr>
        <p:spPr>
          <a:xfrm>
            <a:off x="621394" y="5875646"/>
            <a:ext cx="11403638"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5. </a:t>
            </a:r>
            <a:r>
              <a:rPr lang="en-US" sz="2400" b="1" dirty="0">
                <a:latin typeface="Times New Roman" panose="02020603050405020304" pitchFamily="18" charset="0"/>
                <a:cs typeface="Times New Roman" panose="02020603050405020304" pitchFamily="18" charset="0"/>
              </a:rPr>
              <a:t>Research and Development</a:t>
            </a:r>
            <a:endParaRPr lang="en-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762000" y="1373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tr-TR" u="sng" kern="1200" dirty="0" err="1">
                <a:latin typeface="+mj-lt"/>
                <a:ea typeface="+mj-ea"/>
                <a:cs typeface="+mj-cs"/>
              </a:rPr>
              <a:t>Literature</a:t>
            </a:r>
            <a:r>
              <a:rPr lang="tr-TR" u="sng" kern="1200" dirty="0">
                <a:latin typeface="+mj-lt"/>
                <a:ea typeface="+mj-ea"/>
                <a:cs typeface="+mj-cs"/>
              </a:rPr>
              <a:t> </a:t>
            </a:r>
            <a:r>
              <a:rPr lang="tr-TR" u="sng" kern="1200" dirty="0" err="1">
                <a:latin typeface="+mj-lt"/>
                <a:ea typeface="+mj-ea"/>
                <a:cs typeface="+mj-cs"/>
              </a:rPr>
              <a:t>Review</a:t>
            </a:r>
            <a:r>
              <a:rPr lang="tr-TR" u="sng" kern="1200" dirty="0">
                <a:latin typeface="+mj-lt"/>
                <a:ea typeface="+mj-ea"/>
                <a:cs typeface="+mj-cs"/>
              </a:rPr>
              <a:t>/</a:t>
            </a:r>
            <a:r>
              <a:rPr lang="tr-TR" u="sng" kern="1200" dirty="0" err="1">
                <a:latin typeface="+mj-lt"/>
                <a:ea typeface="+mj-ea"/>
                <a:cs typeface="+mj-cs"/>
              </a:rPr>
              <a:t>Process</a:t>
            </a:r>
            <a:endParaRPr lang="tr-TR" u="sng" kern="1200" dirty="0">
              <a:latin typeface="+mj-lt"/>
              <a:ea typeface="+mj-ea"/>
              <a:cs typeface="+mj-cs"/>
            </a:endParaRPr>
          </a:p>
          <a:p>
            <a:pPr>
              <a:spcAft>
                <a:spcPts val="600"/>
              </a:spcAft>
            </a:pPr>
            <a:endParaRPr lang="tr-TR" kern="1200" dirty="0">
              <a:latin typeface="+mj-lt"/>
              <a:ea typeface="+mj-ea"/>
              <a:cs typeface="+mj-cs"/>
            </a:endParaRPr>
          </a:p>
        </p:txBody>
      </p:sp>
      <p:sp>
        <p:nvSpPr>
          <p:cNvPr id="8" name="TextBox 7">
            <a:extLst>
              <a:ext uri="{FF2B5EF4-FFF2-40B4-BE49-F238E27FC236}">
                <a16:creationId xmlns:a16="http://schemas.microsoft.com/office/drawing/2014/main" id="{9C09222F-665B-A6C2-E01F-E5C8B8337150}"/>
              </a:ext>
            </a:extLst>
          </p:cNvPr>
          <p:cNvSpPr txBox="1"/>
          <p:nvPr/>
        </p:nvSpPr>
        <p:spPr>
          <a:xfrm>
            <a:off x="838200" y="2194904"/>
            <a:ext cx="5181600" cy="4351338"/>
          </a:xfrm>
          <a:prstGeom prst="rect">
            <a:avLst/>
          </a:prstGeom>
        </p:spPr>
        <p:txBody>
          <a:bodyPr vert="horz" lIns="91440" tIns="45720" rIns="91440" bIns="45720" rtlCol="0">
            <a:normAutofit lnSpcReduction="10000"/>
          </a:bodyPr>
          <a:lstStyle/>
          <a:p>
            <a:pPr marL="228600" indent="-228600">
              <a:lnSpc>
                <a:spcPct val="90000"/>
              </a:lnSpc>
              <a:spcBef>
                <a:spcPts val="1000"/>
              </a:spcBef>
              <a:spcAft>
                <a:spcPts val="800"/>
              </a:spcAft>
              <a:buFont typeface="Arial" panose="020B0604020202020204" pitchFamily="34" charset="0"/>
              <a:buChar char="•"/>
            </a:pPr>
            <a:r>
              <a:rPr lang="tr-TR" sz="900" dirty="0">
                <a:effectLst/>
              </a:rPr>
              <a:t>#1 "</a:t>
            </a:r>
            <a:r>
              <a:rPr lang="tr-TR" sz="900" dirty="0" err="1">
                <a:effectLst/>
              </a:rPr>
              <a:t>arthroplasty</a:t>
            </a:r>
            <a:r>
              <a:rPr lang="tr-TR" sz="900" dirty="0">
                <a:effectLst/>
              </a:rPr>
              <a:t>, </a:t>
            </a:r>
            <a:r>
              <a:rPr lang="tr-TR" sz="900" dirty="0" err="1">
                <a:effectLst/>
              </a:rPr>
              <a:t>replacement</a:t>
            </a:r>
            <a:r>
              <a:rPr lang="tr-TR" sz="900" dirty="0">
                <a:effectLst/>
              </a:rPr>
              <a:t>, </a:t>
            </a:r>
            <a:r>
              <a:rPr lang="tr-TR" sz="900" dirty="0" err="1">
                <a:effectLst/>
              </a:rPr>
              <a:t>knee</a:t>
            </a:r>
            <a:r>
              <a:rPr lang="tr-TR" sz="900" dirty="0">
                <a:effectLst/>
              </a:rPr>
              <a:t>" OR "</a:t>
            </a:r>
            <a:r>
              <a:rPr lang="tr-TR" sz="900" dirty="0" err="1">
                <a:effectLst/>
              </a:rPr>
              <a:t>arthroplasty</a:t>
            </a:r>
            <a:r>
              <a:rPr lang="tr-TR" sz="900" dirty="0">
                <a:effectLst/>
              </a:rPr>
              <a:t>" OR "</a:t>
            </a:r>
            <a:r>
              <a:rPr lang="tr-TR" sz="900" dirty="0" err="1">
                <a:effectLst/>
              </a:rPr>
              <a:t>arthroplasty</a:t>
            </a:r>
            <a:r>
              <a:rPr lang="tr-TR" sz="900" dirty="0">
                <a:effectLst/>
              </a:rPr>
              <a:t>, </a:t>
            </a:r>
            <a:r>
              <a:rPr lang="tr-TR" sz="900" dirty="0" err="1">
                <a:effectLst/>
              </a:rPr>
              <a:t>replacement</a:t>
            </a:r>
            <a:r>
              <a:rPr lang="tr-TR" sz="900" dirty="0">
                <a:effectLst/>
              </a:rPr>
              <a:t>, </a:t>
            </a:r>
            <a:r>
              <a:rPr lang="tr-TR" sz="900" dirty="0" err="1">
                <a:effectLst/>
              </a:rPr>
              <a:t>hip</a:t>
            </a:r>
            <a:r>
              <a:rPr lang="tr-TR" sz="900" dirty="0">
                <a:effectLst/>
              </a:rPr>
              <a:t>" OR "</a:t>
            </a:r>
            <a:r>
              <a:rPr lang="tr-TR" sz="900" dirty="0" err="1">
                <a:effectLst/>
              </a:rPr>
              <a:t>knee</a:t>
            </a:r>
            <a:r>
              <a:rPr lang="tr-TR" sz="900" dirty="0">
                <a:effectLst/>
              </a:rPr>
              <a:t> </a:t>
            </a:r>
            <a:r>
              <a:rPr lang="tr-TR" sz="900" dirty="0" err="1">
                <a:effectLst/>
              </a:rPr>
              <a:t>prosthesis</a:t>
            </a:r>
            <a:r>
              <a:rPr lang="tr-TR" sz="900" dirty="0">
                <a:effectLst/>
              </a:rPr>
              <a:t>" OR "</a:t>
            </a:r>
            <a:r>
              <a:rPr lang="tr-TR" sz="900" dirty="0" err="1">
                <a:effectLst/>
              </a:rPr>
              <a:t>hip</a:t>
            </a:r>
            <a:r>
              <a:rPr lang="tr-TR" sz="900" dirty="0">
                <a:effectLst/>
              </a:rPr>
              <a:t> </a:t>
            </a:r>
            <a:r>
              <a:rPr lang="tr-TR" sz="900" dirty="0" err="1">
                <a:effectLst/>
              </a:rPr>
              <a:t>prosthesis</a:t>
            </a:r>
            <a:r>
              <a:rPr lang="tr-TR" sz="900" dirty="0">
                <a:effectLst/>
              </a:rPr>
              <a:t>"</a:t>
            </a:r>
          </a:p>
          <a:p>
            <a:pPr marL="228600" indent="-228600">
              <a:lnSpc>
                <a:spcPct val="90000"/>
              </a:lnSpc>
              <a:spcBef>
                <a:spcPts val="1000"/>
              </a:spcBef>
              <a:spcAft>
                <a:spcPts val="800"/>
              </a:spcAft>
              <a:buFont typeface="Arial" panose="020B0604020202020204" pitchFamily="34" charset="0"/>
              <a:buChar char="•"/>
            </a:pPr>
            <a:r>
              <a:rPr lang="tr-TR" sz="900" dirty="0">
                <a:effectLst/>
              </a:rPr>
              <a:t>#2</a:t>
            </a:r>
            <a:r>
              <a:rPr lang="tr-TR" sz="900" dirty="0"/>
              <a:t> </a:t>
            </a:r>
            <a:r>
              <a:rPr lang="tr-TR" sz="900" dirty="0">
                <a:effectLst/>
              </a:rPr>
              <a:t>Total </a:t>
            </a:r>
            <a:r>
              <a:rPr lang="tr-TR" sz="900" dirty="0" err="1">
                <a:effectLst/>
              </a:rPr>
              <a:t>hip</a:t>
            </a:r>
            <a:r>
              <a:rPr lang="tr-TR" sz="900" dirty="0">
                <a:effectLst/>
              </a:rPr>
              <a:t> </a:t>
            </a:r>
            <a:r>
              <a:rPr lang="tr-TR" sz="900" dirty="0" err="1">
                <a:effectLst/>
              </a:rPr>
              <a:t>replacement</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total </a:t>
            </a:r>
            <a:r>
              <a:rPr lang="tr-TR" sz="900" dirty="0" err="1">
                <a:effectLst/>
              </a:rPr>
              <a:t>knee</a:t>
            </a:r>
            <a:r>
              <a:rPr lang="tr-TR" sz="900" dirty="0">
                <a:effectLst/>
              </a:rPr>
              <a:t> </a:t>
            </a:r>
            <a:r>
              <a:rPr lang="tr-TR" sz="900" dirty="0" err="1">
                <a:effectLst/>
              </a:rPr>
              <a:t>replacement</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a:t>
            </a:r>
            <a:r>
              <a:rPr lang="tr-TR" sz="900" dirty="0" err="1">
                <a:effectLst/>
              </a:rPr>
              <a:t>arthroplasty</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a:t>
            </a:r>
            <a:r>
              <a:rPr lang="tr-TR" sz="900" dirty="0" err="1">
                <a:effectLst/>
              </a:rPr>
              <a:t>joint</a:t>
            </a:r>
            <a:r>
              <a:rPr lang="tr-TR" sz="900" dirty="0">
                <a:effectLst/>
              </a:rPr>
              <a:t> </a:t>
            </a:r>
            <a:r>
              <a:rPr lang="tr-TR" sz="900" dirty="0" err="1">
                <a:effectLst/>
              </a:rPr>
              <a:t>arthroplasty</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a:t>
            </a:r>
            <a:r>
              <a:rPr lang="tr-TR" sz="900" dirty="0" err="1">
                <a:effectLst/>
              </a:rPr>
              <a:t>hip</a:t>
            </a:r>
            <a:r>
              <a:rPr lang="tr-TR" sz="900" dirty="0">
                <a:effectLst/>
              </a:rPr>
              <a:t> </a:t>
            </a:r>
            <a:r>
              <a:rPr lang="tr-TR" sz="900" dirty="0" err="1">
                <a:effectLst/>
              </a:rPr>
              <a:t>arthroplasty</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a:t>
            </a:r>
            <a:r>
              <a:rPr lang="tr-TR" sz="900" dirty="0" err="1">
                <a:effectLst/>
              </a:rPr>
              <a:t>knee</a:t>
            </a:r>
            <a:r>
              <a:rPr lang="tr-TR" sz="900" dirty="0">
                <a:effectLst/>
              </a:rPr>
              <a:t> </a:t>
            </a:r>
            <a:r>
              <a:rPr lang="tr-TR" sz="900" dirty="0" err="1">
                <a:effectLst/>
              </a:rPr>
              <a:t>arthroplasty</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total </a:t>
            </a:r>
            <a:r>
              <a:rPr lang="tr-TR" sz="900" dirty="0" err="1">
                <a:effectLst/>
              </a:rPr>
              <a:t>knee</a:t>
            </a:r>
            <a:r>
              <a:rPr lang="tr-TR" sz="900" dirty="0">
                <a:effectLst/>
              </a:rPr>
              <a:t> </a:t>
            </a:r>
            <a:r>
              <a:rPr lang="tr-TR" sz="900" dirty="0" err="1">
                <a:effectLst/>
              </a:rPr>
              <a:t>arthroplasty</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total </a:t>
            </a:r>
            <a:r>
              <a:rPr lang="tr-TR" sz="900" dirty="0" err="1">
                <a:effectLst/>
              </a:rPr>
              <a:t>hip</a:t>
            </a:r>
            <a:r>
              <a:rPr lang="tr-TR" sz="900" dirty="0">
                <a:effectLst/>
              </a:rPr>
              <a:t> </a:t>
            </a:r>
            <a:r>
              <a:rPr lang="tr-TR" sz="900" dirty="0" err="1">
                <a:effectLst/>
              </a:rPr>
              <a:t>arthroplasty</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a:t>
            </a:r>
            <a:r>
              <a:rPr lang="tr-TR" sz="900" dirty="0" err="1">
                <a:effectLst/>
              </a:rPr>
              <a:t>knee</a:t>
            </a:r>
            <a:r>
              <a:rPr lang="tr-TR" sz="900" dirty="0">
                <a:effectLst/>
              </a:rPr>
              <a:t> </a:t>
            </a:r>
            <a:r>
              <a:rPr lang="tr-TR" sz="900" dirty="0" err="1">
                <a:effectLst/>
              </a:rPr>
              <a:t>prosth</a:t>
            </a:r>
            <a:r>
              <a:rPr lang="tr-TR" sz="900" dirty="0" err="1"/>
              <a:t>es</a:t>
            </a:r>
            <a:r>
              <a:rPr lang="tr-TR" sz="900" dirty="0"/>
              <a:t>*</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a:t>
            </a:r>
            <a:r>
              <a:rPr lang="tr-TR" sz="900" dirty="0" err="1">
                <a:effectLst/>
              </a:rPr>
              <a:t>hip</a:t>
            </a:r>
            <a:r>
              <a:rPr lang="tr-TR" sz="900" dirty="0">
                <a:effectLst/>
              </a:rPr>
              <a:t> </a:t>
            </a:r>
            <a:r>
              <a:rPr lang="tr-TR" sz="900" dirty="0" err="1">
                <a:effectLst/>
              </a:rPr>
              <a:t>prosthes</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a:t>
            </a:r>
          </a:p>
          <a:p>
            <a:pPr marL="228600" indent="-228600">
              <a:lnSpc>
                <a:spcPct val="90000"/>
              </a:lnSpc>
              <a:spcBef>
                <a:spcPts val="1000"/>
              </a:spcBef>
              <a:spcAft>
                <a:spcPts val="800"/>
              </a:spcAft>
              <a:buFont typeface="Arial" panose="020B0604020202020204" pitchFamily="34" charset="0"/>
              <a:buChar char="•"/>
            </a:pPr>
            <a:r>
              <a:rPr lang="tr-TR" sz="900" dirty="0">
                <a:effectLst/>
              </a:rPr>
              <a:t>#3 #1 OR #2</a:t>
            </a:r>
          </a:p>
          <a:p>
            <a:pPr marL="228600" indent="-228600">
              <a:lnSpc>
                <a:spcPct val="90000"/>
              </a:lnSpc>
              <a:spcBef>
                <a:spcPts val="1000"/>
              </a:spcBef>
              <a:spcAft>
                <a:spcPts val="800"/>
              </a:spcAft>
              <a:buFont typeface="Arial" panose="020B0604020202020204" pitchFamily="34" charset="0"/>
              <a:buChar char="•"/>
            </a:pPr>
            <a:r>
              <a:rPr lang="tr-TR" sz="900" dirty="0">
                <a:effectLst/>
              </a:rPr>
              <a:t>#4 "</a:t>
            </a:r>
            <a:r>
              <a:rPr lang="tr-TR" sz="900" dirty="0" err="1">
                <a:effectLst/>
              </a:rPr>
              <a:t>personal</a:t>
            </a:r>
            <a:r>
              <a:rPr lang="tr-TR" sz="900" dirty="0">
                <a:effectLst/>
              </a:rPr>
              <a:t> </a:t>
            </a:r>
            <a:r>
              <a:rPr lang="tr-TR" sz="900" dirty="0" err="1">
                <a:effectLst/>
              </a:rPr>
              <a:t>satisfaction</a:t>
            </a:r>
            <a:r>
              <a:rPr lang="tr-TR" sz="900" dirty="0">
                <a:effectLst/>
              </a:rPr>
              <a:t>" OR "</a:t>
            </a:r>
            <a:r>
              <a:rPr lang="tr-TR" sz="900" dirty="0" err="1">
                <a:effectLst/>
              </a:rPr>
              <a:t>patient</a:t>
            </a:r>
            <a:r>
              <a:rPr lang="tr-TR" sz="900" dirty="0">
                <a:effectLst/>
              </a:rPr>
              <a:t> </a:t>
            </a:r>
            <a:r>
              <a:rPr lang="tr-TR" sz="900" dirty="0" err="1">
                <a:effectLst/>
              </a:rPr>
              <a:t>reported</a:t>
            </a:r>
            <a:r>
              <a:rPr lang="tr-TR" sz="900" dirty="0">
                <a:effectLst/>
              </a:rPr>
              <a:t> </a:t>
            </a:r>
            <a:r>
              <a:rPr lang="tr-TR" sz="900" dirty="0" err="1">
                <a:effectLst/>
              </a:rPr>
              <a:t>outcome</a:t>
            </a:r>
            <a:r>
              <a:rPr lang="tr-TR" sz="900" dirty="0">
                <a:effectLst/>
              </a:rPr>
              <a:t> </a:t>
            </a:r>
            <a:r>
              <a:rPr lang="tr-TR" sz="900" dirty="0" err="1">
                <a:effectLst/>
              </a:rPr>
              <a:t>measures</a:t>
            </a:r>
            <a:r>
              <a:rPr lang="tr-TR" sz="900" dirty="0">
                <a:effectLst/>
              </a:rPr>
              <a:t>"[</a:t>
            </a:r>
            <a:r>
              <a:rPr lang="tr-TR" sz="900" dirty="0" err="1">
                <a:effectLst/>
              </a:rPr>
              <a:t>MeSH</a:t>
            </a:r>
            <a:r>
              <a:rPr lang="tr-TR" sz="900" dirty="0">
                <a:effectLst/>
              </a:rPr>
              <a:t> </a:t>
            </a:r>
            <a:r>
              <a:rPr lang="tr-TR" sz="900" dirty="0" err="1">
                <a:effectLst/>
              </a:rPr>
              <a:t>Terms</a:t>
            </a:r>
            <a:r>
              <a:rPr lang="tr-TR" sz="900" dirty="0">
                <a:effectLst/>
              </a:rPr>
              <a:t>]</a:t>
            </a:r>
          </a:p>
          <a:p>
            <a:pPr marL="228600" indent="-228600">
              <a:lnSpc>
                <a:spcPct val="90000"/>
              </a:lnSpc>
              <a:spcBef>
                <a:spcPts val="1000"/>
              </a:spcBef>
              <a:spcAft>
                <a:spcPts val="800"/>
              </a:spcAft>
              <a:buFont typeface="Arial" panose="020B0604020202020204" pitchFamily="34" charset="0"/>
              <a:buChar char="•"/>
            </a:pPr>
            <a:r>
              <a:rPr lang="tr-TR" sz="900" dirty="0">
                <a:effectLst/>
              </a:rPr>
              <a:t>#5 </a:t>
            </a:r>
            <a:r>
              <a:rPr lang="tr-TR" sz="900" dirty="0" err="1">
                <a:effectLst/>
              </a:rPr>
              <a:t>satisfaction</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a:t>
            </a:r>
            <a:r>
              <a:rPr lang="tr-TR" sz="900" dirty="0" err="1">
                <a:effectLst/>
              </a:rPr>
              <a:t>satisfaction</a:t>
            </a:r>
            <a:r>
              <a:rPr lang="tr-TR" sz="900" dirty="0">
                <a:effectLst/>
              </a:rPr>
              <a:t> </a:t>
            </a:r>
            <a:r>
              <a:rPr lang="tr-TR" sz="900" dirty="0" err="1">
                <a:effectLst/>
              </a:rPr>
              <a:t>score</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a:t>
            </a:r>
            <a:r>
              <a:rPr lang="tr-TR" sz="900" dirty="0" err="1">
                <a:effectLst/>
              </a:rPr>
              <a:t>functional</a:t>
            </a:r>
            <a:r>
              <a:rPr lang="tr-TR" sz="900" dirty="0">
                <a:effectLst/>
              </a:rPr>
              <a:t> </a:t>
            </a:r>
            <a:r>
              <a:rPr lang="tr-TR" sz="900" dirty="0" err="1">
                <a:effectLst/>
              </a:rPr>
              <a:t>score</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a:t>
            </a:r>
            <a:r>
              <a:rPr lang="tr-TR" sz="900" dirty="0" err="1">
                <a:effectLst/>
              </a:rPr>
              <a:t>reported</a:t>
            </a:r>
            <a:r>
              <a:rPr lang="tr-TR" sz="900" dirty="0">
                <a:effectLst/>
              </a:rPr>
              <a:t> </a:t>
            </a:r>
            <a:r>
              <a:rPr lang="tr-TR" sz="900" dirty="0" err="1">
                <a:effectLst/>
              </a:rPr>
              <a:t>outcomes</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a:t>
            </a:r>
            <a:r>
              <a:rPr lang="tr-TR" sz="900" dirty="0" err="1">
                <a:effectLst/>
              </a:rPr>
              <a:t>patient</a:t>
            </a:r>
            <a:r>
              <a:rPr lang="tr-TR" sz="900" dirty="0">
                <a:effectLst/>
              </a:rPr>
              <a:t> </a:t>
            </a:r>
            <a:r>
              <a:rPr lang="tr-TR" sz="900" dirty="0" err="1">
                <a:effectLst/>
              </a:rPr>
              <a:t>reported</a:t>
            </a:r>
            <a:r>
              <a:rPr lang="tr-TR" sz="900" dirty="0">
                <a:effectLst/>
              </a:rPr>
              <a:t> </a:t>
            </a:r>
            <a:r>
              <a:rPr lang="tr-TR" sz="900" dirty="0" err="1">
                <a:effectLst/>
              </a:rPr>
              <a:t>outcomes</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a:t>
            </a:r>
            <a:r>
              <a:rPr lang="tr-TR" sz="900" dirty="0" err="1">
                <a:effectLst/>
              </a:rPr>
              <a:t>reported</a:t>
            </a:r>
            <a:r>
              <a:rPr lang="tr-TR" sz="900" dirty="0">
                <a:effectLst/>
              </a:rPr>
              <a:t> </a:t>
            </a:r>
            <a:r>
              <a:rPr lang="tr-TR" sz="900" dirty="0" err="1">
                <a:effectLst/>
              </a:rPr>
              <a:t>outcome</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a:t>
            </a:r>
            <a:r>
              <a:rPr lang="tr-TR" sz="900" dirty="0" err="1">
                <a:effectLst/>
              </a:rPr>
              <a:t>patient</a:t>
            </a:r>
            <a:r>
              <a:rPr lang="tr-TR" sz="900" dirty="0">
                <a:effectLst/>
              </a:rPr>
              <a:t> </a:t>
            </a:r>
            <a:r>
              <a:rPr lang="tr-TR" sz="900" dirty="0" err="1">
                <a:effectLst/>
              </a:rPr>
              <a:t>reported</a:t>
            </a:r>
            <a:r>
              <a:rPr lang="tr-TR" sz="900" dirty="0">
                <a:effectLst/>
              </a:rPr>
              <a:t> </a:t>
            </a:r>
            <a:r>
              <a:rPr lang="tr-TR" sz="900" dirty="0" err="1">
                <a:effectLst/>
              </a:rPr>
              <a:t>outcome</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 OR </a:t>
            </a:r>
            <a:r>
              <a:rPr lang="tr-TR" sz="900" dirty="0" err="1">
                <a:effectLst/>
              </a:rPr>
              <a:t>functional</a:t>
            </a:r>
            <a:r>
              <a:rPr lang="tr-TR" sz="900" dirty="0">
                <a:effectLst/>
              </a:rPr>
              <a:t> </a:t>
            </a:r>
            <a:r>
              <a:rPr lang="tr-TR" sz="900" dirty="0" err="1">
                <a:effectLst/>
              </a:rPr>
              <a:t>scores</a:t>
            </a:r>
            <a:r>
              <a:rPr lang="tr-TR" sz="900" dirty="0">
                <a:effectLst/>
              </a:rPr>
              <a:t>[</a:t>
            </a:r>
            <a:r>
              <a:rPr lang="tr-TR" sz="900" dirty="0" err="1">
                <a:effectLst/>
              </a:rPr>
              <a:t>Title</a:t>
            </a:r>
            <a:r>
              <a:rPr lang="tr-TR" sz="900" dirty="0">
                <a:effectLst/>
              </a:rPr>
              <a:t>/</a:t>
            </a:r>
            <a:r>
              <a:rPr lang="tr-TR" sz="900" dirty="0" err="1">
                <a:effectLst/>
              </a:rPr>
              <a:t>Abstract</a:t>
            </a:r>
            <a:r>
              <a:rPr lang="tr-TR" sz="900" dirty="0">
                <a:effectLst/>
              </a:rPr>
              <a:t>]</a:t>
            </a:r>
          </a:p>
          <a:p>
            <a:pPr marL="228600" indent="-228600">
              <a:lnSpc>
                <a:spcPct val="90000"/>
              </a:lnSpc>
              <a:spcBef>
                <a:spcPts val="1000"/>
              </a:spcBef>
              <a:spcAft>
                <a:spcPts val="800"/>
              </a:spcAft>
              <a:buFont typeface="Arial" panose="020B0604020202020204" pitchFamily="34" charset="0"/>
              <a:buChar char="•"/>
            </a:pPr>
            <a:r>
              <a:rPr lang="tr-TR" sz="900" dirty="0">
                <a:effectLst/>
              </a:rPr>
              <a:t>#6 #4 OR #6</a:t>
            </a:r>
          </a:p>
          <a:p>
            <a:pPr marL="228600" indent="-228600">
              <a:lnSpc>
                <a:spcPct val="90000"/>
              </a:lnSpc>
              <a:spcBef>
                <a:spcPts val="1000"/>
              </a:spcBef>
              <a:spcAft>
                <a:spcPts val="800"/>
              </a:spcAft>
              <a:buFont typeface="Arial" panose="020B0604020202020204" pitchFamily="34" charset="0"/>
              <a:buChar char="•"/>
            </a:pPr>
            <a:r>
              <a:rPr lang="tr-TR" sz="900" dirty="0">
                <a:effectLst/>
              </a:rPr>
              <a:t>#7 "</a:t>
            </a:r>
            <a:r>
              <a:rPr lang="tr-TR" sz="900" dirty="0" err="1">
                <a:effectLst/>
              </a:rPr>
              <a:t>cross</a:t>
            </a:r>
            <a:r>
              <a:rPr lang="tr-TR" sz="900" dirty="0">
                <a:effectLst/>
              </a:rPr>
              <a:t> </a:t>
            </a:r>
            <a:r>
              <a:rPr lang="tr-TR" sz="900" dirty="0" err="1">
                <a:effectLst/>
              </a:rPr>
              <a:t>sectional</a:t>
            </a:r>
            <a:r>
              <a:rPr lang="tr-TR" sz="900" dirty="0">
                <a:effectLst/>
              </a:rPr>
              <a:t> </a:t>
            </a:r>
            <a:r>
              <a:rPr lang="tr-TR" sz="900" dirty="0" err="1">
                <a:effectLst/>
              </a:rPr>
              <a:t>studies</a:t>
            </a:r>
            <a:r>
              <a:rPr lang="tr-TR" sz="900" dirty="0">
                <a:effectLst/>
              </a:rPr>
              <a:t>" OR "</a:t>
            </a:r>
            <a:r>
              <a:rPr lang="tr-TR" sz="900" dirty="0" err="1">
                <a:effectLst/>
              </a:rPr>
              <a:t>surveys</a:t>
            </a:r>
            <a:r>
              <a:rPr lang="tr-TR" sz="900" dirty="0">
                <a:effectLst/>
              </a:rPr>
              <a:t> </a:t>
            </a:r>
            <a:r>
              <a:rPr lang="tr-TR" sz="900" dirty="0" err="1">
                <a:effectLst/>
              </a:rPr>
              <a:t>and</a:t>
            </a:r>
            <a:r>
              <a:rPr lang="tr-TR" sz="900" dirty="0">
                <a:effectLst/>
              </a:rPr>
              <a:t> </a:t>
            </a:r>
            <a:r>
              <a:rPr lang="tr-TR" sz="900" dirty="0" err="1">
                <a:effectLst/>
              </a:rPr>
              <a:t>questionnaires</a:t>
            </a:r>
            <a:r>
              <a:rPr lang="tr-TR" sz="900" dirty="0">
                <a:effectLst/>
              </a:rPr>
              <a:t>" OR "</a:t>
            </a:r>
            <a:r>
              <a:rPr lang="tr-TR" sz="900" dirty="0" err="1">
                <a:effectLst/>
              </a:rPr>
              <a:t>observational</a:t>
            </a:r>
            <a:r>
              <a:rPr lang="tr-TR" sz="900" dirty="0">
                <a:effectLst/>
              </a:rPr>
              <a:t> </a:t>
            </a:r>
            <a:r>
              <a:rPr lang="tr-TR" sz="900" dirty="0" err="1">
                <a:effectLst/>
              </a:rPr>
              <a:t>study</a:t>
            </a:r>
            <a:r>
              <a:rPr lang="tr-TR" sz="900" dirty="0">
                <a:effectLst/>
              </a:rPr>
              <a:t>" OR "</a:t>
            </a:r>
            <a:r>
              <a:rPr lang="tr-TR" sz="900" dirty="0" err="1">
                <a:effectLst/>
              </a:rPr>
              <a:t>observational</a:t>
            </a:r>
            <a:r>
              <a:rPr lang="tr-TR" sz="900" dirty="0">
                <a:effectLst/>
              </a:rPr>
              <a:t> </a:t>
            </a:r>
            <a:r>
              <a:rPr lang="tr-TR" sz="900" dirty="0" err="1">
                <a:effectLst/>
              </a:rPr>
              <a:t>studies</a:t>
            </a:r>
            <a:r>
              <a:rPr lang="tr-TR" sz="900" dirty="0">
                <a:effectLst/>
              </a:rPr>
              <a:t> as </a:t>
            </a:r>
            <a:r>
              <a:rPr lang="tr-TR" sz="900" dirty="0" err="1">
                <a:effectLst/>
              </a:rPr>
              <a:t>topic</a:t>
            </a:r>
            <a:r>
              <a:rPr lang="tr-TR" sz="900" dirty="0">
                <a:effectLst/>
              </a:rPr>
              <a:t>" OR "</a:t>
            </a:r>
            <a:r>
              <a:rPr lang="tr-TR" sz="900" dirty="0" err="1">
                <a:effectLst/>
              </a:rPr>
              <a:t>prevalence</a:t>
            </a:r>
            <a:r>
              <a:rPr lang="tr-TR" sz="900" dirty="0">
                <a:effectLst/>
              </a:rPr>
              <a:t>"</a:t>
            </a:r>
          </a:p>
          <a:p>
            <a:pPr marL="228600" indent="-228600">
              <a:lnSpc>
                <a:spcPct val="90000"/>
              </a:lnSpc>
              <a:spcBef>
                <a:spcPts val="1000"/>
              </a:spcBef>
              <a:spcAft>
                <a:spcPts val="800"/>
              </a:spcAft>
              <a:buFont typeface="Arial" panose="020B0604020202020204" pitchFamily="34" charset="0"/>
              <a:buChar char="•"/>
            </a:pPr>
            <a:r>
              <a:rPr lang="tr-TR" sz="900" dirty="0">
                <a:effectLst/>
              </a:rPr>
              <a:t>#8  </a:t>
            </a:r>
            <a:r>
              <a:rPr lang="tr-TR" sz="900" dirty="0" err="1">
                <a:effectLst/>
              </a:rPr>
              <a:t>cross-sectional</a:t>
            </a:r>
            <a:r>
              <a:rPr lang="tr-TR" sz="900" dirty="0">
                <a:effectLst/>
              </a:rPr>
              <a:t> </a:t>
            </a:r>
            <a:r>
              <a:rPr lang="tr-TR" sz="900" dirty="0" err="1">
                <a:effectLst/>
              </a:rPr>
              <a:t>studies</a:t>
            </a:r>
            <a:r>
              <a:rPr lang="tr-TR" sz="900" dirty="0">
                <a:effectLst/>
              </a:rPr>
              <a:t> OR </a:t>
            </a:r>
            <a:r>
              <a:rPr lang="tr-TR" sz="900" dirty="0" err="1">
                <a:effectLst/>
              </a:rPr>
              <a:t>cross-sectional</a:t>
            </a:r>
            <a:r>
              <a:rPr lang="tr-TR" sz="900" dirty="0">
                <a:effectLst/>
              </a:rPr>
              <a:t> </a:t>
            </a:r>
            <a:r>
              <a:rPr lang="tr-TR" sz="900" dirty="0" err="1">
                <a:effectLst/>
              </a:rPr>
              <a:t>study</a:t>
            </a:r>
            <a:r>
              <a:rPr lang="tr-TR" sz="900" dirty="0">
                <a:effectLst/>
              </a:rPr>
              <a:t> OR </a:t>
            </a:r>
            <a:r>
              <a:rPr lang="tr-TR" sz="900" dirty="0" err="1">
                <a:effectLst/>
              </a:rPr>
              <a:t>survey</a:t>
            </a:r>
            <a:r>
              <a:rPr lang="tr-TR" sz="900" dirty="0">
                <a:effectLst/>
              </a:rPr>
              <a:t> OR </a:t>
            </a:r>
            <a:r>
              <a:rPr lang="tr-TR" sz="900" dirty="0" err="1">
                <a:effectLst/>
              </a:rPr>
              <a:t>observational</a:t>
            </a:r>
            <a:r>
              <a:rPr lang="tr-TR" sz="900" dirty="0">
                <a:effectLst/>
              </a:rPr>
              <a:t> </a:t>
            </a:r>
            <a:r>
              <a:rPr lang="tr-TR" sz="900" dirty="0" err="1">
                <a:effectLst/>
              </a:rPr>
              <a:t>study</a:t>
            </a:r>
            <a:r>
              <a:rPr lang="tr-TR" sz="900" dirty="0">
                <a:effectLst/>
              </a:rPr>
              <a:t> OR </a:t>
            </a:r>
            <a:r>
              <a:rPr lang="tr-TR" sz="900" dirty="0" err="1">
                <a:effectLst/>
              </a:rPr>
              <a:t>observational</a:t>
            </a:r>
            <a:r>
              <a:rPr lang="tr-TR" sz="900" dirty="0">
                <a:effectLst/>
              </a:rPr>
              <a:t> OR </a:t>
            </a:r>
            <a:r>
              <a:rPr lang="tr-TR" sz="900" dirty="0" err="1">
                <a:effectLst/>
              </a:rPr>
              <a:t>proportion</a:t>
            </a:r>
            <a:r>
              <a:rPr lang="tr-TR" sz="900" dirty="0">
                <a:effectLst/>
              </a:rPr>
              <a:t> OR </a:t>
            </a:r>
            <a:r>
              <a:rPr lang="tr-TR" sz="900" dirty="0" err="1">
                <a:effectLst/>
              </a:rPr>
              <a:t>prevalence</a:t>
            </a:r>
            <a:r>
              <a:rPr lang="tr-TR" sz="900" dirty="0">
                <a:effectLst/>
              </a:rPr>
              <a:t> OR </a:t>
            </a:r>
            <a:r>
              <a:rPr lang="tr-TR" sz="900" dirty="0" err="1">
                <a:effectLst/>
              </a:rPr>
              <a:t>prevalence</a:t>
            </a:r>
            <a:r>
              <a:rPr lang="tr-TR" sz="900" dirty="0">
                <a:effectLst/>
              </a:rPr>
              <a:t> </a:t>
            </a:r>
            <a:r>
              <a:rPr lang="tr-TR" sz="900" dirty="0" err="1">
                <a:effectLst/>
              </a:rPr>
              <a:t>study</a:t>
            </a:r>
            <a:r>
              <a:rPr lang="tr-TR" sz="900" dirty="0">
                <a:effectLst/>
              </a:rPr>
              <a:t> OR </a:t>
            </a:r>
            <a:r>
              <a:rPr lang="tr-TR" sz="900" dirty="0" err="1">
                <a:effectLst/>
              </a:rPr>
              <a:t>surveys</a:t>
            </a:r>
            <a:endParaRPr lang="tr-TR" sz="900" dirty="0">
              <a:effectLst/>
            </a:endParaRPr>
          </a:p>
          <a:p>
            <a:pPr marL="228600" indent="-228600">
              <a:lnSpc>
                <a:spcPct val="90000"/>
              </a:lnSpc>
              <a:spcBef>
                <a:spcPts val="1000"/>
              </a:spcBef>
              <a:spcAft>
                <a:spcPts val="800"/>
              </a:spcAft>
              <a:buFont typeface="Arial" panose="020B0604020202020204" pitchFamily="34" charset="0"/>
              <a:buChar char="•"/>
            </a:pPr>
            <a:r>
              <a:rPr lang="tr-TR" sz="900" dirty="0">
                <a:effectLst/>
              </a:rPr>
              <a:t>#9 #7 OR #8</a:t>
            </a:r>
          </a:p>
          <a:p>
            <a:pPr marL="228600" indent="-228600">
              <a:lnSpc>
                <a:spcPct val="90000"/>
              </a:lnSpc>
              <a:spcBef>
                <a:spcPts val="1000"/>
              </a:spcBef>
              <a:spcAft>
                <a:spcPts val="800"/>
              </a:spcAft>
              <a:buFont typeface="Arial" panose="020B0604020202020204" pitchFamily="34" charset="0"/>
              <a:buChar char="•"/>
            </a:pPr>
            <a:r>
              <a:rPr lang="tr-TR" sz="900" dirty="0">
                <a:effectLst/>
              </a:rPr>
              <a:t>#10 #3 AND #6 AND #9</a:t>
            </a:r>
            <a:endParaRPr lang="tr-TR" sz="700" dirty="0">
              <a:effectLst/>
            </a:endParaRPr>
          </a:p>
        </p:txBody>
      </p:sp>
      <p:graphicFrame>
        <p:nvGraphicFramePr>
          <p:cNvPr id="9" name="Table 8">
            <a:extLst>
              <a:ext uri="{FF2B5EF4-FFF2-40B4-BE49-F238E27FC236}">
                <a16:creationId xmlns:a16="http://schemas.microsoft.com/office/drawing/2014/main" id="{D1E505AD-E692-CA71-85F5-E27285FE44D2}"/>
              </a:ext>
            </a:extLst>
          </p:cNvPr>
          <p:cNvGraphicFramePr>
            <a:graphicFrameLocks noGrp="1"/>
          </p:cNvGraphicFramePr>
          <p:nvPr>
            <p:extLst>
              <p:ext uri="{D42A27DB-BD31-4B8C-83A1-F6EECF244321}">
                <p14:modId xmlns:p14="http://schemas.microsoft.com/office/powerpoint/2010/main" val="2479815935"/>
              </p:ext>
            </p:extLst>
          </p:nvPr>
        </p:nvGraphicFramePr>
        <p:xfrm>
          <a:off x="6172200" y="2313744"/>
          <a:ext cx="5181600" cy="4113665"/>
        </p:xfrm>
        <a:graphic>
          <a:graphicData uri="http://schemas.openxmlformats.org/drawingml/2006/table">
            <a:tbl>
              <a:tblPr firstRow="1" firstCol="1" bandRow="1">
                <a:noFill/>
                <a:tableStyleId>{5C22544A-7EE6-4342-B048-85BDC9FD1C3A}</a:tableStyleId>
              </a:tblPr>
              <a:tblGrid>
                <a:gridCol w="2639047">
                  <a:extLst>
                    <a:ext uri="{9D8B030D-6E8A-4147-A177-3AD203B41FA5}">
                      <a16:colId xmlns:a16="http://schemas.microsoft.com/office/drawing/2014/main" val="1836704093"/>
                    </a:ext>
                  </a:extLst>
                </a:gridCol>
                <a:gridCol w="2542553">
                  <a:extLst>
                    <a:ext uri="{9D8B030D-6E8A-4147-A177-3AD203B41FA5}">
                      <a16:colId xmlns:a16="http://schemas.microsoft.com/office/drawing/2014/main" val="4166609357"/>
                    </a:ext>
                  </a:extLst>
                </a:gridCol>
              </a:tblGrid>
              <a:tr h="383644">
                <a:tc>
                  <a:txBody>
                    <a:bodyPr/>
                    <a:lstStyle/>
                    <a:p>
                      <a:pPr marL="457200">
                        <a:lnSpc>
                          <a:spcPct val="107000"/>
                        </a:lnSpc>
                        <a:spcAft>
                          <a:spcPts val="800"/>
                        </a:spcAft>
                      </a:pPr>
                      <a:r>
                        <a:rPr lang="en-US" sz="1400" b="1">
                          <a:solidFill>
                            <a:schemeClr val="tx1">
                              <a:lumMod val="75000"/>
                              <a:lumOff val="25000"/>
                            </a:schemeClr>
                          </a:solidFill>
                          <a:effectLst/>
                        </a:rPr>
                        <a:t>Database</a:t>
                      </a:r>
                      <a:endParaRPr lang="en-TR" sz="14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457200">
                        <a:lnSpc>
                          <a:spcPct val="107000"/>
                        </a:lnSpc>
                        <a:spcAft>
                          <a:spcPts val="800"/>
                        </a:spcAft>
                      </a:pPr>
                      <a:r>
                        <a:rPr lang="en-US" sz="1400" b="1">
                          <a:solidFill>
                            <a:schemeClr val="tx1">
                              <a:lumMod val="75000"/>
                              <a:lumOff val="25000"/>
                            </a:schemeClr>
                          </a:solidFill>
                          <a:effectLst/>
                        </a:rPr>
                        <a:t>No. of resullts</a:t>
                      </a:r>
                      <a:endParaRPr lang="en-TR" sz="14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3571548191"/>
                  </a:ext>
                </a:extLst>
              </a:tr>
              <a:tr h="324031">
                <a:tc>
                  <a:txBody>
                    <a:bodyPr/>
                    <a:lstStyle/>
                    <a:p>
                      <a:pPr marL="457200">
                        <a:lnSpc>
                          <a:spcPct val="107000"/>
                        </a:lnSpc>
                        <a:spcAft>
                          <a:spcPts val="800"/>
                        </a:spcAft>
                      </a:pPr>
                      <a:r>
                        <a:rPr lang="en-US" sz="1000" b="1">
                          <a:solidFill>
                            <a:schemeClr val="tx1">
                              <a:lumMod val="75000"/>
                              <a:lumOff val="25000"/>
                            </a:schemeClr>
                          </a:solidFill>
                          <a:effectLst/>
                        </a:rPr>
                        <a:t>Cochrane Central</a:t>
                      </a:r>
                      <a:endParaRPr lang="en-TR" sz="10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marL="457200">
                        <a:lnSpc>
                          <a:spcPct val="107000"/>
                        </a:lnSpc>
                        <a:spcAft>
                          <a:spcPts val="800"/>
                        </a:spcAft>
                      </a:pPr>
                      <a:r>
                        <a:rPr lang="en-US" sz="1000">
                          <a:solidFill>
                            <a:schemeClr val="tx1">
                              <a:lumMod val="75000"/>
                              <a:lumOff val="25000"/>
                            </a:schemeClr>
                          </a:solidFill>
                          <a:effectLst/>
                        </a:rPr>
                        <a:t>4173 (5 April 2024)</a:t>
                      </a:r>
                      <a:endParaRPr lang="en-TR"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114684745"/>
                  </a:ext>
                </a:extLst>
              </a:tr>
              <a:tr h="324031">
                <a:tc>
                  <a:txBody>
                    <a:bodyPr/>
                    <a:lstStyle/>
                    <a:p>
                      <a:pPr marL="457200">
                        <a:lnSpc>
                          <a:spcPct val="107000"/>
                        </a:lnSpc>
                        <a:spcAft>
                          <a:spcPts val="800"/>
                        </a:spcAft>
                      </a:pPr>
                      <a:r>
                        <a:rPr lang="en-US" sz="1000" b="1">
                          <a:solidFill>
                            <a:schemeClr val="tx1">
                              <a:lumMod val="75000"/>
                              <a:lumOff val="25000"/>
                            </a:schemeClr>
                          </a:solidFill>
                          <a:effectLst/>
                        </a:rPr>
                        <a:t>PubMED</a:t>
                      </a:r>
                      <a:endParaRPr lang="en-TR" sz="10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457200">
                        <a:lnSpc>
                          <a:spcPct val="107000"/>
                        </a:lnSpc>
                        <a:spcAft>
                          <a:spcPts val="800"/>
                        </a:spcAft>
                      </a:pPr>
                      <a:r>
                        <a:rPr lang="en-US" sz="1000">
                          <a:solidFill>
                            <a:schemeClr val="tx1">
                              <a:lumMod val="75000"/>
                              <a:lumOff val="25000"/>
                            </a:schemeClr>
                          </a:solidFill>
                          <a:effectLst/>
                        </a:rPr>
                        <a:t>3729 ( 5 April 2024)</a:t>
                      </a:r>
                      <a:endParaRPr lang="en-TR"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805129043"/>
                  </a:ext>
                </a:extLst>
              </a:tr>
              <a:tr h="324031">
                <a:tc>
                  <a:txBody>
                    <a:bodyPr/>
                    <a:lstStyle/>
                    <a:p>
                      <a:pPr marL="457200">
                        <a:lnSpc>
                          <a:spcPct val="107000"/>
                        </a:lnSpc>
                      </a:pPr>
                      <a:r>
                        <a:rPr lang="en-US" sz="1000" b="1">
                          <a:solidFill>
                            <a:schemeClr val="tx1">
                              <a:lumMod val="75000"/>
                              <a:lumOff val="25000"/>
                            </a:schemeClr>
                          </a:solidFill>
                          <a:effectLst/>
                        </a:rPr>
                        <a:t>Embase </a:t>
                      </a:r>
                      <a:endParaRPr lang="en-TR" sz="10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457200">
                        <a:lnSpc>
                          <a:spcPct val="107000"/>
                        </a:lnSpc>
                        <a:spcAft>
                          <a:spcPts val="800"/>
                        </a:spcAft>
                      </a:pPr>
                      <a:r>
                        <a:rPr lang="en-US" sz="1000">
                          <a:solidFill>
                            <a:schemeClr val="tx1">
                              <a:lumMod val="75000"/>
                              <a:lumOff val="25000"/>
                            </a:schemeClr>
                          </a:solidFill>
                          <a:effectLst/>
                        </a:rPr>
                        <a:t>2171 (8 May 2024)</a:t>
                      </a:r>
                      <a:endParaRPr lang="en-TR"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11761961"/>
                  </a:ext>
                </a:extLst>
              </a:tr>
              <a:tr h="324031">
                <a:tc>
                  <a:txBody>
                    <a:bodyPr/>
                    <a:lstStyle/>
                    <a:p>
                      <a:pPr marL="457200">
                        <a:lnSpc>
                          <a:spcPct val="107000"/>
                        </a:lnSpc>
                        <a:spcAft>
                          <a:spcPts val="800"/>
                        </a:spcAft>
                      </a:pPr>
                      <a:r>
                        <a:rPr lang="en-US" sz="1000" b="1">
                          <a:solidFill>
                            <a:schemeClr val="tx1">
                              <a:lumMod val="75000"/>
                              <a:lumOff val="25000"/>
                            </a:schemeClr>
                          </a:solidFill>
                          <a:effectLst/>
                        </a:rPr>
                        <a:t>Duplicates</a:t>
                      </a:r>
                      <a:endParaRPr lang="en-TR" sz="10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457200">
                        <a:lnSpc>
                          <a:spcPct val="107000"/>
                        </a:lnSpc>
                        <a:spcAft>
                          <a:spcPts val="800"/>
                        </a:spcAft>
                      </a:pPr>
                      <a:r>
                        <a:rPr lang="en-US" sz="1000">
                          <a:solidFill>
                            <a:schemeClr val="tx1">
                              <a:lumMod val="75000"/>
                              <a:lumOff val="25000"/>
                            </a:schemeClr>
                          </a:solidFill>
                          <a:effectLst/>
                        </a:rPr>
                        <a:t>2073</a:t>
                      </a:r>
                      <a:endParaRPr lang="en-TR"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745270720"/>
                  </a:ext>
                </a:extLst>
              </a:tr>
              <a:tr h="487268">
                <a:tc>
                  <a:txBody>
                    <a:bodyPr/>
                    <a:lstStyle/>
                    <a:p>
                      <a:pPr marL="457200">
                        <a:lnSpc>
                          <a:spcPct val="107000"/>
                        </a:lnSpc>
                        <a:spcAft>
                          <a:spcPts val="800"/>
                        </a:spcAft>
                      </a:pPr>
                      <a:r>
                        <a:rPr lang="en-US" sz="1000" b="1">
                          <a:solidFill>
                            <a:schemeClr val="tx1">
                              <a:lumMod val="75000"/>
                              <a:lumOff val="25000"/>
                            </a:schemeClr>
                          </a:solidFill>
                          <a:effectLst/>
                        </a:rPr>
                        <a:t>Results screened by title and abstract </a:t>
                      </a:r>
                      <a:endParaRPr lang="en-TR" sz="10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457200">
                        <a:lnSpc>
                          <a:spcPct val="107000"/>
                        </a:lnSpc>
                        <a:spcAft>
                          <a:spcPts val="800"/>
                        </a:spcAft>
                      </a:pPr>
                      <a:r>
                        <a:rPr lang="en-US" sz="1000">
                          <a:solidFill>
                            <a:schemeClr val="tx1">
                              <a:lumMod val="75000"/>
                              <a:lumOff val="25000"/>
                            </a:schemeClr>
                          </a:solidFill>
                          <a:effectLst/>
                        </a:rPr>
                        <a:t>8000</a:t>
                      </a:r>
                      <a:endParaRPr lang="en-TR"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623983278"/>
                  </a:ext>
                </a:extLst>
              </a:tr>
              <a:tr h="487268">
                <a:tc>
                  <a:txBody>
                    <a:bodyPr/>
                    <a:lstStyle/>
                    <a:p>
                      <a:pPr marL="457200">
                        <a:lnSpc>
                          <a:spcPct val="107000"/>
                        </a:lnSpc>
                        <a:spcAft>
                          <a:spcPts val="800"/>
                        </a:spcAft>
                      </a:pPr>
                      <a:r>
                        <a:rPr lang="en-US" sz="1000" b="1">
                          <a:solidFill>
                            <a:schemeClr val="tx1">
                              <a:lumMod val="75000"/>
                              <a:lumOff val="25000"/>
                            </a:schemeClr>
                          </a:solidFill>
                          <a:effectLst/>
                        </a:rPr>
                        <a:t>Results excluded from title and abstract</a:t>
                      </a:r>
                      <a:endParaRPr lang="en-TR" sz="10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457200">
                        <a:lnSpc>
                          <a:spcPct val="107000"/>
                        </a:lnSpc>
                        <a:spcAft>
                          <a:spcPts val="800"/>
                        </a:spcAft>
                      </a:pPr>
                      <a:r>
                        <a:rPr lang="en-US" sz="1000">
                          <a:solidFill>
                            <a:schemeClr val="tx1">
                              <a:lumMod val="75000"/>
                              <a:lumOff val="25000"/>
                            </a:schemeClr>
                          </a:solidFill>
                          <a:effectLst/>
                        </a:rPr>
                        <a:t>7327</a:t>
                      </a:r>
                      <a:endParaRPr lang="en-TR"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661151523"/>
                  </a:ext>
                </a:extLst>
              </a:tr>
              <a:tr h="487268">
                <a:tc>
                  <a:txBody>
                    <a:bodyPr/>
                    <a:lstStyle/>
                    <a:p>
                      <a:pPr marL="457200">
                        <a:lnSpc>
                          <a:spcPct val="107000"/>
                        </a:lnSpc>
                        <a:spcAft>
                          <a:spcPts val="800"/>
                        </a:spcAft>
                      </a:pPr>
                      <a:r>
                        <a:rPr lang="en-US" sz="1000" b="1" dirty="0">
                          <a:solidFill>
                            <a:schemeClr val="tx1">
                              <a:lumMod val="75000"/>
                              <a:lumOff val="25000"/>
                            </a:schemeClr>
                          </a:solidFill>
                          <a:effectLst/>
                        </a:rPr>
                        <a:t>Results eligible for full text screening</a:t>
                      </a:r>
                      <a:endParaRPr lang="en-TR" sz="1000" b="1"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457200">
                        <a:lnSpc>
                          <a:spcPct val="107000"/>
                        </a:lnSpc>
                        <a:spcAft>
                          <a:spcPts val="800"/>
                        </a:spcAft>
                      </a:pPr>
                      <a:r>
                        <a:rPr lang="en-US" sz="1000">
                          <a:solidFill>
                            <a:schemeClr val="tx1">
                              <a:lumMod val="75000"/>
                              <a:lumOff val="25000"/>
                            </a:schemeClr>
                          </a:solidFill>
                          <a:effectLst/>
                        </a:rPr>
                        <a:t>671</a:t>
                      </a:r>
                      <a:endParaRPr lang="en-TR"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645306068"/>
                  </a:ext>
                </a:extLst>
              </a:tr>
              <a:tr h="324031">
                <a:tc>
                  <a:txBody>
                    <a:bodyPr/>
                    <a:lstStyle/>
                    <a:p>
                      <a:pPr marL="457200">
                        <a:lnSpc>
                          <a:spcPct val="107000"/>
                        </a:lnSpc>
                        <a:spcAft>
                          <a:spcPts val="800"/>
                        </a:spcAft>
                      </a:pPr>
                      <a:r>
                        <a:rPr lang="en-US" sz="1000" b="1">
                          <a:solidFill>
                            <a:schemeClr val="tx1">
                              <a:lumMod val="75000"/>
                              <a:lumOff val="25000"/>
                            </a:schemeClr>
                          </a:solidFill>
                          <a:effectLst/>
                        </a:rPr>
                        <a:t>Excluded from text </a:t>
                      </a:r>
                      <a:endParaRPr lang="en-TR" sz="10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457200">
                        <a:lnSpc>
                          <a:spcPct val="107000"/>
                        </a:lnSpc>
                        <a:spcAft>
                          <a:spcPts val="800"/>
                        </a:spcAft>
                      </a:pPr>
                      <a:r>
                        <a:rPr lang="en-US" sz="1000" dirty="0">
                          <a:solidFill>
                            <a:schemeClr val="tx1">
                              <a:lumMod val="75000"/>
                              <a:lumOff val="25000"/>
                            </a:schemeClr>
                          </a:solidFill>
                          <a:effectLst/>
                        </a:rPr>
                        <a:t>449</a:t>
                      </a:r>
                      <a:endParaRPr lang="en-TR" sz="10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286383153"/>
                  </a:ext>
                </a:extLst>
              </a:tr>
              <a:tr h="324031">
                <a:tc>
                  <a:txBody>
                    <a:bodyPr/>
                    <a:lstStyle/>
                    <a:p>
                      <a:pPr marL="457200">
                        <a:lnSpc>
                          <a:spcPct val="107000"/>
                        </a:lnSpc>
                        <a:spcAft>
                          <a:spcPts val="800"/>
                        </a:spcAft>
                      </a:pPr>
                      <a:r>
                        <a:rPr lang="en-US" sz="1000" b="1">
                          <a:solidFill>
                            <a:schemeClr val="tx1">
                              <a:lumMod val="75000"/>
                              <a:lumOff val="25000"/>
                            </a:schemeClr>
                          </a:solidFill>
                          <a:effectLst/>
                        </a:rPr>
                        <a:t>Full text unavailable</a:t>
                      </a:r>
                      <a:endParaRPr lang="en-TR" sz="10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457200">
                        <a:lnSpc>
                          <a:spcPct val="107000"/>
                        </a:lnSpc>
                        <a:spcAft>
                          <a:spcPts val="800"/>
                        </a:spcAft>
                      </a:pPr>
                      <a:r>
                        <a:rPr lang="en-US" sz="1000">
                          <a:solidFill>
                            <a:schemeClr val="tx1">
                              <a:lumMod val="75000"/>
                              <a:lumOff val="25000"/>
                            </a:schemeClr>
                          </a:solidFill>
                          <a:effectLst/>
                        </a:rPr>
                        <a:t>18</a:t>
                      </a:r>
                      <a:endParaRPr lang="en-TR"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831369703"/>
                  </a:ext>
                </a:extLst>
              </a:tr>
              <a:tr h="324031">
                <a:tc>
                  <a:txBody>
                    <a:bodyPr/>
                    <a:lstStyle/>
                    <a:p>
                      <a:pPr marL="457200">
                        <a:lnSpc>
                          <a:spcPct val="107000"/>
                        </a:lnSpc>
                        <a:spcAft>
                          <a:spcPts val="800"/>
                        </a:spcAft>
                      </a:pPr>
                      <a:r>
                        <a:rPr lang="en-US" sz="1000" b="1">
                          <a:solidFill>
                            <a:schemeClr val="tx1">
                              <a:lumMod val="75000"/>
                              <a:lumOff val="25000"/>
                            </a:schemeClr>
                          </a:solidFill>
                          <a:effectLst/>
                        </a:rPr>
                        <a:t>Included </a:t>
                      </a:r>
                      <a:endParaRPr lang="en-TR" sz="10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457200">
                        <a:lnSpc>
                          <a:spcPct val="107000"/>
                        </a:lnSpc>
                        <a:spcAft>
                          <a:spcPts val="800"/>
                        </a:spcAft>
                      </a:pPr>
                      <a:r>
                        <a:rPr lang="en-US" sz="1000" dirty="0">
                          <a:solidFill>
                            <a:schemeClr val="tx1">
                              <a:lumMod val="75000"/>
                              <a:lumOff val="25000"/>
                            </a:schemeClr>
                          </a:solidFill>
                          <a:effectLst/>
                        </a:rPr>
                        <a:t>204</a:t>
                      </a:r>
                      <a:endParaRPr lang="en-TR" sz="10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40840" marR="105630" marT="70420" marB="70420">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892122411"/>
                  </a:ext>
                </a:extLst>
              </a:tr>
            </a:tbl>
          </a:graphicData>
        </a:graphic>
      </p:graphicFrame>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28485" y="15684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dirty="0">
              <a:solidFill>
                <a:srgbClr val="00206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C3BB5FF-872B-D8DA-52F2-22C2977F5EAD}"/>
              </a:ext>
            </a:extLst>
          </p:cNvPr>
          <p:cNvSpPr>
            <a:spLocks noGrp="1"/>
          </p:cNvSpPr>
          <p:nvPr>
            <p:ph type="subTitle" idx="1"/>
          </p:nvPr>
        </p:nvSpPr>
        <p:spPr>
          <a:xfrm>
            <a:off x="152400" y="2601118"/>
            <a:ext cx="12039600" cy="695487"/>
          </a:xfrm>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PERCENTAGE OF DISSATISFACTION AFTER </a:t>
            </a:r>
            <a:r>
              <a:rPr lang="en-TR" dirty="0">
                <a:solidFill>
                  <a:srgbClr val="002060"/>
                </a:solidFill>
                <a:latin typeface="Times New Roman" panose="02020603050405020304" pitchFamily="18" charset="0"/>
                <a:cs typeface="Times New Roman" panose="02020603050405020304" pitchFamily="18" charset="0"/>
              </a:rPr>
              <a:t>TOTAL KNEE ARTHROPLASTY</a:t>
            </a:r>
          </a:p>
          <a:p>
            <a:endParaRPr lang="en-TR"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7">
            <a:extLst>
              <a:ext uri="{FF2B5EF4-FFF2-40B4-BE49-F238E27FC236}">
                <a16:creationId xmlns:a16="http://schemas.microsoft.com/office/drawing/2014/main" id="{F13B2E49-DFA7-4384-B907-0C4D5AB36C4A}"/>
              </a:ext>
            </a:extLst>
          </p:cNvPr>
          <p:cNvGraphicFramePr>
            <a:graphicFrameLocks noGrp="1"/>
          </p:cNvGraphicFramePr>
          <p:nvPr>
            <p:extLst>
              <p:ext uri="{D42A27DB-BD31-4B8C-83A1-F6EECF244321}">
                <p14:modId xmlns:p14="http://schemas.microsoft.com/office/powerpoint/2010/main" val="1352403497"/>
              </p:ext>
            </p:extLst>
          </p:nvPr>
        </p:nvGraphicFramePr>
        <p:xfrm>
          <a:off x="1500659" y="3429000"/>
          <a:ext cx="9143426" cy="2514600"/>
        </p:xfrm>
        <a:graphic>
          <a:graphicData uri="http://schemas.openxmlformats.org/drawingml/2006/table">
            <a:tbl>
              <a:tblPr firstRow="1" bandRow="1">
                <a:tableStyleId>{5C22544A-7EE6-4342-B048-85BDC9FD1C3A}</a:tableStyleId>
              </a:tblPr>
              <a:tblGrid>
                <a:gridCol w="4571713">
                  <a:extLst>
                    <a:ext uri="{9D8B030D-6E8A-4147-A177-3AD203B41FA5}">
                      <a16:colId xmlns:a16="http://schemas.microsoft.com/office/drawing/2014/main" val="4233074450"/>
                    </a:ext>
                  </a:extLst>
                </a:gridCol>
                <a:gridCol w="4571713">
                  <a:extLst>
                    <a:ext uri="{9D8B030D-6E8A-4147-A177-3AD203B41FA5}">
                      <a16:colId xmlns:a16="http://schemas.microsoft.com/office/drawing/2014/main" val="2447298806"/>
                    </a:ext>
                  </a:extLst>
                </a:gridCol>
              </a:tblGrid>
              <a:tr h="628650">
                <a:tc>
                  <a:txBody>
                    <a:bodyPr/>
                    <a:lstStyle/>
                    <a:p>
                      <a:r>
                        <a:rPr lang="en-US" dirty="0"/>
                        <a:t>FOLLOW UP</a:t>
                      </a:r>
                    </a:p>
                  </a:txBody>
                  <a:tcPr/>
                </a:tc>
                <a:tc>
                  <a:txBody>
                    <a:bodyPr/>
                    <a:lstStyle/>
                    <a:p>
                      <a:r>
                        <a:rPr lang="en-US" dirty="0"/>
                        <a:t>PERCENTAGE OF DISSATISFACTION</a:t>
                      </a:r>
                    </a:p>
                  </a:txBody>
                  <a:tcPr/>
                </a:tc>
                <a:extLst>
                  <a:ext uri="{0D108BD9-81ED-4DB2-BD59-A6C34878D82A}">
                    <a16:rowId xmlns:a16="http://schemas.microsoft.com/office/drawing/2014/main" val="4041878096"/>
                  </a:ext>
                </a:extLst>
              </a:tr>
              <a:tr h="628650">
                <a:tc>
                  <a:txBody>
                    <a:bodyPr/>
                    <a:lstStyle/>
                    <a:p>
                      <a:r>
                        <a:rPr lang="en-US" dirty="0"/>
                        <a:t>SHORT TERM (UP TO 2.5 YEARS)</a:t>
                      </a:r>
                    </a:p>
                  </a:txBody>
                  <a:tcPr/>
                </a:tc>
                <a:tc>
                  <a:txBody>
                    <a:bodyPr/>
                    <a:lstStyle/>
                    <a:p>
                      <a:r>
                        <a:rPr lang="en-US" dirty="0"/>
                        <a:t>14%</a:t>
                      </a:r>
                    </a:p>
                  </a:txBody>
                  <a:tcPr/>
                </a:tc>
                <a:extLst>
                  <a:ext uri="{0D108BD9-81ED-4DB2-BD59-A6C34878D82A}">
                    <a16:rowId xmlns:a16="http://schemas.microsoft.com/office/drawing/2014/main" val="1115549377"/>
                  </a:ext>
                </a:extLst>
              </a:tr>
              <a:tr h="628650">
                <a:tc>
                  <a:txBody>
                    <a:bodyPr/>
                    <a:lstStyle/>
                    <a:p>
                      <a:r>
                        <a:rPr lang="en-US" dirty="0"/>
                        <a:t>MID TERM (UP TO 5 YEARS)</a:t>
                      </a:r>
                    </a:p>
                  </a:txBody>
                  <a:tcPr/>
                </a:tc>
                <a:tc>
                  <a:txBody>
                    <a:bodyPr/>
                    <a:lstStyle/>
                    <a:p>
                      <a:r>
                        <a:rPr lang="en-US" dirty="0"/>
                        <a:t>12%</a:t>
                      </a:r>
                    </a:p>
                  </a:txBody>
                  <a:tcPr/>
                </a:tc>
                <a:extLst>
                  <a:ext uri="{0D108BD9-81ED-4DB2-BD59-A6C34878D82A}">
                    <a16:rowId xmlns:a16="http://schemas.microsoft.com/office/drawing/2014/main" val="1561017737"/>
                  </a:ext>
                </a:extLst>
              </a:tr>
              <a:tr h="628650">
                <a:tc>
                  <a:txBody>
                    <a:bodyPr/>
                    <a:lstStyle/>
                    <a:p>
                      <a:r>
                        <a:rPr lang="en-US" dirty="0"/>
                        <a:t>LONG TERM (MORE THAN 5 YEARS)</a:t>
                      </a:r>
                    </a:p>
                  </a:txBody>
                  <a:tcPr/>
                </a:tc>
                <a:tc>
                  <a:txBody>
                    <a:bodyPr/>
                    <a:lstStyle/>
                    <a:p>
                      <a:r>
                        <a:rPr lang="en-US" dirty="0"/>
                        <a:t>8%</a:t>
                      </a:r>
                    </a:p>
                  </a:txBody>
                  <a:tcPr/>
                </a:tc>
                <a:extLst>
                  <a:ext uri="{0D108BD9-81ED-4DB2-BD59-A6C34878D82A}">
                    <a16:rowId xmlns:a16="http://schemas.microsoft.com/office/drawing/2014/main" val="974857857"/>
                  </a:ext>
                </a:extLst>
              </a:tr>
            </a:tbl>
          </a:graphicData>
        </a:graphic>
      </p:graphicFrame>
    </p:spTree>
    <p:extLst>
      <p:ext uri="{BB962C8B-B14F-4D97-AF65-F5344CB8AC3E}">
        <p14:creationId xmlns:p14="http://schemas.microsoft.com/office/powerpoint/2010/main" val="179586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28485" y="15684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dirty="0">
              <a:solidFill>
                <a:srgbClr val="00206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C3BB5FF-872B-D8DA-52F2-22C2977F5EAD}"/>
              </a:ext>
            </a:extLst>
          </p:cNvPr>
          <p:cNvSpPr>
            <a:spLocks noGrp="1"/>
          </p:cNvSpPr>
          <p:nvPr>
            <p:ph type="subTitle" idx="1"/>
          </p:nvPr>
        </p:nvSpPr>
        <p:spPr>
          <a:xfrm>
            <a:off x="152400" y="2601118"/>
            <a:ext cx="12039600" cy="695487"/>
          </a:xfrm>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PERCENTAGE OF DISSATISFACTION AFTER </a:t>
            </a:r>
            <a:r>
              <a:rPr lang="en-TR" dirty="0">
                <a:solidFill>
                  <a:srgbClr val="002060"/>
                </a:solidFill>
                <a:latin typeface="Times New Roman" panose="02020603050405020304" pitchFamily="18" charset="0"/>
                <a:cs typeface="Times New Roman" panose="02020603050405020304" pitchFamily="18" charset="0"/>
              </a:rPr>
              <a:t>TOTAL </a:t>
            </a:r>
            <a:r>
              <a:rPr lang="en-US" dirty="0">
                <a:solidFill>
                  <a:srgbClr val="002060"/>
                </a:solidFill>
                <a:latin typeface="Times New Roman" panose="02020603050405020304" pitchFamily="18" charset="0"/>
                <a:cs typeface="Times New Roman" panose="02020603050405020304" pitchFamily="18" charset="0"/>
              </a:rPr>
              <a:t>HIP</a:t>
            </a:r>
            <a:r>
              <a:rPr lang="en-TR" dirty="0">
                <a:solidFill>
                  <a:srgbClr val="002060"/>
                </a:solidFill>
                <a:latin typeface="Times New Roman" panose="02020603050405020304" pitchFamily="18" charset="0"/>
                <a:cs typeface="Times New Roman" panose="02020603050405020304" pitchFamily="18" charset="0"/>
              </a:rPr>
              <a:t> ARTHROPLASTY</a:t>
            </a:r>
          </a:p>
          <a:p>
            <a:endParaRPr lang="en-TR"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7">
            <a:extLst>
              <a:ext uri="{FF2B5EF4-FFF2-40B4-BE49-F238E27FC236}">
                <a16:creationId xmlns:a16="http://schemas.microsoft.com/office/drawing/2014/main" id="{F13B2E49-DFA7-4384-B907-0C4D5AB36C4A}"/>
              </a:ext>
            </a:extLst>
          </p:cNvPr>
          <p:cNvGraphicFramePr>
            <a:graphicFrameLocks noGrp="1"/>
          </p:cNvGraphicFramePr>
          <p:nvPr>
            <p:extLst>
              <p:ext uri="{D42A27DB-BD31-4B8C-83A1-F6EECF244321}">
                <p14:modId xmlns:p14="http://schemas.microsoft.com/office/powerpoint/2010/main" val="1701422630"/>
              </p:ext>
            </p:extLst>
          </p:nvPr>
        </p:nvGraphicFramePr>
        <p:xfrm>
          <a:off x="1500659" y="3429000"/>
          <a:ext cx="9143426" cy="2514600"/>
        </p:xfrm>
        <a:graphic>
          <a:graphicData uri="http://schemas.openxmlformats.org/drawingml/2006/table">
            <a:tbl>
              <a:tblPr firstRow="1" bandRow="1">
                <a:tableStyleId>{5C22544A-7EE6-4342-B048-85BDC9FD1C3A}</a:tableStyleId>
              </a:tblPr>
              <a:tblGrid>
                <a:gridCol w="4571713">
                  <a:extLst>
                    <a:ext uri="{9D8B030D-6E8A-4147-A177-3AD203B41FA5}">
                      <a16:colId xmlns:a16="http://schemas.microsoft.com/office/drawing/2014/main" val="4233074450"/>
                    </a:ext>
                  </a:extLst>
                </a:gridCol>
                <a:gridCol w="4571713">
                  <a:extLst>
                    <a:ext uri="{9D8B030D-6E8A-4147-A177-3AD203B41FA5}">
                      <a16:colId xmlns:a16="http://schemas.microsoft.com/office/drawing/2014/main" val="2447298806"/>
                    </a:ext>
                  </a:extLst>
                </a:gridCol>
              </a:tblGrid>
              <a:tr h="628650">
                <a:tc>
                  <a:txBody>
                    <a:bodyPr/>
                    <a:lstStyle/>
                    <a:p>
                      <a:r>
                        <a:rPr lang="en-US" dirty="0"/>
                        <a:t>FOLLOW UP</a:t>
                      </a:r>
                    </a:p>
                  </a:txBody>
                  <a:tcPr/>
                </a:tc>
                <a:tc>
                  <a:txBody>
                    <a:bodyPr/>
                    <a:lstStyle/>
                    <a:p>
                      <a:r>
                        <a:rPr lang="en-US" dirty="0"/>
                        <a:t>PERCENTAGE OF DISSATISFACTION</a:t>
                      </a:r>
                    </a:p>
                  </a:txBody>
                  <a:tcPr/>
                </a:tc>
                <a:extLst>
                  <a:ext uri="{0D108BD9-81ED-4DB2-BD59-A6C34878D82A}">
                    <a16:rowId xmlns:a16="http://schemas.microsoft.com/office/drawing/2014/main" val="4041878096"/>
                  </a:ext>
                </a:extLst>
              </a:tr>
              <a:tr h="628650">
                <a:tc>
                  <a:txBody>
                    <a:bodyPr/>
                    <a:lstStyle/>
                    <a:p>
                      <a:r>
                        <a:rPr lang="en-US" dirty="0"/>
                        <a:t>SHORT TERM (UP TO 2.5 YEARS)</a:t>
                      </a:r>
                    </a:p>
                  </a:txBody>
                  <a:tcPr/>
                </a:tc>
                <a:tc>
                  <a:txBody>
                    <a:bodyPr/>
                    <a:lstStyle/>
                    <a:p>
                      <a:r>
                        <a:rPr lang="en-US" dirty="0"/>
                        <a:t>10%</a:t>
                      </a:r>
                    </a:p>
                  </a:txBody>
                  <a:tcPr/>
                </a:tc>
                <a:extLst>
                  <a:ext uri="{0D108BD9-81ED-4DB2-BD59-A6C34878D82A}">
                    <a16:rowId xmlns:a16="http://schemas.microsoft.com/office/drawing/2014/main" val="1115549377"/>
                  </a:ext>
                </a:extLst>
              </a:tr>
              <a:tr h="628650">
                <a:tc>
                  <a:txBody>
                    <a:bodyPr/>
                    <a:lstStyle/>
                    <a:p>
                      <a:r>
                        <a:rPr lang="en-US" dirty="0"/>
                        <a:t>MID TERM (UP TO 5 YREARS)</a:t>
                      </a:r>
                    </a:p>
                  </a:txBody>
                  <a:tcPr/>
                </a:tc>
                <a:tc>
                  <a:txBody>
                    <a:bodyPr/>
                    <a:lstStyle/>
                    <a:p>
                      <a:r>
                        <a:rPr lang="en-US" dirty="0"/>
                        <a:t>4%</a:t>
                      </a:r>
                    </a:p>
                  </a:txBody>
                  <a:tcPr/>
                </a:tc>
                <a:extLst>
                  <a:ext uri="{0D108BD9-81ED-4DB2-BD59-A6C34878D82A}">
                    <a16:rowId xmlns:a16="http://schemas.microsoft.com/office/drawing/2014/main" val="1561017737"/>
                  </a:ext>
                </a:extLst>
              </a:tr>
              <a:tr h="628650">
                <a:tc>
                  <a:txBody>
                    <a:bodyPr/>
                    <a:lstStyle/>
                    <a:p>
                      <a:r>
                        <a:rPr lang="en-US" dirty="0"/>
                        <a:t>LONG TERM (MORE THAN 5 YEARS)</a:t>
                      </a:r>
                    </a:p>
                  </a:txBody>
                  <a:tcPr/>
                </a:tc>
                <a:tc>
                  <a:txBody>
                    <a:bodyPr/>
                    <a:lstStyle/>
                    <a:p>
                      <a:r>
                        <a:rPr lang="en-US" dirty="0"/>
                        <a:t>7%</a:t>
                      </a:r>
                    </a:p>
                  </a:txBody>
                  <a:tcPr/>
                </a:tc>
                <a:extLst>
                  <a:ext uri="{0D108BD9-81ED-4DB2-BD59-A6C34878D82A}">
                    <a16:rowId xmlns:a16="http://schemas.microsoft.com/office/drawing/2014/main" val="974857857"/>
                  </a:ext>
                </a:extLst>
              </a:tr>
            </a:tbl>
          </a:graphicData>
        </a:graphic>
      </p:graphicFrame>
    </p:spTree>
    <p:extLst>
      <p:ext uri="{BB962C8B-B14F-4D97-AF65-F5344CB8AC3E}">
        <p14:creationId xmlns:p14="http://schemas.microsoft.com/office/powerpoint/2010/main" val="154901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28485" y="15684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dirty="0">
              <a:solidFill>
                <a:srgbClr val="00206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C3BB5FF-872B-D8DA-52F2-22C2977F5EAD}"/>
              </a:ext>
            </a:extLst>
          </p:cNvPr>
          <p:cNvSpPr>
            <a:spLocks noGrp="1"/>
          </p:cNvSpPr>
          <p:nvPr>
            <p:ph type="subTitle" idx="1"/>
          </p:nvPr>
        </p:nvSpPr>
        <p:spPr>
          <a:xfrm>
            <a:off x="128485" y="2231229"/>
            <a:ext cx="12039600" cy="695487"/>
          </a:xfrm>
        </p:spPr>
        <p:txBody>
          <a:bodyPr>
            <a:normAutofit/>
          </a:bodyPr>
          <a:lstStyle/>
          <a:p>
            <a:r>
              <a:rPr lang="en-US" sz="2000" dirty="0">
                <a:solidFill>
                  <a:srgbClr val="002060"/>
                </a:solidFill>
                <a:latin typeface="Times New Roman" panose="02020603050405020304" pitchFamily="18" charset="0"/>
                <a:cs typeface="Times New Roman" panose="02020603050405020304" pitchFamily="18" charset="0"/>
              </a:rPr>
              <a:t>We did subgrouping of the of the data but the result of this subgrouping was of less evidence level</a:t>
            </a:r>
            <a:endParaRPr lang="en-TR" sz="20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4">
            <a:extLst>
              <a:ext uri="{FF2B5EF4-FFF2-40B4-BE49-F238E27FC236}">
                <a16:creationId xmlns:a16="http://schemas.microsoft.com/office/drawing/2014/main" id="{CD360A54-607A-4E1B-BE3D-C103220DE859}"/>
              </a:ext>
            </a:extLst>
          </p:cNvPr>
          <p:cNvGraphicFramePr>
            <a:graphicFrameLocks noGrp="1"/>
          </p:cNvGraphicFramePr>
          <p:nvPr>
            <p:extLst>
              <p:ext uri="{D42A27DB-BD31-4B8C-83A1-F6EECF244321}">
                <p14:modId xmlns:p14="http://schemas.microsoft.com/office/powerpoint/2010/main" val="2029482387"/>
              </p:ext>
            </p:extLst>
          </p:nvPr>
        </p:nvGraphicFramePr>
        <p:xfrm>
          <a:off x="580768" y="2624062"/>
          <a:ext cx="10626810" cy="4114800"/>
        </p:xfrm>
        <a:graphic>
          <a:graphicData uri="http://schemas.openxmlformats.org/drawingml/2006/table">
            <a:tbl>
              <a:tblPr firstRow="1" bandRow="1">
                <a:tableStyleId>{5C22544A-7EE6-4342-B048-85BDC9FD1C3A}</a:tableStyleId>
              </a:tblPr>
              <a:tblGrid>
                <a:gridCol w="5313405">
                  <a:extLst>
                    <a:ext uri="{9D8B030D-6E8A-4147-A177-3AD203B41FA5}">
                      <a16:colId xmlns:a16="http://schemas.microsoft.com/office/drawing/2014/main" val="2584222673"/>
                    </a:ext>
                  </a:extLst>
                </a:gridCol>
                <a:gridCol w="5313405">
                  <a:extLst>
                    <a:ext uri="{9D8B030D-6E8A-4147-A177-3AD203B41FA5}">
                      <a16:colId xmlns:a16="http://schemas.microsoft.com/office/drawing/2014/main" val="3825556259"/>
                    </a:ext>
                  </a:extLst>
                </a:gridCol>
              </a:tblGrid>
              <a:tr h="259045">
                <a:tc>
                  <a:txBody>
                    <a:bodyPr/>
                    <a:lstStyle/>
                    <a:p>
                      <a:r>
                        <a:rPr lang="en-US" sz="1400" dirty="0"/>
                        <a:t>SUBGROUP</a:t>
                      </a:r>
                    </a:p>
                  </a:txBody>
                  <a:tcPr/>
                </a:tc>
                <a:tc>
                  <a:txBody>
                    <a:bodyPr/>
                    <a:lstStyle/>
                    <a:p>
                      <a:r>
                        <a:rPr lang="en-US" sz="1400" dirty="0"/>
                        <a:t>PERCENTAGE OF DISSATISFACTION</a:t>
                      </a:r>
                    </a:p>
                  </a:txBody>
                  <a:tcPr/>
                </a:tc>
                <a:extLst>
                  <a:ext uri="{0D108BD9-81ED-4DB2-BD59-A6C34878D82A}">
                    <a16:rowId xmlns:a16="http://schemas.microsoft.com/office/drawing/2014/main" val="3306022269"/>
                  </a:ext>
                </a:extLst>
              </a:tr>
              <a:tr h="259045">
                <a:tc>
                  <a:txBody>
                    <a:bodyPr/>
                    <a:lstStyle/>
                    <a:p>
                      <a:r>
                        <a:rPr lang="en-US" sz="1400" kern="1200" dirty="0">
                          <a:solidFill>
                            <a:schemeClr val="dk1"/>
                          </a:solidFill>
                          <a:effectLst/>
                          <a:latin typeface="+mn-lt"/>
                          <a:ea typeface="+mn-ea"/>
                          <a:cs typeface="+mn-cs"/>
                        </a:rPr>
                        <a:t>patellar resurfacing </a:t>
                      </a:r>
                      <a:endParaRPr lang="en-US" sz="1400" dirty="0"/>
                    </a:p>
                  </a:txBody>
                  <a:tcPr/>
                </a:tc>
                <a:tc>
                  <a:txBody>
                    <a:bodyPr/>
                    <a:lstStyle/>
                    <a:p>
                      <a:r>
                        <a:rPr lang="en-US" sz="1400" kern="1200" dirty="0">
                          <a:solidFill>
                            <a:schemeClr val="dk1"/>
                          </a:solidFill>
                          <a:effectLst/>
                          <a:latin typeface="+mn-lt"/>
                          <a:ea typeface="+mn-ea"/>
                          <a:cs typeface="+mn-cs"/>
                        </a:rPr>
                        <a:t>8%(11 studies, CI:5-11) </a:t>
                      </a:r>
                      <a:endParaRPr lang="en-US" sz="1400" dirty="0"/>
                    </a:p>
                  </a:txBody>
                  <a:tcPr/>
                </a:tc>
                <a:extLst>
                  <a:ext uri="{0D108BD9-81ED-4DB2-BD59-A6C34878D82A}">
                    <a16:rowId xmlns:a16="http://schemas.microsoft.com/office/drawing/2014/main" val="597703326"/>
                  </a:ext>
                </a:extLst>
              </a:tr>
              <a:tr h="259045">
                <a:tc>
                  <a:txBody>
                    <a:bodyPr/>
                    <a:lstStyle/>
                    <a:p>
                      <a:r>
                        <a:rPr lang="en-US" sz="1400" kern="1200" dirty="0">
                          <a:solidFill>
                            <a:schemeClr val="dk1"/>
                          </a:solidFill>
                          <a:effectLst/>
                          <a:latin typeface="+mn-lt"/>
                          <a:ea typeface="+mn-ea"/>
                          <a:cs typeface="+mn-cs"/>
                        </a:rPr>
                        <a:t>without patellar resurfacing</a:t>
                      </a:r>
                      <a:endParaRPr lang="en-US" sz="1400" dirty="0"/>
                    </a:p>
                  </a:txBody>
                  <a:tcPr/>
                </a:tc>
                <a:tc>
                  <a:txBody>
                    <a:bodyPr/>
                    <a:lstStyle/>
                    <a:p>
                      <a:r>
                        <a:rPr lang="en-US" sz="1400" kern="1200" dirty="0">
                          <a:solidFill>
                            <a:schemeClr val="dk1"/>
                          </a:solidFill>
                          <a:effectLst/>
                          <a:latin typeface="+mn-lt"/>
                          <a:ea typeface="+mn-ea"/>
                          <a:cs typeface="+mn-cs"/>
                        </a:rPr>
                        <a:t>8% (10 studies, CI: 4-12)</a:t>
                      </a:r>
                      <a:endParaRPr lang="en-US" sz="1400" dirty="0"/>
                    </a:p>
                  </a:txBody>
                  <a:tcPr/>
                </a:tc>
                <a:extLst>
                  <a:ext uri="{0D108BD9-81ED-4DB2-BD59-A6C34878D82A}">
                    <a16:rowId xmlns:a16="http://schemas.microsoft.com/office/drawing/2014/main" val="4196118347"/>
                  </a:ext>
                </a:extLst>
              </a:tr>
              <a:tr h="259045">
                <a:tc>
                  <a:txBody>
                    <a:bodyPr/>
                    <a:lstStyle/>
                    <a:p>
                      <a:r>
                        <a:rPr lang="en-US" sz="1400" kern="1200" dirty="0">
                          <a:solidFill>
                            <a:schemeClr val="dk1"/>
                          </a:solidFill>
                          <a:effectLst/>
                          <a:latin typeface="+mn-lt"/>
                          <a:ea typeface="+mn-ea"/>
                          <a:cs typeface="+mn-cs"/>
                        </a:rPr>
                        <a:t>robotic TKA</a:t>
                      </a:r>
                      <a:endParaRPr lang="en-US" sz="1400" dirty="0"/>
                    </a:p>
                  </a:txBody>
                  <a:tcPr/>
                </a:tc>
                <a:tc>
                  <a:txBody>
                    <a:bodyPr/>
                    <a:lstStyle/>
                    <a:p>
                      <a:r>
                        <a:rPr lang="en-US" sz="1400" kern="1200" dirty="0">
                          <a:solidFill>
                            <a:schemeClr val="dk1"/>
                          </a:solidFill>
                          <a:effectLst/>
                          <a:latin typeface="+mn-lt"/>
                          <a:ea typeface="+mn-ea"/>
                          <a:cs typeface="+mn-cs"/>
                        </a:rPr>
                        <a:t>3% (two studies, CI: 0-8) </a:t>
                      </a:r>
                      <a:endParaRPr lang="en-US" sz="1400" dirty="0"/>
                    </a:p>
                  </a:txBody>
                  <a:tcPr/>
                </a:tc>
                <a:extLst>
                  <a:ext uri="{0D108BD9-81ED-4DB2-BD59-A6C34878D82A}">
                    <a16:rowId xmlns:a16="http://schemas.microsoft.com/office/drawing/2014/main" val="716123603"/>
                  </a:ext>
                </a:extLst>
              </a:tr>
              <a:tr h="259045">
                <a:tc>
                  <a:txBody>
                    <a:bodyPr/>
                    <a:lstStyle/>
                    <a:p>
                      <a:r>
                        <a:rPr lang="en-US" sz="1400" kern="1200" dirty="0">
                          <a:solidFill>
                            <a:schemeClr val="dk1"/>
                          </a:solidFill>
                          <a:effectLst/>
                          <a:latin typeface="+mn-lt"/>
                          <a:ea typeface="+mn-ea"/>
                          <a:cs typeface="+mn-cs"/>
                        </a:rPr>
                        <a:t>computer-navigated TKA </a:t>
                      </a:r>
                      <a:endParaRPr lang="en-US" sz="1400" dirty="0"/>
                    </a:p>
                  </a:txBody>
                  <a:tcPr/>
                </a:tc>
                <a:tc>
                  <a:txBody>
                    <a:bodyPr/>
                    <a:lstStyle/>
                    <a:p>
                      <a:r>
                        <a:rPr lang="en-US" sz="1400" kern="1200" dirty="0">
                          <a:solidFill>
                            <a:schemeClr val="dk1"/>
                          </a:solidFill>
                          <a:effectLst/>
                          <a:latin typeface="+mn-lt"/>
                          <a:ea typeface="+mn-ea"/>
                          <a:cs typeface="+mn-cs"/>
                        </a:rPr>
                        <a:t>10% (four studies, CI: 5-15)</a:t>
                      </a:r>
                      <a:endParaRPr lang="en-US" sz="1400" dirty="0"/>
                    </a:p>
                  </a:txBody>
                  <a:tcPr/>
                </a:tc>
                <a:extLst>
                  <a:ext uri="{0D108BD9-81ED-4DB2-BD59-A6C34878D82A}">
                    <a16:rowId xmlns:a16="http://schemas.microsoft.com/office/drawing/2014/main" val="4136829926"/>
                  </a:ext>
                </a:extLst>
              </a:tr>
              <a:tr h="259045">
                <a:tc>
                  <a:txBody>
                    <a:bodyPr/>
                    <a:lstStyle/>
                    <a:p>
                      <a:r>
                        <a:rPr lang="en-US" sz="1400" kern="1200" dirty="0">
                          <a:solidFill>
                            <a:schemeClr val="dk1"/>
                          </a:solidFill>
                          <a:effectLst/>
                          <a:latin typeface="+mn-lt"/>
                          <a:ea typeface="+mn-ea"/>
                          <a:cs typeface="+mn-cs"/>
                        </a:rPr>
                        <a:t>custom guide TKA </a:t>
                      </a:r>
                      <a:endParaRPr lang="en-US" sz="1400" dirty="0"/>
                    </a:p>
                  </a:txBody>
                  <a:tcPr/>
                </a:tc>
                <a:tc>
                  <a:txBody>
                    <a:bodyPr/>
                    <a:lstStyle/>
                    <a:p>
                      <a:r>
                        <a:rPr lang="en-US" sz="1400" kern="1200" dirty="0">
                          <a:solidFill>
                            <a:schemeClr val="dk1"/>
                          </a:solidFill>
                          <a:effectLst/>
                          <a:latin typeface="+mn-lt"/>
                          <a:ea typeface="+mn-ea"/>
                          <a:cs typeface="+mn-cs"/>
                        </a:rPr>
                        <a:t>8% (four studies, CI: 3-12). </a:t>
                      </a:r>
                      <a:endParaRPr lang="en-US" sz="1400" dirty="0"/>
                    </a:p>
                  </a:txBody>
                  <a:tcPr/>
                </a:tc>
                <a:extLst>
                  <a:ext uri="{0D108BD9-81ED-4DB2-BD59-A6C34878D82A}">
                    <a16:rowId xmlns:a16="http://schemas.microsoft.com/office/drawing/2014/main" val="2351316512"/>
                  </a:ext>
                </a:extLst>
              </a:tr>
              <a:tr h="259045">
                <a:tc>
                  <a:txBody>
                    <a:bodyPr/>
                    <a:lstStyle/>
                    <a:p>
                      <a:r>
                        <a:rPr lang="en-US" sz="1400" kern="1200" dirty="0">
                          <a:solidFill>
                            <a:schemeClr val="dk1"/>
                          </a:solidFill>
                          <a:effectLst/>
                          <a:latin typeface="+mn-lt"/>
                          <a:ea typeface="+mn-ea"/>
                          <a:cs typeface="+mn-cs"/>
                        </a:rPr>
                        <a:t>posterior stabilized TKA </a:t>
                      </a:r>
                      <a:endParaRPr lang="en-US" sz="1400" dirty="0"/>
                    </a:p>
                  </a:txBody>
                  <a:tcPr/>
                </a:tc>
                <a:tc>
                  <a:txBody>
                    <a:bodyPr/>
                    <a:lstStyle/>
                    <a:p>
                      <a:r>
                        <a:rPr lang="en-US" sz="1400" kern="1200" dirty="0">
                          <a:solidFill>
                            <a:schemeClr val="dk1"/>
                          </a:solidFill>
                          <a:effectLst/>
                          <a:latin typeface="+mn-lt"/>
                          <a:ea typeface="+mn-ea"/>
                          <a:cs typeface="+mn-cs"/>
                        </a:rPr>
                        <a:t>13% (seven studies, CI:7-18) </a:t>
                      </a:r>
                      <a:endParaRPr lang="en-US" sz="1400" dirty="0"/>
                    </a:p>
                  </a:txBody>
                  <a:tcPr/>
                </a:tc>
                <a:extLst>
                  <a:ext uri="{0D108BD9-81ED-4DB2-BD59-A6C34878D82A}">
                    <a16:rowId xmlns:a16="http://schemas.microsoft.com/office/drawing/2014/main" val="1124266745"/>
                  </a:ext>
                </a:extLst>
              </a:tr>
              <a:tr h="259045">
                <a:tc>
                  <a:txBody>
                    <a:bodyPr/>
                    <a:lstStyle/>
                    <a:p>
                      <a:r>
                        <a:rPr lang="en-US" sz="1400" kern="1200" dirty="0">
                          <a:solidFill>
                            <a:schemeClr val="dk1"/>
                          </a:solidFill>
                          <a:effectLst/>
                          <a:latin typeface="+mn-lt"/>
                          <a:ea typeface="+mn-ea"/>
                          <a:cs typeface="+mn-cs"/>
                        </a:rPr>
                        <a:t>cruciate retaining TKA</a:t>
                      </a:r>
                      <a:endParaRPr lang="en-US" sz="1400" dirty="0"/>
                    </a:p>
                  </a:txBody>
                  <a:tcPr/>
                </a:tc>
                <a:tc>
                  <a:txBody>
                    <a:bodyPr/>
                    <a:lstStyle/>
                    <a:p>
                      <a:r>
                        <a:rPr lang="en-US" sz="1400" kern="1200" dirty="0">
                          <a:solidFill>
                            <a:schemeClr val="dk1"/>
                          </a:solidFill>
                          <a:effectLst/>
                          <a:latin typeface="+mn-lt"/>
                          <a:ea typeface="+mn-ea"/>
                          <a:cs typeface="+mn-cs"/>
                        </a:rPr>
                        <a:t>23% (nine studies, CI:9-37). </a:t>
                      </a:r>
                      <a:endParaRPr lang="en-US" sz="1400" dirty="0"/>
                    </a:p>
                  </a:txBody>
                  <a:tcPr/>
                </a:tc>
                <a:extLst>
                  <a:ext uri="{0D108BD9-81ED-4DB2-BD59-A6C34878D82A}">
                    <a16:rowId xmlns:a16="http://schemas.microsoft.com/office/drawing/2014/main" val="3697300936"/>
                  </a:ext>
                </a:extLst>
              </a:tr>
              <a:tr h="259045">
                <a:tc>
                  <a:txBody>
                    <a:bodyPr/>
                    <a:lstStyle/>
                    <a:p>
                      <a:r>
                        <a:rPr lang="en-US" sz="1400" kern="1200" dirty="0">
                          <a:solidFill>
                            <a:schemeClr val="dk1"/>
                          </a:solidFill>
                          <a:effectLst/>
                          <a:latin typeface="+mn-lt"/>
                          <a:ea typeface="+mn-ea"/>
                          <a:cs typeface="+mn-cs"/>
                        </a:rPr>
                        <a:t>medial pivot TKA </a:t>
                      </a:r>
                      <a:endParaRPr lang="en-US" sz="1400" dirty="0"/>
                    </a:p>
                  </a:txBody>
                  <a:tcPr/>
                </a:tc>
                <a:tc>
                  <a:txBody>
                    <a:bodyPr/>
                    <a:lstStyle/>
                    <a:p>
                      <a:r>
                        <a:rPr lang="en-US" sz="1400" kern="1200" dirty="0">
                          <a:solidFill>
                            <a:schemeClr val="dk1"/>
                          </a:solidFill>
                          <a:effectLst/>
                          <a:latin typeface="+mn-lt"/>
                          <a:ea typeface="+mn-ea"/>
                          <a:cs typeface="+mn-cs"/>
                        </a:rPr>
                        <a:t>20% (two studies, CI: 4-35)</a:t>
                      </a:r>
                      <a:endParaRPr lang="en-US" sz="1400" dirty="0"/>
                    </a:p>
                  </a:txBody>
                  <a:tcPr/>
                </a:tc>
                <a:extLst>
                  <a:ext uri="{0D108BD9-81ED-4DB2-BD59-A6C34878D82A}">
                    <a16:rowId xmlns:a16="http://schemas.microsoft.com/office/drawing/2014/main" val="3988767819"/>
                  </a:ext>
                </a:extLst>
              </a:tr>
              <a:tr h="259045">
                <a:tc>
                  <a:txBody>
                    <a:bodyPr/>
                    <a:lstStyle/>
                    <a:p>
                      <a:r>
                        <a:rPr lang="en-US" sz="1400" kern="1200" dirty="0">
                          <a:solidFill>
                            <a:schemeClr val="dk1"/>
                          </a:solidFill>
                          <a:effectLst/>
                          <a:latin typeface="+mn-lt"/>
                          <a:ea typeface="+mn-ea"/>
                          <a:cs typeface="+mn-cs"/>
                        </a:rPr>
                        <a:t>osteoarthritis vs. rheumatoid arthritis</a:t>
                      </a:r>
                      <a:endParaRPr lang="en-US" sz="1400" dirty="0"/>
                    </a:p>
                  </a:txBody>
                  <a:tcPr/>
                </a:tc>
                <a:tc>
                  <a:txBody>
                    <a:bodyPr/>
                    <a:lstStyle/>
                    <a:p>
                      <a:r>
                        <a:rPr lang="en-US" sz="1400" kern="1200" dirty="0">
                          <a:solidFill>
                            <a:schemeClr val="dk1"/>
                          </a:solidFill>
                          <a:effectLst/>
                          <a:latin typeface="+mn-lt"/>
                          <a:ea typeface="+mn-ea"/>
                          <a:cs typeface="+mn-cs"/>
                        </a:rPr>
                        <a:t>12% (72 studies, CI:10-12)</a:t>
                      </a:r>
                      <a:endParaRPr lang="en-US" sz="1400" dirty="0"/>
                    </a:p>
                  </a:txBody>
                  <a:tcPr/>
                </a:tc>
                <a:extLst>
                  <a:ext uri="{0D108BD9-81ED-4DB2-BD59-A6C34878D82A}">
                    <a16:rowId xmlns:a16="http://schemas.microsoft.com/office/drawing/2014/main" val="3928347848"/>
                  </a:ext>
                </a:extLst>
              </a:tr>
              <a:tr h="440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less than 55 year  </a:t>
                      </a:r>
                    </a:p>
                    <a:p>
                      <a:endParaRPr lang="en-US" sz="1400" dirty="0"/>
                    </a:p>
                  </a:txBody>
                  <a:tcPr/>
                </a:tc>
                <a:tc>
                  <a:txBody>
                    <a:bodyPr/>
                    <a:lstStyle/>
                    <a:p>
                      <a:r>
                        <a:rPr lang="en-US" sz="1400" kern="1200" dirty="0">
                          <a:solidFill>
                            <a:schemeClr val="dk1"/>
                          </a:solidFill>
                          <a:effectLst/>
                          <a:latin typeface="+mn-lt"/>
                          <a:ea typeface="+mn-ea"/>
                          <a:cs typeface="+mn-cs"/>
                        </a:rPr>
                        <a:t>17% (five studies, CI:10-24) </a:t>
                      </a:r>
                      <a:endParaRPr lang="en-US" sz="1400" dirty="0"/>
                    </a:p>
                  </a:txBody>
                  <a:tcPr/>
                </a:tc>
                <a:extLst>
                  <a:ext uri="{0D108BD9-81ED-4DB2-BD59-A6C34878D82A}">
                    <a16:rowId xmlns:a16="http://schemas.microsoft.com/office/drawing/2014/main" val="52577354"/>
                  </a:ext>
                </a:extLst>
              </a:tr>
              <a:tr h="233141">
                <a:tc>
                  <a:txBody>
                    <a:bodyPr/>
                    <a:lstStyle/>
                    <a:p>
                      <a:r>
                        <a:rPr lang="en-US" sz="1200" kern="1200" dirty="0">
                          <a:solidFill>
                            <a:schemeClr val="dk1"/>
                          </a:solidFill>
                          <a:effectLst/>
                          <a:latin typeface="+mn-lt"/>
                          <a:ea typeface="+mn-ea"/>
                          <a:cs typeface="+mn-cs"/>
                        </a:rPr>
                        <a:t>patients aged between 55 and 80 years</a:t>
                      </a:r>
                      <a:endParaRPr lang="en-US" sz="1200" dirty="0"/>
                    </a:p>
                  </a:txBody>
                  <a:tcPr/>
                </a:tc>
                <a:tc>
                  <a:txBody>
                    <a:bodyPr/>
                    <a:lstStyle/>
                    <a:p>
                      <a:r>
                        <a:rPr lang="en-US" sz="1200" kern="1200" dirty="0">
                          <a:solidFill>
                            <a:schemeClr val="dk1"/>
                          </a:solidFill>
                          <a:effectLst/>
                          <a:latin typeface="+mn-lt"/>
                          <a:ea typeface="+mn-ea"/>
                          <a:cs typeface="+mn-cs"/>
                        </a:rPr>
                        <a:t>15% (123 studies, CI:13-16)</a:t>
                      </a:r>
                      <a:endParaRPr lang="en-US" sz="1200" dirty="0"/>
                    </a:p>
                  </a:txBody>
                  <a:tcPr/>
                </a:tc>
                <a:extLst>
                  <a:ext uri="{0D108BD9-81ED-4DB2-BD59-A6C34878D82A}">
                    <a16:rowId xmlns:a16="http://schemas.microsoft.com/office/drawing/2014/main" val="909253967"/>
                  </a:ext>
                </a:extLst>
              </a:tr>
              <a:tr h="233141">
                <a:tc>
                  <a:txBody>
                    <a:bodyPr/>
                    <a:lstStyle/>
                    <a:p>
                      <a:r>
                        <a:rPr lang="en-US" sz="1200" kern="1200" dirty="0">
                          <a:solidFill>
                            <a:schemeClr val="dk1"/>
                          </a:solidFill>
                          <a:effectLst/>
                          <a:latin typeface="+mn-lt"/>
                          <a:ea typeface="+mn-ea"/>
                          <a:cs typeface="+mn-cs"/>
                        </a:rPr>
                        <a:t>patients &gt; 80 years</a:t>
                      </a:r>
                      <a:endParaRPr lang="en-US" sz="1200" dirty="0"/>
                    </a:p>
                  </a:txBody>
                  <a:tcPr/>
                </a:tc>
                <a:tc>
                  <a:txBody>
                    <a:bodyPr/>
                    <a:lstStyle/>
                    <a:p>
                      <a:r>
                        <a:rPr lang="en-US" sz="1200" kern="1200" dirty="0">
                          <a:solidFill>
                            <a:schemeClr val="dk1"/>
                          </a:solidFill>
                          <a:effectLst/>
                          <a:latin typeface="+mn-lt"/>
                          <a:ea typeface="+mn-ea"/>
                          <a:cs typeface="+mn-cs"/>
                        </a:rPr>
                        <a:t>11% (one study, CI:8-13)</a:t>
                      </a:r>
                      <a:endParaRPr lang="en-US" sz="1200" dirty="0"/>
                    </a:p>
                  </a:txBody>
                  <a:tcPr/>
                </a:tc>
                <a:extLst>
                  <a:ext uri="{0D108BD9-81ED-4DB2-BD59-A6C34878D82A}">
                    <a16:rowId xmlns:a16="http://schemas.microsoft.com/office/drawing/2014/main" val="1434232438"/>
                  </a:ext>
                </a:extLst>
              </a:tr>
            </a:tbl>
          </a:graphicData>
        </a:graphic>
      </p:graphicFrame>
      <p:sp>
        <p:nvSpPr>
          <p:cNvPr id="6" name="TextBox 5">
            <a:extLst>
              <a:ext uri="{FF2B5EF4-FFF2-40B4-BE49-F238E27FC236}">
                <a16:creationId xmlns:a16="http://schemas.microsoft.com/office/drawing/2014/main" id="{88F3F25C-ED33-44FF-9EDE-EC03394205EA}"/>
              </a:ext>
            </a:extLst>
          </p:cNvPr>
          <p:cNvSpPr txBox="1"/>
          <p:nvPr/>
        </p:nvSpPr>
        <p:spPr>
          <a:xfrm>
            <a:off x="7307761" y="1744316"/>
            <a:ext cx="4625546" cy="369332"/>
          </a:xfrm>
          <a:prstGeom prst="rect">
            <a:avLst/>
          </a:prstGeom>
          <a:noFill/>
        </p:spPr>
        <p:txBody>
          <a:bodyPr wrap="square" rtlCol="0">
            <a:spAutoFit/>
          </a:bodyPr>
          <a:lstStyle/>
          <a:p>
            <a:r>
              <a:rPr lang="en-US" b="1" dirty="0">
                <a:solidFill>
                  <a:schemeClr val="accent1">
                    <a:lumMod val="75000"/>
                  </a:schemeClr>
                </a:solidFill>
              </a:rPr>
              <a:t>TOTAL KNEE ARTHROPLASTY SUBGROUPS</a:t>
            </a:r>
          </a:p>
        </p:txBody>
      </p:sp>
    </p:spTree>
    <p:extLst>
      <p:ext uri="{BB962C8B-B14F-4D97-AF65-F5344CB8AC3E}">
        <p14:creationId xmlns:p14="http://schemas.microsoft.com/office/powerpoint/2010/main" val="344925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28485" y="15684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dirty="0">
              <a:solidFill>
                <a:srgbClr val="00206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C3BB5FF-872B-D8DA-52F2-22C2977F5EAD}"/>
              </a:ext>
            </a:extLst>
          </p:cNvPr>
          <p:cNvSpPr>
            <a:spLocks noGrp="1"/>
          </p:cNvSpPr>
          <p:nvPr>
            <p:ph type="subTitle" idx="1"/>
          </p:nvPr>
        </p:nvSpPr>
        <p:spPr>
          <a:xfrm>
            <a:off x="128485" y="2231229"/>
            <a:ext cx="12039600" cy="695487"/>
          </a:xfrm>
        </p:spPr>
        <p:txBody>
          <a:bodyPr>
            <a:normAutofit/>
          </a:bodyPr>
          <a:lstStyle/>
          <a:p>
            <a:r>
              <a:rPr lang="en-US" sz="2000" dirty="0">
                <a:solidFill>
                  <a:srgbClr val="002060"/>
                </a:solidFill>
                <a:latin typeface="Times New Roman" panose="02020603050405020304" pitchFamily="18" charset="0"/>
                <a:cs typeface="Times New Roman" panose="02020603050405020304" pitchFamily="18" charset="0"/>
              </a:rPr>
              <a:t>We did subgrouping of the of the data but the result of this subgrouping was of less evidence level</a:t>
            </a:r>
            <a:endParaRPr lang="en-TR" sz="20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4">
            <a:extLst>
              <a:ext uri="{FF2B5EF4-FFF2-40B4-BE49-F238E27FC236}">
                <a16:creationId xmlns:a16="http://schemas.microsoft.com/office/drawing/2014/main" id="{CD360A54-607A-4E1B-BE3D-C103220DE859}"/>
              </a:ext>
            </a:extLst>
          </p:cNvPr>
          <p:cNvGraphicFramePr>
            <a:graphicFrameLocks noGrp="1"/>
          </p:cNvGraphicFramePr>
          <p:nvPr>
            <p:extLst>
              <p:ext uri="{D42A27DB-BD31-4B8C-83A1-F6EECF244321}">
                <p14:modId xmlns:p14="http://schemas.microsoft.com/office/powerpoint/2010/main" val="799433606"/>
              </p:ext>
            </p:extLst>
          </p:nvPr>
        </p:nvGraphicFramePr>
        <p:xfrm>
          <a:off x="691978" y="2578972"/>
          <a:ext cx="10192619" cy="3971444"/>
        </p:xfrm>
        <a:graphic>
          <a:graphicData uri="http://schemas.openxmlformats.org/drawingml/2006/table">
            <a:tbl>
              <a:tblPr firstRow="1" bandRow="1">
                <a:tableStyleId>{5C22544A-7EE6-4342-B048-85BDC9FD1C3A}</a:tableStyleId>
              </a:tblPr>
              <a:tblGrid>
                <a:gridCol w="5334053">
                  <a:extLst>
                    <a:ext uri="{9D8B030D-6E8A-4147-A177-3AD203B41FA5}">
                      <a16:colId xmlns:a16="http://schemas.microsoft.com/office/drawing/2014/main" val="2584222673"/>
                    </a:ext>
                  </a:extLst>
                </a:gridCol>
                <a:gridCol w="4858566">
                  <a:extLst>
                    <a:ext uri="{9D8B030D-6E8A-4147-A177-3AD203B41FA5}">
                      <a16:colId xmlns:a16="http://schemas.microsoft.com/office/drawing/2014/main" val="3825556259"/>
                    </a:ext>
                  </a:extLst>
                </a:gridCol>
              </a:tblGrid>
              <a:tr h="568402">
                <a:tc>
                  <a:txBody>
                    <a:bodyPr/>
                    <a:lstStyle/>
                    <a:p>
                      <a:r>
                        <a:rPr lang="en-US" sz="1800" dirty="0">
                          <a:latin typeface="+mj-lt"/>
                        </a:rPr>
                        <a:t>SUBGROUP</a:t>
                      </a:r>
                    </a:p>
                  </a:txBody>
                  <a:tcPr/>
                </a:tc>
                <a:tc>
                  <a:txBody>
                    <a:bodyPr/>
                    <a:lstStyle/>
                    <a:p>
                      <a:r>
                        <a:rPr lang="en-US" sz="1800" dirty="0">
                          <a:latin typeface="+mj-lt"/>
                        </a:rPr>
                        <a:t>PERCENTAGE OF DISSATISFACTION</a:t>
                      </a:r>
                    </a:p>
                  </a:txBody>
                  <a:tcPr/>
                </a:tc>
                <a:extLst>
                  <a:ext uri="{0D108BD9-81ED-4DB2-BD59-A6C34878D82A}">
                    <a16:rowId xmlns:a16="http://schemas.microsoft.com/office/drawing/2014/main" val="3306022269"/>
                  </a:ext>
                </a:extLst>
              </a:tr>
              <a:tr h="324801">
                <a:tc>
                  <a:txBody>
                    <a:bodyPr/>
                    <a:lstStyle/>
                    <a:p>
                      <a:r>
                        <a:rPr lang="en-US" sz="1800" kern="1200" dirty="0">
                          <a:solidFill>
                            <a:schemeClr val="dk1"/>
                          </a:solidFill>
                          <a:effectLst/>
                          <a:latin typeface="+mj-lt"/>
                          <a:ea typeface="+mn-ea"/>
                          <a:cs typeface="+mn-cs"/>
                        </a:rPr>
                        <a:t>hip osteoarthritis</a:t>
                      </a:r>
                      <a:endParaRPr lang="en-US" sz="1800" dirty="0">
                        <a:latin typeface="+mj-lt"/>
                      </a:endParaRPr>
                    </a:p>
                  </a:txBody>
                  <a:tcPr/>
                </a:tc>
                <a:tc>
                  <a:txBody>
                    <a:bodyPr/>
                    <a:lstStyle/>
                    <a:p>
                      <a:r>
                        <a:rPr lang="en-US" sz="1800" kern="1200" dirty="0">
                          <a:solidFill>
                            <a:schemeClr val="dk1"/>
                          </a:solidFill>
                          <a:effectLst/>
                          <a:latin typeface="+mj-lt"/>
                          <a:ea typeface="+mn-ea"/>
                          <a:cs typeface="+mn-cs"/>
                        </a:rPr>
                        <a:t>9% (17 studies, CI:7-11) </a:t>
                      </a:r>
                      <a:endParaRPr lang="en-US" sz="1800" dirty="0">
                        <a:latin typeface="+mj-lt"/>
                      </a:endParaRPr>
                    </a:p>
                  </a:txBody>
                  <a:tcPr/>
                </a:tc>
                <a:extLst>
                  <a:ext uri="{0D108BD9-81ED-4DB2-BD59-A6C34878D82A}">
                    <a16:rowId xmlns:a16="http://schemas.microsoft.com/office/drawing/2014/main" val="597703326"/>
                  </a:ext>
                </a:extLst>
              </a:tr>
              <a:tr h="324801">
                <a:tc>
                  <a:txBody>
                    <a:bodyPr/>
                    <a:lstStyle/>
                    <a:p>
                      <a:r>
                        <a:rPr lang="en-US" sz="1800" kern="1200" dirty="0">
                          <a:solidFill>
                            <a:schemeClr val="dk1"/>
                          </a:solidFill>
                          <a:effectLst/>
                          <a:latin typeface="+mj-lt"/>
                          <a:ea typeface="+mn-ea"/>
                          <a:cs typeface="+mn-cs"/>
                        </a:rPr>
                        <a:t>hip rheumatoid arthritis</a:t>
                      </a:r>
                      <a:endParaRPr lang="en-US" sz="1800" dirty="0">
                        <a:latin typeface="+mj-lt"/>
                      </a:endParaRPr>
                    </a:p>
                  </a:txBody>
                  <a:tcPr/>
                </a:tc>
                <a:tc>
                  <a:txBody>
                    <a:bodyPr/>
                    <a:lstStyle/>
                    <a:p>
                      <a:r>
                        <a:rPr lang="en-US" sz="1800" kern="1200" dirty="0">
                          <a:solidFill>
                            <a:schemeClr val="dk1"/>
                          </a:solidFill>
                          <a:effectLst/>
                          <a:latin typeface="+mj-lt"/>
                          <a:ea typeface="+mn-ea"/>
                          <a:cs typeface="+mn-cs"/>
                        </a:rPr>
                        <a:t>6% (one study, CI: 3-13) </a:t>
                      </a:r>
                      <a:endParaRPr lang="en-US" sz="1800" dirty="0">
                        <a:latin typeface="+mj-lt"/>
                      </a:endParaRPr>
                    </a:p>
                  </a:txBody>
                  <a:tcPr/>
                </a:tc>
                <a:extLst>
                  <a:ext uri="{0D108BD9-81ED-4DB2-BD59-A6C34878D82A}">
                    <a16:rowId xmlns:a16="http://schemas.microsoft.com/office/drawing/2014/main" val="4196118347"/>
                  </a:ext>
                </a:extLst>
              </a:tr>
              <a:tr h="324801">
                <a:tc>
                  <a:txBody>
                    <a:bodyPr/>
                    <a:lstStyle/>
                    <a:p>
                      <a:r>
                        <a:rPr lang="en-US" sz="1800" kern="1200" dirty="0">
                          <a:solidFill>
                            <a:schemeClr val="dk1"/>
                          </a:solidFill>
                          <a:effectLst/>
                          <a:latin typeface="+mj-lt"/>
                          <a:ea typeface="+mn-ea"/>
                          <a:cs typeface="+mn-cs"/>
                        </a:rPr>
                        <a:t>ankylosing spondylitis</a:t>
                      </a:r>
                      <a:endParaRPr lang="en-US" sz="1800" dirty="0">
                        <a:latin typeface="+mj-lt"/>
                      </a:endParaRPr>
                    </a:p>
                  </a:txBody>
                  <a:tcPr/>
                </a:tc>
                <a:tc>
                  <a:txBody>
                    <a:bodyPr/>
                    <a:lstStyle/>
                    <a:p>
                      <a:r>
                        <a:rPr lang="en-US" sz="1800" kern="1200" dirty="0">
                          <a:solidFill>
                            <a:schemeClr val="dk1"/>
                          </a:solidFill>
                          <a:effectLst/>
                          <a:latin typeface="+mj-lt"/>
                          <a:ea typeface="+mn-ea"/>
                          <a:cs typeface="+mn-cs"/>
                        </a:rPr>
                        <a:t>2% (two studies, CI:0-3) </a:t>
                      </a:r>
                      <a:endParaRPr lang="en-US" sz="1800" dirty="0">
                        <a:latin typeface="+mj-lt"/>
                      </a:endParaRPr>
                    </a:p>
                  </a:txBody>
                  <a:tcPr/>
                </a:tc>
                <a:extLst>
                  <a:ext uri="{0D108BD9-81ED-4DB2-BD59-A6C34878D82A}">
                    <a16:rowId xmlns:a16="http://schemas.microsoft.com/office/drawing/2014/main" val="716123603"/>
                  </a:ext>
                </a:extLst>
              </a:tr>
              <a:tr h="324801">
                <a:tc>
                  <a:txBody>
                    <a:bodyPr/>
                    <a:lstStyle/>
                    <a:p>
                      <a:r>
                        <a:rPr lang="en-US" sz="1800" kern="1200" dirty="0">
                          <a:solidFill>
                            <a:schemeClr val="dk1"/>
                          </a:solidFill>
                          <a:effectLst/>
                          <a:latin typeface="+mj-lt"/>
                          <a:ea typeface="+mn-ea"/>
                          <a:cs typeface="+mn-cs"/>
                        </a:rPr>
                        <a:t>hip fractures</a:t>
                      </a:r>
                      <a:endParaRPr lang="en-US" sz="1800" dirty="0">
                        <a:latin typeface="+mj-lt"/>
                      </a:endParaRPr>
                    </a:p>
                  </a:txBody>
                  <a:tcPr/>
                </a:tc>
                <a:tc>
                  <a:txBody>
                    <a:bodyPr/>
                    <a:lstStyle/>
                    <a:p>
                      <a:r>
                        <a:rPr lang="en-US" sz="1800" dirty="0">
                          <a:effectLst/>
                          <a:latin typeface="+mj-lt"/>
                          <a:ea typeface="Calibri" panose="020F0502020204030204" pitchFamily="34" charset="0"/>
                        </a:rPr>
                        <a:t>7% (three studies, CI: 0-18) </a:t>
                      </a:r>
                      <a:endParaRPr lang="en-US" sz="1800" dirty="0">
                        <a:latin typeface="+mj-lt"/>
                      </a:endParaRPr>
                    </a:p>
                  </a:txBody>
                  <a:tcPr/>
                </a:tc>
                <a:extLst>
                  <a:ext uri="{0D108BD9-81ED-4DB2-BD59-A6C34878D82A}">
                    <a16:rowId xmlns:a16="http://schemas.microsoft.com/office/drawing/2014/main" val="4136829926"/>
                  </a:ext>
                </a:extLst>
              </a:tr>
              <a:tr h="324801">
                <a:tc>
                  <a:txBody>
                    <a:bodyPr/>
                    <a:lstStyle/>
                    <a:p>
                      <a:r>
                        <a:rPr lang="en-US" sz="1800" kern="1200" dirty="0">
                          <a:solidFill>
                            <a:schemeClr val="dk1"/>
                          </a:solidFill>
                          <a:effectLst/>
                          <a:latin typeface="+mj-lt"/>
                          <a:ea typeface="+mn-ea"/>
                          <a:cs typeface="+mn-cs"/>
                        </a:rPr>
                        <a:t>anterior approach of the hip </a:t>
                      </a:r>
                      <a:endParaRPr lang="en-US" sz="1800" dirty="0">
                        <a:latin typeface="+mj-lt"/>
                      </a:endParaRPr>
                    </a:p>
                  </a:txBody>
                  <a:tcPr/>
                </a:tc>
                <a:tc>
                  <a:txBody>
                    <a:bodyPr/>
                    <a:lstStyle/>
                    <a:p>
                      <a:r>
                        <a:rPr lang="en-US" sz="1800" kern="1200" dirty="0">
                          <a:solidFill>
                            <a:schemeClr val="dk1"/>
                          </a:solidFill>
                          <a:effectLst/>
                          <a:latin typeface="+mj-lt"/>
                          <a:ea typeface="+mn-ea"/>
                          <a:cs typeface="+mn-cs"/>
                        </a:rPr>
                        <a:t>25% (one study, CI: 11-45) </a:t>
                      </a:r>
                      <a:endParaRPr lang="en-US" sz="1800" dirty="0">
                        <a:latin typeface="+mj-lt"/>
                      </a:endParaRPr>
                    </a:p>
                  </a:txBody>
                  <a:tcPr/>
                </a:tc>
                <a:extLst>
                  <a:ext uri="{0D108BD9-81ED-4DB2-BD59-A6C34878D82A}">
                    <a16:rowId xmlns:a16="http://schemas.microsoft.com/office/drawing/2014/main" val="2351316512"/>
                  </a:ext>
                </a:extLst>
              </a:tr>
              <a:tr h="324801">
                <a:tc>
                  <a:txBody>
                    <a:bodyPr/>
                    <a:lstStyle/>
                    <a:p>
                      <a:r>
                        <a:rPr lang="en-US" sz="1800" kern="1200" dirty="0">
                          <a:solidFill>
                            <a:schemeClr val="dk1"/>
                          </a:solidFill>
                          <a:effectLst/>
                          <a:latin typeface="+mj-lt"/>
                          <a:ea typeface="+mn-ea"/>
                          <a:cs typeface="+mn-cs"/>
                        </a:rPr>
                        <a:t>posterolateral approach of the hip</a:t>
                      </a:r>
                      <a:endParaRPr lang="en-US" sz="1800" dirty="0">
                        <a:latin typeface="+mj-lt"/>
                      </a:endParaRPr>
                    </a:p>
                  </a:txBody>
                  <a:tcPr/>
                </a:tc>
                <a:tc>
                  <a:txBody>
                    <a:bodyPr/>
                    <a:lstStyle/>
                    <a:p>
                      <a:r>
                        <a:rPr lang="en-US" sz="1800" kern="1200" dirty="0">
                          <a:solidFill>
                            <a:schemeClr val="dk1"/>
                          </a:solidFill>
                          <a:effectLst/>
                          <a:latin typeface="+mj-lt"/>
                          <a:ea typeface="+mn-ea"/>
                          <a:cs typeface="+mn-cs"/>
                        </a:rPr>
                        <a:t>12% (one study, CI: 0-53) </a:t>
                      </a:r>
                      <a:endParaRPr lang="en-US" sz="1800" dirty="0">
                        <a:latin typeface="+mj-lt"/>
                      </a:endParaRPr>
                    </a:p>
                  </a:txBody>
                  <a:tcPr/>
                </a:tc>
                <a:extLst>
                  <a:ext uri="{0D108BD9-81ED-4DB2-BD59-A6C34878D82A}">
                    <a16:rowId xmlns:a16="http://schemas.microsoft.com/office/drawing/2014/main" val="1124266745"/>
                  </a:ext>
                </a:extLst>
              </a:tr>
              <a:tr h="568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j-lt"/>
                          <a:ea typeface="+mn-ea"/>
                          <a:cs typeface="+mn-cs"/>
                        </a:rPr>
                        <a:t>less than 55 year  </a:t>
                      </a:r>
                    </a:p>
                    <a:p>
                      <a:endParaRPr lang="en-US" sz="1800" dirty="0">
                        <a:latin typeface="+mj-lt"/>
                      </a:endParaRPr>
                    </a:p>
                  </a:txBody>
                  <a:tcPr/>
                </a:tc>
                <a:tc>
                  <a:txBody>
                    <a:bodyPr/>
                    <a:lstStyle/>
                    <a:p>
                      <a:r>
                        <a:rPr lang="en-US" sz="1800" kern="1200" dirty="0">
                          <a:solidFill>
                            <a:schemeClr val="dk1"/>
                          </a:solidFill>
                          <a:effectLst/>
                          <a:latin typeface="+mj-lt"/>
                          <a:ea typeface="+mn-ea"/>
                          <a:cs typeface="+mn-cs"/>
                        </a:rPr>
                        <a:t>5% (seven studies, CI: 3-6)</a:t>
                      </a:r>
                      <a:endParaRPr lang="en-US" sz="1800" dirty="0">
                        <a:latin typeface="+mj-lt"/>
                      </a:endParaRPr>
                    </a:p>
                  </a:txBody>
                  <a:tcPr/>
                </a:tc>
                <a:extLst>
                  <a:ext uri="{0D108BD9-81ED-4DB2-BD59-A6C34878D82A}">
                    <a16:rowId xmlns:a16="http://schemas.microsoft.com/office/drawing/2014/main" val="52577354"/>
                  </a:ext>
                </a:extLst>
              </a:tr>
              <a:tr h="568402">
                <a:tc>
                  <a:txBody>
                    <a:bodyPr/>
                    <a:lstStyle/>
                    <a:p>
                      <a:r>
                        <a:rPr lang="en-US" sz="1800" kern="1200" dirty="0">
                          <a:solidFill>
                            <a:schemeClr val="dk1"/>
                          </a:solidFill>
                          <a:effectLst/>
                          <a:latin typeface="+mj-lt"/>
                          <a:ea typeface="+mn-ea"/>
                          <a:cs typeface="+mn-cs"/>
                        </a:rPr>
                        <a:t>patients aged between 55 and 80 years</a:t>
                      </a:r>
                      <a:endParaRPr lang="en-US" sz="1800" dirty="0">
                        <a:latin typeface="+mj-lt"/>
                      </a:endParaRPr>
                    </a:p>
                  </a:txBody>
                  <a:tcPr/>
                </a:tc>
                <a:tc>
                  <a:txBody>
                    <a:bodyPr/>
                    <a:lstStyle/>
                    <a:p>
                      <a:r>
                        <a:rPr lang="en-US" sz="1800" kern="1200" dirty="0">
                          <a:solidFill>
                            <a:schemeClr val="dk1"/>
                          </a:solidFill>
                          <a:effectLst/>
                          <a:latin typeface="+mj-lt"/>
                          <a:ea typeface="+mn-ea"/>
                          <a:cs typeface="+mn-cs"/>
                        </a:rPr>
                        <a:t>9% (55 studies, CI: 8-10) </a:t>
                      </a:r>
                      <a:endParaRPr lang="en-US" sz="1800" dirty="0">
                        <a:latin typeface="+mj-lt"/>
                      </a:endParaRPr>
                    </a:p>
                  </a:txBody>
                  <a:tcPr/>
                </a:tc>
                <a:extLst>
                  <a:ext uri="{0D108BD9-81ED-4DB2-BD59-A6C34878D82A}">
                    <a16:rowId xmlns:a16="http://schemas.microsoft.com/office/drawing/2014/main" val="909253967"/>
                  </a:ext>
                </a:extLst>
              </a:tr>
            </a:tbl>
          </a:graphicData>
        </a:graphic>
      </p:graphicFrame>
      <p:sp>
        <p:nvSpPr>
          <p:cNvPr id="6" name="TextBox 5">
            <a:extLst>
              <a:ext uri="{FF2B5EF4-FFF2-40B4-BE49-F238E27FC236}">
                <a16:creationId xmlns:a16="http://schemas.microsoft.com/office/drawing/2014/main" id="{88F3F25C-ED33-44FF-9EDE-EC03394205EA}"/>
              </a:ext>
            </a:extLst>
          </p:cNvPr>
          <p:cNvSpPr txBox="1"/>
          <p:nvPr/>
        </p:nvSpPr>
        <p:spPr>
          <a:xfrm>
            <a:off x="7134766" y="1788532"/>
            <a:ext cx="4625546" cy="369332"/>
          </a:xfrm>
          <a:prstGeom prst="rect">
            <a:avLst/>
          </a:prstGeom>
          <a:noFill/>
        </p:spPr>
        <p:txBody>
          <a:bodyPr wrap="square" rtlCol="0">
            <a:spAutoFit/>
          </a:bodyPr>
          <a:lstStyle/>
          <a:p>
            <a:r>
              <a:rPr lang="en-US" b="1" dirty="0">
                <a:solidFill>
                  <a:schemeClr val="accent1">
                    <a:lumMod val="75000"/>
                  </a:schemeClr>
                </a:solidFill>
              </a:rPr>
              <a:t>TOTAL HIP ARTHROPLASTY SUBGROUPS</a:t>
            </a:r>
          </a:p>
        </p:txBody>
      </p:sp>
    </p:spTree>
    <p:extLst>
      <p:ext uri="{BB962C8B-B14F-4D97-AF65-F5344CB8AC3E}">
        <p14:creationId xmlns:p14="http://schemas.microsoft.com/office/powerpoint/2010/main" val="281812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highlight>
                  <a:srgbClr val="FF0000"/>
                </a:highlight>
                <a:latin typeface="Times New Roman" panose="02020603050405020304" pitchFamily="18" charset="0"/>
                <a:cs typeface="Times New Roman" panose="02020603050405020304" pitchFamily="18" charset="0"/>
              </a:rPr>
              <a:t>Question:</a:t>
            </a:r>
          </a:p>
          <a:p>
            <a:pPr marL="342900" indent="-342900" algn="l">
              <a:buFont typeface="Wingdings" pitchFamily="2" charset="2"/>
              <a:buChar char="v"/>
            </a:pPr>
            <a:endParaRPr lang="en-TR" sz="440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1225CF2-655C-4874-87EF-977C282BA006}"/>
              </a:ext>
            </a:extLst>
          </p:cNvPr>
          <p:cNvSpPr txBox="1"/>
          <p:nvPr/>
        </p:nvSpPr>
        <p:spPr>
          <a:xfrm>
            <a:off x="877330" y="3311611"/>
            <a:ext cx="10194324"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What percentage of patients are dissatisfied post-primary total hip and total knee arthroplasty?</a:t>
            </a:r>
            <a:endParaRPr lang="en-T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2.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265FE3-6229-4FAD-9775-69AC66D14E5A}">
  <ds:schemaRefs>
    <ds:schemaRef ds:uri="http://schemas.microsoft.com/office/2006/metadata/properties"/>
    <ds:schemaRef ds:uri="http://schemas.microsoft.com/office/infopath/2007/PartnerControls"/>
    <ds:schemaRef ds:uri="6b2cb18b-1808-4a12-b3e4-0026674f10ec"/>
    <ds:schemaRef ds:uri="5e998ea4-89a7-4b33-a9ed-5044a4d65497"/>
  </ds:schemaRefs>
</ds:datastoreItem>
</file>

<file path=docProps/app.xml><?xml version="1.0" encoding="utf-8"?>
<Properties xmlns="http://schemas.openxmlformats.org/officeDocument/2006/extended-properties" xmlns:vt="http://schemas.openxmlformats.org/officeDocument/2006/docPropsVTypes">
  <TotalTime>3060</TotalTime>
  <Words>1404</Words>
  <Application>Microsoft Office PowerPoint</Application>
  <PresentationFormat>Geniş ekran</PresentationFormat>
  <Paragraphs>152</Paragraphs>
  <Slides>11</Slides>
  <Notes>9</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11</vt:i4>
      </vt:variant>
    </vt:vector>
  </HeadingPairs>
  <TitlesOfParts>
    <vt:vector size="18" baseType="lpstr">
      <vt:lpstr>Aptos</vt:lpstr>
      <vt:lpstr>Aptos Display</vt:lpstr>
      <vt:lpstr>Arial</vt:lpstr>
      <vt:lpstr>Calibri</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Deniz Demirkıran</dc:creator>
  <cp:lastModifiedBy>kayhan karaytug</cp:lastModifiedBy>
  <cp:revision>22</cp:revision>
  <dcterms:created xsi:type="dcterms:W3CDTF">2024-06-13T13:25:39Z</dcterms:created>
  <dcterms:modified xsi:type="dcterms:W3CDTF">2024-08-26T18:56:26Z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