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9" r:id="rId6"/>
    <p:sldId id="258" r:id="rId7"/>
    <p:sldId id="271" r:id="rId8"/>
    <p:sldId id="259"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5"/>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4DB96-85DA-4B51-A742-C23C5C5376A1}" type="datetimeFigureOut">
              <a:rPr lang="da-DK" smtClean="0"/>
              <a:t>26-08-2024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A900C-3692-4BCC-B5C4-CEA54ACA2BD3}" type="slidenum">
              <a:rPr lang="da-DK" smtClean="0"/>
              <a:t>‹#›</a:t>
            </a:fld>
            <a:endParaRPr lang="da-DK"/>
          </a:p>
        </p:txBody>
      </p:sp>
    </p:spTree>
    <p:extLst>
      <p:ext uri="{BB962C8B-B14F-4D97-AF65-F5344CB8AC3E}">
        <p14:creationId xmlns:p14="http://schemas.microsoft.com/office/powerpoint/2010/main" val="116127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43D2430-27DA-4669-A19F-38B5A3EAED30}" type="slidenum">
              <a:rPr lang="da-DK" smtClean="0"/>
              <a:t>4</a:t>
            </a:fld>
            <a:endParaRPr lang="da-DK"/>
          </a:p>
        </p:txBody>
      </p:sp>
    </p:spTree>
    <p:extLst>
      <p:ext uri="{BB962C8B-B14F-4D97-AF65-F5344CB8AC3E}">
        <p14:creationId xmlns:p14="http://schemas.microsoft.com/office/powerpoint/2010/main" val="221094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1029879" y="2064471"/>
            <a:ext cx="10983012" cy="40016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Should intravenous heparin be administered during total knee or total hip arthroplasty?</a:t>
            </a:r>
          </a:p>
          <a:p>
            <a:pPr algn="l"/>
            <a:endParaRPr lang="en-US"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US" sz="36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Professor Ibrahim </a:t>
            </a:r>
            <a:r>
              <a:rPr lang="en-US" sz="2800" dirty="0" err="1">
                <a:solidFill>
                  <a:srgbClr val="002060"/>
                </a:solidFill>
                <a:latin typeface="Times New Roman" panose="02020603050405020304" pitchFamily="18" charset="0"/>
                <a:cs typeface="Times New Roman" panose="02020603050405020304" pitchFamily="18" charset="0"/>
              </a:rPr>
              <a:t>Tuncay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Acibadem</a:t>
            </a:r>
            <a:r>
              <a:rPr lang="en-US" sz="2800" dirty="0">
                <a:solidFill>
                  <a:srgbClr val="002060"/>
                </a:solidFill>
                <a:latin typeface="Times New Roman" panose="02020603050405020304" pitchFamily="18" charset="0"/>
                <a:cs typeface="Times New Roman" panose="02020603050405020304" pitchFamily="18" charset="0"/>
              </a:rPr>
              <a:t> University</a:t>
            </a:r>
          </a:p>
          <a:p>
            <a:endParaRPr lang="en-TR"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descr="Et billede, der indeholder Ansigt, Skæg, ansigtsbehåring, Overskæg&#10;&#10;Automatisk genereret beskrivelse">
            <a:extLst>
              <a:ext uri="{FF2B5EF4-FFF2-40B4-BE49-F238E27FC236}">
                <a16:creationId xmlns:a16="http://schemas.microsoft.com/office/drawing/2014/main" id="{30CF15DA-0C4D-8DE3-CB89-D9AD76A43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704" y="2569544"/>
            <a:ext cx="2138809" cy="1924441"/>
          </a:xfrm>
          <a:prstGeom prst="rect">
            <a:avLst/>
          </a:prstGeom>
        </p:spPr>
      </p:pic>
      <p:pic>
        <p:nvPicPr>
          <p:cNvPr id="5" name="Billede 4">
            <a:extLst>
              <a:ext uri="{FF2B5EF4-FFF2-40B4-BE49-F238E27FC236}">
                <a16:creationId xmlns:a16="http://schemas.microsoft.com/office/drawing/2014/main" id="{344B8A82-7602-1948-FF51-0F3EA51B05F5}"/>
              </a:ext>
            </a:extLst>
          </p:cNvPr>
          <p:cNvPicPr>
            <a:picLocks noChangeAspect="1"/>
          </p:cNvPicPr>
          <p:nvPr/>
        </p:nvPicPr>
        <p:blipFill>
          <a:blip r:embed="rId3"/>
          <a:stretch>
            <a:fillRect/>
          </a:stretch>
        </p:blipFill>
        <p:spPr>
          <a:xfrm>
            <a:off x="8484041" y="2569544"/>
            <a:ext cx="1442384" cy="1926204"/>
          </a:xfrm>
          <a:prstGeom prst="rect">
            <a:avLst/>
          </a:prstGeom>
        </p:spPr>
      </p:pic>
      <p:sp>
        <p:nvSpPr>
          <p:cNvPr id="24" name="Tekstfelt 23">
            <a:extLst>
              <a:ext uri="{FF2B5EF4-FFF2-40B4-BE49-F238E27FC236}">
                <a16:creationId xmlns:a16="http://schemas.microsoft.com/office/drawing/2014/main" id="{637AB8AC-0BA5-D49D-FF35-0837395F195C}"/>
              </a:ext>
            </a:extLst>
          </p:cNvPr>
          <p:cNvSpPr txBox="1"/>
          <p:nvPr/>
        </p:nvSpPr>
        <p:spPr>
          <a:xfrm>
            <a:off x="4557919" y="5176018"/>
            <a:ext cx="2564294" cy="523220"/>
          </a:xfrm>
          <a:prstGeom prst="rect">
            <a:avLst/>
          </a:prstGeom>
          <a:noFill/>
        </p:spPr>
        <p:txBody>
          <a:bodyPr wrap="square" rtlCol="0">
            <a:spAutoFit/>
          </a:bodyPr>
          <a:lstStyle/>
          <a:p>
            <a:r>
              <a:rPr lang="da-DK" sz="2800" b="1" dirty="0">
                <a:solidFill>
                  <a:srgbClr val="002060"/>
                </a:solidFill>
                <a:latin typeface="Arial" panose="020B0604020202020204" pitchFamily="34" charset="0"/>
                <a:cs typeface="Arial" panose="020B0604020202020204" pitchFamily="34" charset="0"/>
              </a:rPr>
              <a:t>The Experts </a:t>
            </a:r>
          </a:p>
        </p:txBody>
      </p:sp>
      <p:pic>
        <p:nvPicPr>
          <p:cNvPr id="9" name="Billede 8" descr="Et billede, der indeholder Ansigt, person, tøj, menneske&#10;&#10;Automatisk genereret beskrivelse">
            <a:extLst>
              <a:ext uri="{FF2B5EF4-FFF2-40B4-BE49-F238E27FC236}">
                <a16:creationId xmlns:a16="http://schemas.microsoft.com/office/drawing/2014/main" id="{83B6176A-A0BA-2C96-8EDC-FD922C035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044" y="2569544"/>
            <a:ext cx="1731997" cy="1924441"/>
          </a:xfrm>
          <a:prstGeom prst="rect">
            <a:avLst/>
          </a:prstGeom>
        </p:spPr>
      </p:pic>
      <p:pic>
        <p:nvPicPr>
          <p:cNvPr id="12" name="Billede 11" descr="Et billede, der indeholder person, Ansigt, tøj, mur&#10;&#10;Automatisk genereret beskrivelse">
            <a:extLst>
              <a:ext uri="{FF2B5EF4-FFF2-40B4-BE49-F238E27FC236}">
                <a16:creationId xmlns:a16="http://schemas.microsoft.com/office/drawing/2014/main" id="{2706D562-4953-0464-E9EF-D0452BBFD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005" y="2569543"/>
            <a:ext cx="1864122" cy="1926985"/>
          </a:xfrm>
          <a:prstGeom prst="rect">
            <a:avLst/>
          </a:prstGeom>
        </p:spPr>
      </p:pic>
      <p:pic>
        <p:nvPicPr>
          <p:cNvPr id="17" name="Billede 16" descr="Et billede, der indeholder person, Ansigt, tøj, skjorte/bluse/T-shirt&#10;&#10;Automatisk genereret beskrivelse">
            <a:extLst>
              <a:ext uri="{FF2B5EF4-FFF2-40B4-BE49-F238E27FC236}">
                <a16:creationId xmlns:a16="http://schemas.microsoft.com/office/drawing/2014/main" id="{4162A381-852D-D093-036A-3D7C68292D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223" y="2437705"/>
            <a:ext cx="1576481" cy="2056280"/>
          </a:xfrm>
          <a:prstGeom prst="rect">
            <a:avLst/>
          </a:prstGeom>
        </p:spPr>
      </p:pic>
    </p:spTree>
    <p:extLst>
      <p:ext uri="{BB962C8B-B14F-4D97-AF65-F5344CB8AC3E}">
        <p14:creationId xmlns:p14="http://schemas.microsoft.com/office/powerpoint/2010/main" val="114620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225771" y="2686639"/>
            <a:ext cx="10058114" cy="4720635"/>
          </a:xfrm>
        </p:spPr>
        <p:txBody>
          <a:bodyPr>
            <a:normAutofit/>
          </a:bodyPr>
          <a:lstStyle/>
          <a:p>
            <a:pPr marL="342900" indent="-342900" algn="l">
              <a:buFont typeface="Wingdings" pitchFamily="2" charset="2"/>
              <a:buChar char="v"/>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risk of venous thromboembolism (VTE) increases after total hip and knee arthroplasty</a:t>
            </a:r>
          </a:p>
          <a:p>
            <a:pPr marL="342900" indent="-342900" algn="l">
              <a:buFont typeface="Wingdings" pitchFamily="2" charset="2"/>
              <a:buChar char="v"/>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ctivation of the coagulation system starts </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during surgery</a:t>
            </a:r>
          </a:p>
          <a:p>
            <a:pPr marL="342900" indent="-342900" algn="l">
              <a:buFont typeface="Wingdings" pitchFamily="2" charset="2"/>
              <a:buChar char="v"/>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Most VTE prophylaxis regimens are instituted postoperatively</a:t>
            </a:r>
          </a:p>
          <a:p>
            <a:pPr algn="l"/>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l">
              <a:buFont typeface="Wingdings" pitchFamily="2" charset="2"/>
              <a:buChar char="v"/>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Studies have investigated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potential of intraoperative heparin to reduce the incidence of early postoperative VTE</a:t>
            </a:r>
          </a:p>
          <a:p>
            <a:pPr marL="800100" lvl="1" indent="-342900" algn="l">
              <a:buFont typeface="Wingdings" pitchFamily="2" charset="2"/>
              <a:buChar char="v"/>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Unfractionated heparin (UFH) has been utilized due to its established efficacy in cardiac bypass surgery </a:t>
            </a:r>
          </a:p>
          <a:p>
            <a:pPr marL="800100" lvl="1" indent="-342900" algn="l">
              <a:buFont typeface="Wingdings" pitchFamily="2" charset="2"/>
              <a:buChar char="v"/>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&amp; the ability to reverse its effects with protamine in case of excessive bleeding</a:t>
            </a:r>
            <a:endParaRPr lang="da-DK" sz="14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da-DK"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Wingdings" pitchFamily="2" charset="2"/>
              <a:buChar char="v"/>
            </a:pPr>
            <a:endParaRPr lang="en-US" sz="2000" dirty="0">
              <a:solidFill>
                <a:srgbClr val="000000"/>
              </a:solidFill>
              <a:effectLst/>
              <a:latin typeface="Times New Roman" panose="02020603050405020304" pitchFamily="18" charset="0"/>
              <a:ea typeface="Calibri" panose="020F0502020204030204" pitchFamily="34" charset="0"/>
            </a:endParaRPr>
          </a:p>
          <a:p>
            <a:pPr marL="342900" indent="-342900" algn="l">
              <a:buFont typeface="Wingdings" pitchFamily="2" charset="2"/>
              <a:buChar char="v"/>
            </a:pPr>
            <a:endParaRPr lang="en-TR" sz="2000"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121871" y="1809174"/>
            <a:ext cx="10515600" cy="1325563"/>
          </a:xfrm>
        </p:spPr>
        <p:txBody>
          <a:bodyPr>
            <a:normAutofit fontScale="90000"/>
          </a:bodyPr>
          <a:lstStyle/>
          <a:p>
            <a:r>
              <a:rPr lang="en-US" u="sng" dirty="0">
                <a:solidFill>
                  <a:srgbClr val="002060"/>
                </a:solidFill>
                <a:latin typeface="Arial" panose="020B0604020202020204" pitchFamily="34" charset="0"/>
                <a:cs typeface="Arial" panose="020B0604020202020204" pitchFamily="34" charset="0"/>
              </a:rPr>
              <a:t>Why is this topic Important</a:t>
            </a:r>
            <a:br>
              <a:rPr lang="en-US" u="sng" dirty="0">
                <a:solidFill>
                  <a:srgbClr val="002060"/>
                </a:solidFill>
                <a:latin typeface="Times New Roman" panose="02020603050405020304" pitchFamily="18" charset="0"/>
                <a:cs typeface="Times New Roman" panose="02020603050405020304" pitchFamily="18" charset="0"/>
              </a:rPr>
            </a:br>
            <a:br>
              <a:rPr lang="en-US" u="sng" dirty="0">
                <a:solidFill>
                  <a:srgbClr val="002060"/>
                </a:solidFill>
                <a:latin typeface="Times New Roman" panose="02020603050405020304" pitchFamily="18" charset="0"/>
                <a:cs typeface="Times New Roman" panose="02020603050405020304" pitchFamily="18" charset="0"/>
              </a:rPr>
            </a:br>
            <a:endParaRPr lang="en-TR"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337611" y="125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Arial" panose="020B0604020202020204" pitchFamily="34" charset="0"/>
                <a:cs typeface="Arial" panose="020B0604020202020204" pitchFamily="34" charset="0"/>
              </a:rPr>
              <a:t>Literature Review</a:t>
            </a:r>
            <a:endParaRPr lang="en-TR"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403257" y="2635551"/>
            <a:ext cx="7109888" cy="2848665"/>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v"/>
            </a:pPr>
            <a:r>
              <a:rPr lang="en-US" sz="3600" dirty="0">
                <a:solidFill>
                  <a:srgbClr val="002060"/>
                </a:solidFill>
                <a:latin typeface="Arial" panose="020B0604020202020204" pitchFamily="34" charset="0"/>
                <a:cs typeface="Arial" panose="020B0604020202020204" pitchFamily="34" charset="0"/>
              </a:rPr>
              <a:t>Search Strategy: </a:t>
            </a:r>
            <a:r>
              <a:rPr lang="da-DK"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da-DK"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Combination of terms: </a:t>
            </a:r>
            <a:r>
              <a:rPr lang="da-DK"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Heparin</a:t>
            </a:r>
            <a:r>
              <a:rPr lang="da-DK"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AND Perioperative AND </a:t>
            </a:r>
            <a:r>
              <a:rPr lang="da-DK"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Arthroplasty</a:t>
            </a:r>
            <a:endParaRPr lang="en-US" sz="3600" dirty="0">
              <a:solidFill>
                <a:srgbClr val="002060"/>
              </a:solidFill>
              <a:latin typeface="Arial" panose="020B0604020202020204" pitchFamily="34" charset="0"/>
              <a:cs typeface="Arial" panose="020B0604020202020204" pitchFamily="34" charset="0"/>
            </a:endParaRPr>
          </a:p>
          <a:p>
            <a:pPr marL="342900" indent="-342900" algn="l">
              <a:buFont typeface="Wingdings" pitchFamily="2" charset="2"/>
              <a:buChar char="v"/>
            </a:pPr>
            <a:r>
              <a:rPr lang="en-US" sz="3600" dirty="0">
                <a:solidFill>
                  <a:srgbClr val="002060"/>
                </a:solidFill>
                <a:latin typeface="Arial" panose="020B0604020202020204" pitchFamily="34" charset="0"/>
                <a:cs typeface="Arial" panose="020B0604020202020204" pitchFamily="34" charset="0"/>
              </a:rPr>
              <a:t>Mesh Terms: </a:t>
            </a:r>
          </a:p>
          <a:p>
            <a:pPr algn="l"/>
            <a:endParaRPr lang="en-US" sz="3600" dirty="0">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en-US" sz="3600" dirty="0">
              <a:latin typeface="Times New Roman" panose="02020603050405020304" pitchFamily="18" charset="0"/>
              <a:cs typeface="Times New Roman" panose="02020603050405020304" pitchFamily="18" charset="0"/>
            </a:endParaRPr>
          </a:p>
        </p:txBody>
      </p:sp>
      <p:graphicFrame>
        <p:nvGraphicFramePr>
          <p:cNvPr id="2" name="Tabel 1">
            <a:extLst>
              <a:ext uri="{FF2B5EF4-FFF2-40B4-BE49-F238E27FC236}">
                <a16:creationId xmlns:a16="http://schemas.microsoft.com/office/drawing/2014/main" id="{982CCCD0-3D71-CA6C-A7C1-EB9E73058DCF}"/>
              </a:ext>
            </a:extLst>
          </p:cNvPr>
          <p:cNvGraphicFramePr>
            <a:graphicFrameLocks noGrp="1"/>
          </p:cNvGraphicFramePr>
          <p:nvPr>
            <p:extLst>
              <p:ext uri="{D42A27DB-BD31-4B8C-83A1-F6EECF244321}">
                <p14:modId xmlns:p14="http://schemas.microsoft.com/office/powerpoint/2010/main" val="598788241"/>
              </p:ext>
            </p:extLst>
          </p:nvPr>
        </p:nvGraphicFramePr>
        <p:xfrm>
          <a:off x="676909" y="4630040"/>
          <a:ext cx="5419091" cy="1357432"/>
        </p:xfrm>
        <a:graphic>
          <a:graphicData uri="http://schemas.openxmlformats.org/drawingml/2006/table">
            <a:tbl>
              <a:tblPr firstRow="1" firstCol="1" bandRow="1">
                <a:tableStyleId>{B301B821-A1FF-4177-AEE7-76D212191A09}</a:tableStyleId>
              </a:tblPr>
              <a:tblGrid>
                <a:gridCol w="1806176">
                  <a:extLst>
                    <a:ext uri="{9D8B030D-6E8A-4147-A177-3AD203B41FA5}">
                      <a16:colId xmlns:a16="http://schemas.microsoft.com/office/drawing/2014/main" val="3696979075"/>
                    </a:ext>
                  </a:extLst>
                </a:gridCol>
                <a:gridCol w="1806176">
                  <a:extLst>
                    <a:ext uri="{9D8B030D-6E8A-4147-A177-3AD203B41FA5}">
                      <a16:colId xmlns:a16="http://schemas.microsoft.com/office/drawing/2014/main" val="1025750074"/>
                    </a:ext>
                  </a:extLst>
                </a:gridCol>
                <a:gridCol w="1806739">
                  <a:extLst>
                    <a:ext uri="{9D8B030D-6E8A-4147-A177-3AD203B41FA5}">
                      <a16:colId xmlns:a16="http://schemas.microsoft.com/office/drawing/2014/main" val="4196293498"/>
                    </a:ext>
                  </a:extLst>
                </a:gridCol>
              </a:tblGrid>
              <a:tr h="98858">
                <a:tc>
                  <a:txBody>
                    <a:bodyPr/>
                    <a:lstStyle/>
                    <a:p>
                      <a:pPr>
                        <a:lnSpc>
                          <a:spcPct val="107000"/>
                        </a:lnSpc>
                        <a:spcAft>
                          <a:spcPts val="800"/>
                        </a:spcAft>
                      </a:pPr>
                      <a:r>
                        <a:rPr lang="da-DK" sz="1200" b="1" dirty="0">
                          <a:effectLst/>
                        </a:rPr>
                        <a:t>Population</a:t>
                      </a: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Intervention (1)</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Intervention (2)</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117373"/>
                  </a:ext>
                </a:extLst>
              </a:tr>
              <a:tr h="192390">
                <a:tc>
                  <a:txBody>
                    <a:bodyPr/>
                    <a:lstStyle/>
                    <a:p>
                      <a:pPr>
                        <a:lnSpc>
                          <a:spcPct val="107000"/>
                        </a:lnSpc>
                        <a:spcAft>
                          <a:spcPts val="800"/>
                        </a:spcAft>
                      </a:pPr>
                      <a:r>
                        <a:rPr lang="da-DK" sz="1200" b="0" dirty="0" err="1">
                          <a:effectLst/>
                        </a:rPr>
                        <a:t>Arthroplasty</a:t>
                      </a:r>
                      <a:endParaRPr lang="da-DK"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err="1">
                          <a:effectLst/>
                          <a:latin typeface="Calibri" panose="020F0502020204030204" pitchFamily="34" charset="0"/>
                          <a:ea typeface="Calibri" panose="020F0502020204030204" pitchFamily="34" charset="0"/>
                          <a:cs typeface="Times New Roman" panose="02020603050405020304" pitchFamily="18" charset="0"/>
                        </a:rPr>
                        <a:t>Heparin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Perioperative </a:t>
                      </a:r>
                      <a:r>
                        <a:rPr lang="da-DK" sz="1200" dirty="0" err="1">
                          <a:effectLst/>
                        </a:rPr>
                        <a:t>period</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214280"/>
                  </a:ext>
                </a:extLst>
              </a:tr>
              <a:tr h="392060">
                <a:tc>
                  <a:txBody>
                    <a:bodyPr/>
                    <a:lstStyle/>
                    <a:p>
                      <a:pPr>
                        <a:lnSpc>
                          <a:spcPct val="107000"/>
                        </a:lnSpc>
                        <a:spcAft>
                          <a:spcPts val="800"/>
                        </a:spcAft>
                      </a:pPr>
                      <a:r>
                        <a:rPr lang="da-DK" sz="1200" b="0">
                          <a:effectLst/>
                        </a:rPr>
                        <a:t>Arthroplasty, replacement, knee</a:t>
                      </a:r>
                      <a:endParaRPr lang="da-DK"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err="1">
                          <a:effectLst/>
                        </a:rPr>
                        <a:t>Intravenous</a:t>
                      </a:r>
                      <a:r>
                        <a:rPr lang="da-DK" sz="1200" dirty="0">
                          <a:effectLst/>
                        </a:rPr>
                        <a:t> </a:t>
                      </a:r>
                      <a:r>
                        <a:rPr lang="da-DK" sz="1200" dirty="0" err="1">
                          <a:effectLst/>
                        </a:rPr>
                        <a:t>heparin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Perioperative </a:t>
                      </a:r>
                      <a:r>
                        <a:rPr lang="da-DK" sz="1200" dirty="0" err="1">
                          <a:effectLst/>
                        </a:rPr>
                        <a:t>care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5961149"/>
                  </a:ext>
                </a:extLst>
              </a:tr>
              <a:tr h="392060">
                <a:tc>
                  <a:txBody>
                    <a:bodyPr/>
                    <a:lstStyle/>
                    <a:p>
                      <a:pPr>
                        <a:lnSpc>
                          <a:spcPct val="107000"/>
                        </a:lnSpc>
                        <a:spcAft>
                          <a:spcPts val="800"/>
                        </a:spcAft>
                      </a:pPr>
                      <a:r>
                        <a:rPr lang="da-DK" sz="1200" b="0">
                          <a:effectLst/>
                        </a:rPr>
                        <a:t>Arthroplasty, replacement, Hip</a:t>
                      </a:r>
                      <a:endParaRPr lang="da-DK"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Intraoperative </a:t>
                      </a:r>
                      <a:r>
                        <a:rPr lang="da-DK" sz="1200" dirty="0" err="1">
                          <a:effectLst/>
                        </a:rPr>
                        <a:t>period</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1138527"/>
                  </a:ext>
                </a:extLst>
              </a:tr>
              <a:tr h="192390">
                <a:tc>
                  <a:txBody>
                    <a:bodyPr/>
                    <a:lstStyle/>
                    <a:p>
                      <a:pPr>
                        <a:lnSpc>
                          <a:spcPct val="107000"/>
                        </a:lnSpc>
                        <a:spcAft>
                          <a:spcPts val="800"/>
                        </a:spcAft>
                      </a:pPr>
                      <a:r>
                        <a:rPr lang="da-DK" sz="1200" b="0" dirty="0">
                          <a:effectLst/>
                        </a:rPr>
                        <a:t> Joint </a:t>
                      </a:r>
                      <a:r>
                        <a:rPr lang="da-DK" sz="1200" b="0" dirty="0" err="1">
                          <a:effectLst/>
                        </a:rPr>
                        <a:t>prosthesis</a:t>
                      </a:r>
                      <a:endParaRPr lang="da-DK"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200" dirty="0">
                          <a:effectLst/>
                        </a:rPr>
                        <a:t> Intraoperative </a:t>
                      </a:r>
                      <a:r>
                        <a:rPr lang="da-DK" sz="1200" dirty="0" err="1">
                          <a:effectLst/>
                        </a:rPr>
                        <a:t>care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2176308"/>
                  </a:ext>
                </a:extLst>
              </a:tr>
            </a:tbl>
          </a:graphicData>
        </a:graphic>
      </p:graphicFrame>
      <p:grpSp>
        <p:nvGrpSpPr>
          <p:cNvPr id="3" name="Gruppe 2">
            <a:extLst>
              <a:ext uri="{FF2B5EF4-FFF2-40B4-BE49-F238E27FC236}">
                <a16:creationId xmlns:a16="http://schemas.microsoft.com/office/drawing/2014/main" id="{5887EA43-B1D4-594D-2298-AF1B4274CA9B}"/>
              </a:ext>
            </a:extLst>
          </p:cNvPr>
          <p:cNvGrpSpPr/>
          <p:nvPr/>
        </p:nvGrpSpPr>
        <p:grpSpPr>
          <a:xfrm>
            <a:off x="6799573" y="2195957"/>
            <a:ext cx="4989170" cy="4025734"/>
            <a:chOff x="0" y="0"/>
            <a:chExt cx="4699506" cy="3929866"/>
          </a:xfrm>
        </p:grpSpPr>
        <p:sp>
          <p:nvSpPr>
            <p:cNvPr id="5" name="Tekstfelt 11">
              <a:extLst>
                <a:ext uri="{FF2B5EF4-FFF2-40B4-BE49-F238E27FC236}">
                  <a16:creationId xmlns:a16="http://schemas.microsoft.com/office/drawing/2014/main" id="{246E7C5D-ECA2-78BD-3BEE-BC729A34AB92}"/>
                </a:ext>
              </a:extLst>
            </p:cNvPr>
            <p:cNvSpPr txBox="1">
              <a:spLocks/>
            </p:cNvSpPr>
            <p:nvPr/>
          </p:nvSpPr>
          <p:spPr>
            <a:xfrm>
              <a:off x="0" y="0"/>
              <a:ext cx="1506855" cy="3219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100" kern="100" dirty="0">
                  <a:effectLst/>
                  <a:latin typeface="Calibri" panose="020F0502020204030204" pitchFamily="34" charset="0"/>
                  <a:ea typeface="Times New Roman" panose="02020603050405020304" pitchFamily="18" charset="0"/>
                  <a:cs typeface="Times New Roman" panose="02020603050405020304" pitchFamily="18" charset="0"/>
                </a:rPr>
                <a:t>No. hits PubMed: 347</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kstfelt 12">
              <a:extLst>
                <a:ext uri="{FF2B5EF4-FFF2-40B4-BE49-F238E27FC236}">
                  <a16:creationId xmlns:a16="http://schemas.microsoft.com/office/drawing/2014/main" id="{B6A0465D-9C94-1096-8F44-BAE5199D5649}"/>
                </a:ext>
              </a:extLst>
            </p:cNvPr>
            <p:cNvSpPr txBox="1">
              <a:spLocks/>
            </p:cNvSpPr>
            <p:nvPr/>
          </p:nvSpPr>
          <p:spPr>
            <a:xfrm>
              <a:off x="1596325" y="0"/>
              <a:ext cx="1506855" cy="3219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100" kern="100" dirty="0">
                  <a:effectLst/>
                  <a:latin typeface="Calibri" panose="020F0502020204030204" pitchFamily="34" charset="0"/>
                  <a:ea typeface="Times New Roman" panose="02020603050405020304" pitchFamily="18" charset="0"/>
                  <a:cs typeface="Times New Roman" panose="02020603050405020304" pitchFamily="18" charset="0"/>
                </a:rPr>
                <a:t>No. hits EMBASE: 351</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kstfelt 13">
              <a:extLst>
                <a:ext uri="{FF2B5EF4-FFF2-40B4-BE49-F238E27FC236}">
                  <a16:creationId xmlns:a16="http://schemas.microsoft.com/office/drawing/2014/main" id="{3E76DCE8-E2AE-67F2-D684-E5DF1B678F17}"/>
                </a:ext>
              </a:extLst>
            </p:cNvPr>
            <p:cNvSpPr txBox="1">
              <a:spLocks/>
            </p:cNvSpPr>
            <p:nvPr/>
          </p:nvSpPr>
          <p:spPr>
            <a:xfrm>
              <a:off x="3192651" y="0"/>
              <a:ext cx="1506855" cy="3219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l-NL" sz="1100" kern="100" dirty="0">
                  <a:effectLst/>
                  <a:latin typeface="Calibri" panose="020F0502020204030204" pitchFamily="34" charset="0"/>
                  <a:ea typeface="Times New Roman" panose="02020603050405020304" pitchFamily="18" charset="0"/>
                  <a:cs typeface="Times New Roman" panose="02020603050405020304" pitchFamily="18" charset="0"/>
                </a:rPr>
                <a:t>No. hits Cochrane: 264</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kstfelt 9">
              <a:extLst>
                <a:ext uri="{FF2B5EF4-FFF2-40B4-BE49-F238E27FC236}">
                  <a16:creationId xmlns:a16="http://schemas.microsoft.com/office/drawing/2014/main" id="{18EE6AAA-9434-1192-A54C-811D59A1BC23}"/>
                </a:ext>
              </a:extLst>
            </p:cNvPr>
            <p:cNvSpPr txBox="1">
              <a:spLocks/>
            </p:cNvSpPr>
            <p:nvPr/>
          </p:nvSpPr>
          <p:spPr>
            <a:xfrm>
              <a:off x="1480088" y="1046136"/>
              <a:ext cx="2277110" cy="32131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No. after removal of duplicates</a:t>
              </a:r>
              <a:r>
                <a:rPr lang="en-US" sz="11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kern="100" dirty="0">
                  <a:latin typeface="Calibri" panose="020F0502020204030204" pitchFamily="34" charset="0"/>
                  <a:ea typeface="Times New Roman" panose="02020603050405020304" pitchFamily="18" charset="0"/>
                  <a:cs typeface="Times New Roman" panose="02020603050405020304" pitchFamily="18" charset="0"/>
                </a:rPr>
                <a:t>735</a:t>
              </a:r>
              <a:endParaRPr lang="da-DK" sz="11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Pil: venstre-højre-opadgående 8">
              <a:extLst>
                <a:ext uri="{FF2B5EF4-FFF2-40B4-BE49-F238E27FC236}">
                  <a16:creationId xmlns:a16="http://schemas.microsoft.com/office/drawing/2014/main" id="{E641DF72-9971-AC58-9D1B-F487FEF3B0A4}"/>
                </a:ext>
              </a:extLst>
            </p:cNvPr>
            <p:cNvSpPr>
              <a:spLocks/>
            </p:cNvSpPr>
            <p:nvPr/>
          </p:nvSpPr>
          <p:spPr>
            <a:xfrm rot="10800000">
              <a:off x="747470" y="367762"/>
              <a:ext cx="3568700" cy="626110"/>
            </a:xfrm>
            <a:prstGeom prst="leftRightUp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sz="1100"/>
            </a:p>
          </p:txBody>
        </p:sp>
        <p:sp>
          <p:nvSpPr>
            <p:cNvPr id="11" name="Tekstfelt 7">
              <a:extLst>
                <a:ext uri="{FF2B5EF4-FFF2-40B4-BE49-F238E27FC236}">
                  <a16:creationId xmlns:a16="http://schemas.microsoft.com/office/drawing/2014/main" id="{E6A22A2E-DC37-F319-4A68-99D0F30076BC}"/>
                </a:ext>
              </a:extLst>
            </p:cNvPr>
            <p:cNvSpPr txBox="1">
              <a:spLocks/>
            </p:cNvSpPr>
            <p:nvPr/>
          </p:nvSpPr>
          <p:spPr>
            <a:xfrm>
              <a:off x="1511085" y="1968285"/>
              <a:ext cx="2277110" cy="58723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Screening title &amp; abstract for eligibility.</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Exclusions: </a:t>
              </a:r>
              <a:r>
                <a:rPr lang="en-US" sz="1100" kern="100" dirty="0">
                  <a:latin typeface="Calibri" panose="020F0502020204030204" pitchFamily="34" charset="0"/>
                  <a:ea typeface="Times New Roman" panose="02020603050405020304" pitchFamily="18" charset="0"/>
                  <a:cs typeface="Times New Roman" panose="02020603050405020304" pitchFamily="18" charset="0"/>
                </a:rPr>
                <a:t>720</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Pil: nedad 11">
              <a:extLst>
                <a:ext uri="{FF2B5EF4-FFF2-40B4-BE49-F238E27FC236}">
                  <a16:creationId xmlns:a16="http://schemas.microsoft.com/office/drawing/2014/main" id="{B287694C-F83D-6389-CFF4-F425995912D2}"/>
                </a:ext>
              </a:extLst>
            </p:cNvPr>
            <p:cNvSpPr>
              <a:spLocks/>
            </p:cNvSpPr>
            <p:nvPr/>
          </p:nvSpPr>
          <p:spPr>
            <a:xfrm>
              <a:off x="2382541" y="1487838"/>
              <a:ext cx="283845" cy="422910"/>
            </a:xfrm>
            <a:prstGeom prst="down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sz="1100"/>
            </a:p>
          </p:txBody>
        </p:sp>
        <p:sp>
          <p:nvSpPr>
            <p:cNvPr id="13" name="Pil: nedad 12">
              <a:extLst>
                <a:ext uri="{FF2B5EF4-FFF2-40B4-BE49-F238E27FC236}">
                  <a16:creationId xmlns:a16="http://schemas.microsoft.com/office/drawing/2014/main" id="{D064B20B-0277-0063-C3FB-47D63A680664}"/>
                </a:ext>
              </a:extLst>
            </p:cNvPr>
            <p:cNvSpPr>
              <a:spLocks/>
            </p:cNvSpPr>
            <p:nvPr/>
          </p:nvSpPr>
          <p:spPr>
            <a:xfrm>
              <a:off x="2398040" y="2642461"/>
              <a:ext cx="283210" cy="422910"/>
            </a:xfrm>
            <a:prstGeom prst="down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sz="1100"/>
            </a:p>
          </p:txBody>
        </p:sp>
        <p:sp>
          <p:nvSpPr>
            <p:cNvPr id="14" name="Tekstfelt 5">
              <a:extLst>
                <a:ext uri="{FF2B5EF4-FFF2-40B4-BE49-F238E27FC236}">
                  <a16:creationId xmlns:a16="http://schemas.microsoft.com/office/drawing/2014/main" id="{0252B2A4-C682-6FD7-6760-53AE320A91D7}"/>
                </a:ext>
              </a:extLst>
            </p:cNvPr>
            <p:cNvSpPr txBox="1">
              <a:spLocks/>
            </p:cNvSpPr>
            <p:nvPr/>
          </p:nvSpPr>
          <p:spPr>
            <a:xfrm>
              <a:off x="1239864" y="3169405"/>
              <a:ext cx="2629173" cy="76046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1100" kern="100" dirty="0">
                  <a:effectLst/>
                  <a:latin typeface="Calibri" panose="020F0502020204030204" pitchFamily="34" charset="0"/>
                  <a:ea typeface="Times New Roman" panose="02020603050405020304" pitchFamily="18" charset="0"/>
                  <a:cs typeface="Times New Roman" panose="02020603050405020304" pitchFamily="18" charset="0"/>
                </a:rPr>
                <a:t>Included in This Recommendation: </a:t>
              </a:r>
              <a:r>
                <a:rPr lang="en-US" sz="1100" kern="100" dirty="0">
                  <a:latin typeface="Calibri" panose="020F0502020204030204" pitchFamily="34" charset="0"/>
                  <a:ea typeface="Times New Roman" panose="02020603050405020304" pitchFamily="18" charset="0"/>
                  <a:cs typeface="Times New Roman" panose="02020603050405020304" pitchFamily="18" charset="0"/>
                </a:rPr>
                <a:t>13</a:t>
              </a:r>
              <a:endParaRPr lang="da-DK" sz="11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360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346937" y="14741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Arial" panose="020B0604020202020204" pitchFamily="34" charset="0"/>
                <a:cs typeface="Arial" panose="020B0604020202020204" pitchFamily="34" charset="0"/>
              </a:rPr>
              <a:t>Findings from Literature</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1346937" y="2507531"/>
            <a:ext cx="9766535" cy="3789576"/>
          </a:xfrm>
        </p:spPr>
        <p:txBody>
          <a:bodyPr>
            <a:normAutofit fontScale="92500"/>
          </a:bodyPr>
          <a:lstStyle/>
          <a:p>
            <a:pPr marL="342900" indent="-342900" algn="l">
              <a:buFont typeface="Wingdings" pitchFamily="2" charset="2"/>
              <a:buChar char="v"/>
            </a:pPr>
            <a:r>
              <a:rPr lang="en-US" sz="1800"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nsufficient high-quality clinical evidence to support the routine use of intravenous intraoperative heparin in total joint arthroplasty</a:t>
            </a:r>
          </a:p>
          <a:p>
            <a:pPr marL="800100" lvl="1" indent="-342900" algn="l">
              <a:buFont typeface="Wingdings" pitchFamily="2" charset="2"/>
              <a:buChar char="v"/>
            </a:pPr>
            <a:r>
              <a:rPr lang="en-US" sz="1400" dirty="0">
                <a:latin typeface="Arial" panose="020B0604020202020204" pitchFamily="34" charset="0"/>
                <a:cs typeface="Arial" panose="020B0604020202020204" pitchFamily="34" charset="0"/>
              </a:rPr>
              <a:t>Studies either showed no benefit of iv heparin, lacked comparators, or applied a multimodal VTE prophylactic approach</a:t>
            </a:r>
          </a:p>
          <a:p>
            <a:pPr marL="342900" indent="-342900" algn="l">
              <a:buFont typeface="Wingdings" pitchFamily="2" charset="2"/>
              <a:buChar char="v"/>
            </a:pPr>
            <a:r>
              <a:rPr lang="en-US" sz="1800"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ntraoperative IV UFH may be regarded safe</a:t>
            </a:r>
          </a:p>
          <a:p>
            <a:pPr marL="800100" lvl="1" indent="-342900" algn="l">
              <a:buFont typeface="Wingdings" pitchFamily="2" charset="2"/>
              <a:buChar char="v"/>
            </a:pPr>
            <a:r>
              <a:rPr lang="en-US" sz="1400" dirty="0">
                <a:effectLst/>
                <a:latin typeface="Arial" panose="020B0604020202020204" pitchFamily="34" charset="0"/>
                <a:ea typeface="Calibri" panose="020F0502020204030204" pitchFamily="34" charset="0"/>
                <a:cs typeface="Arial" panose="020B0604020202020204" pitchFamily="34" charset="0"/>
              </a:rPr>
              <a:t>one study demonstrated significantly increased bleeding with intraoperative heparin</a:t>
            </a:r>
          </a:p>
          <a:p>
            <a:pPr marL="800100" lvl="1" indent="-342900" algn="l">
              <a:buFont typeface="Wingdings" pitchFamily="2" charset="2"/>
              <a:buChar char="v"/>
            </a:pPr>
            <a:r>
              <a:rPr lang="en-US" sz="1400" dirty="0">
                <a:effectLst/>
                <a:latin typeface="Arial" panose="020B0604020202020204" pitchFamily="34" charset="0"/>
                <a:ea typeface="Calibri" panose="020F0502020204030204" pitchFamily="34" charset="0"/>
                <a:cs typeface="Arial" panose="020B0604020202020204" pitchFamily="34" charset="0"/>
              </a:rPr>
              <a:t>The study used repeated doses of 500 units heparin every 30 minutes during surgery</a:t>
            </a:r>
          </a:p>
          <a:p>
            <a:pPr lvl="1" algn="l"/>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342900" indent="-342900" algn="l">
              <a:buFont typeface="Wingdings" pitchFamily="2" charset="2"/>
              <a:buChar char="v"/>
            </a:pPr>
            <a:r>
              <a:rPr lang="en-US" sz="1800" dirty="0" err="1">
                <a:latin typeface="Arial" panose="020B0604020202020204" pitchFamily="34" charset="0"/>
                <a:cs typeface="Arial" panose="020B0604020202020204" pitchFamily="34" charset="0"/>
              </a:rPr>
              <a:t>Counfounding</a:t>
            </a:r>
            <a:r>
              <a:rPr lang="en-US" sz="1800" dirty="0">
                <a:latin typeface="Arial" panose="020B0604020202020204" pitchFamily="34" charset="0"/>
                <a:cs typeface="Arial" panose="020B0604020202020204" pitchFamily="34" charset="0"/>
              </a:rPr>
              <a:t> variables in the majority of studies: </a:t>
            </a:r>
          </a:p>
          <a:p>
            <a:pPr marL="800100" lvl="1" indent="-342900" algn="l">
              <a:buFont typeface="Wingdings" pitchFamily="2" charset="2"/>
              <a:buChar char="v"/>
            </a:pPr>
            <a:r>
              <a:rPr lang="en-US" sz="1200" dirty="0">
                <a:latin typeface="Arial" panose="020B0604020202020204" pitchFamily="34" charset="0"/>
                <a:cs typeface="Arial" panose="020B0604020202020204" pitchFamily="34" charset="0"/>
              </a:rPr>
              <a:t>Regional </a:t>
            </a:r>
            <a:r>
              <a:rPr lang="en-US" sz="1200" dirty="0" err="1">
                <a:latin typeface="Arial" panose="020B0604020202020204" pitchFamily="34" charset="0"/>
                <a:cs typeface="Arial" panose="020B0604020202020204" pitchFamily="34" charset="0"/>
              </a:rPr>
              <a:t>anaesthesia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utilizied</a:t>
            </a:r>
            <a:r>
              <a:rPr lang="en-US" sz="1200" dirty="0">
                <a:latin typeface="Arial" panose="020B0604020202020204" pitchFamily="34" charset="0"/>
                <a:cs typeface="Arial" panose="020B0604020202020204" pitchFamily="34" charset="0"/>
              </a:rPr>
              <a:t> in most THA studies</a:t>
            </a:r>
          </a:p>
          <a:p>
            <a:pPr marL="1257300" lvl="2" indent="-342900" algn="l">
              <a:buFont typeface="Wingdings" pitchFamily="2" charset="2"/>
              <a:buChar char="v"/>
            </a:pPr>
            <a:r>
              <a:rPr lang="en-US" sz="1200" dirty="0">
                <a:latin typeface="Arial" panose="020B0604020202020204" pitchFamily="34" charset="0"/>
                <a:cs typeface="Arial" panose="020B0604020202020204" pitchFamily="34" charset="0"/>
              </a:rPr>
              <a:t> associated with a lower rate of DVT compared to general </a:t>
            </a:r>
            <a:r>
              <a:rPr lang="en-US" sz="1200" dirty="0" err="1">
                <a:latin typeface="Arial" panose="020B0604020202020204" pitchFamily="34" charset="0"/>
                <a:cs typeface="Arial" panose="020B0604020202020204" pitchFamily="34" charset="0"/>
              </a:rPr>
              <a:t>anaesthesia</a:t>
            </a:r>
            <a:endParaRPr lang="en-US" sz="1200" dirty="0">
              <a:latin typeface="Arial" panose="020B0604020202020204" pitchFamily="34" charset="0"/>
              <a:cs typeface="Arial" panose="020B0604020202020204" pitchFamily="34" charset="0"/>
            </a:endParaRPr>
          </a:p>
          <a:p>
            <a:pPr marL="1257300" lvl="2" indent="-342900" algn="l">
              <a:buFont typeface="Wingdings" pitchFamily="2" charset="2"/>
              <a:buChar char="v"/>
            </a:pPr>
            <a:r>
              <a:rPr lang="en-US" sz="1200" dirty="0">
                <a:latin typeface="Arial" panose="020B0604020202020204" pitchFamily="34" charset="0"/>
                <a:cs typeface="Arial" panose="020B0604020202020204" pitchFamily="34" charset="0"/>
              </a:rPr>
              <a:t>hypotensive </a:t>
            </a:r>
            <a:r>
              <a:rPr lang="en-US" sz="1200" dirty="0" err="1">
                <a:latin typeface="Arial" panose="020B0604020202020204" pitchFamily="34" charset="0"/>
                <a:cs typeface="Arial" panose="020B0604020202020204" pitchFamily="34" charset="0"/>
              </a:rPr>
              <a:t>anaesthesia</a:t>
            </a:r>
            <a:r>
              <a:rPr lang="en-US" sz="1200" dirty="0">
                <a:latin typeface="Arial" panose="020B0604020202020204" pitchFamily="34" charset="0"/>
                <a:cs typeface="Arial" panose="020B0604020202020204" pitchFamily="34" charset="0"/>
              </a:rPr>
              <a:t> reduces intraoperative blood loss</a:t>
            </a:r>
          </a:p>
          <a:p>
            <a:pPr lvl="2" algn="l"/>
            <a:endParaRPr lang="en-US" sz="1800" dirty="0">
              <a:latin typeface="Arial" panose="020B0604020202020204" pitchFamily="34" charset="0"/>
              <a:cs typeface="Arial" panose="020B0604020202020204" pitchFamily="34" charset="0"/>
            </a:endParaRPr>
          </a:p>
          <a:p>
            <a:pPr marL="342900" indent="-342900" algn="l">
              <a:buFont typeface="Wingdings" pitchFamily="2" charset="2"/>
              <a:buChar char="v"/>
            </a:pPr>
            <a:r>
              <a:rPr lang="en-US" sz="1800" dirty="0">
                <a:latin typeface="Arial" panose="020B0604020202020204" pitchFamily="34" charset="0"/>
                <a:cs typeface="Arial" panose="020B0604020202020204" pitchFamily="34" charset="0"/>
              </a:rPr>
              <a:t> Cohort of femoral neck fracture patients: </a:t>
            </a:r>
            <a:r>
              <a:rPr lang="en-US" sz="1800" dirty="0">
                <a:effectLst/>
                <a:latin typeface="Arial" panose="020B0604020202020204" pitchFamily="34" charset="0"/>
                <a:ea typeface="Calibri" panose="020F0502020204030204" pitchFamily="34" charset="0"/>
                <a:cs typeface="Arial" panose="020B0604020202020204" pitchFamily="34" charset="0"/>
              </a:rPr>
              <a:t>significant increase in intraoperative bone cement implantation syndrome (BCIS) among patients who received UFH (35% vs. 3%) (p&lt;0.001)</a:t>
            </a:r>
          </a:p>
          <a:p>
            <a:pPr marL="342900" indent="-342900" algn="l">
              <a:buFont typeface="Wingdings" pitchFamily="2" charset="2"/>
              <a:buChar char="v"/>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l">
              <a:buFont typeface="Wingdings" pitchFamily="2" charset="2"/>
              <a:buChar char="v"/>
            </a:pPr>
            <a:endParaRPr lang="en-US" sz="1800" dirty="0">
              <a:solidFill>
                <a:srgbClr val="002060"/>
              </a:solidFill>
              <a:latin typeface="Arial" panose="020B0604020202020204" pitchFamily="34" charset="0"/>
              <a:cs typeface="Arial" panose="020B0604020202020204" pitchFamily="34" charset="0"/>
            </a:endParaRPr>
          </a:p>
        </p:txBody>
      </p:sp>
      <p:sp>
        <p:nvSpPr>
          <p:cNvPr id="8" name="Tekstfelt 7">
            <a:extLst>
              <a:ext uri="{FF2B5EF4-FFF2-40B4-BE49-F238E27FC236}">
                <a16:creationId xmlns:a16="http://schemas.microsoft.com/office/drawing/2014/main" id="{64B7653A-2B3C-3B06-7829-3AAFA3FE2463}"/>
              </a:ext>
            </a:extLst>
          </p:cNvPr>
          <p:cNvSpPr txBox="1"/>
          <p:nvPr/>
        </p:nvSpPr>
        <p:spPr>
          <a:xfrm>
            <a:off x="754144" y="6429082"/>
            <a:ext cx="11437856" cy="338554"/>
          </a:xfrm>
          <a:prstGeom prst="rect">
            <a:avLst/>
          </a:prstGeom>
          <a:noFill/>
        </p:spPr>
        <p:txBody>
          <a:bodyPr wrap="square" rtlCol="0">
            <a:spAutoFit/>
          </a:bodyPr>
          <a:lstStyle/>
          <a:p>
            <a:r>
              <a:rPr lang="en-US" sz="800" dirty="0">
                <a:latin typeface="Calibri" panose="020F0502020204030204" pitchFamily="34" charset="0"/>
                <a:ea typeface="Calibri" panose="020F0502020204030204" pitchFamily="34" charset="0"/>
                <a:cs typeface="Arial" panose="020B0604020202020204" pitchFamily="34" charset="0"/>
              </a:rPr>
              <a:t>Sharrock et al. 1990. The effect of intravenous fixed-dose heparin during total hip arthroplasty on the incidence of deep-vein thrombosis. A randomized, double-blind trial in patients operated on with epidural anesthesia and controlled hypotension. J Bone Joint Surg Am.</a:t>
            </a:r>
            <a:endParaRPr lang="da-DK" sz="800" dirty="0"/>
          </a:p>
          <a:p>
            <a:r>
              <a:rPr lang="en-US" sz="800" dirty="0">
                <a:effectLst/>
                <a:latin typeface="Calibri" panose="020F0502020204030204" pitchFamily="34" charset="0"/>
                <a:ea typeface="Calibri" panose="020F0502020204030204" pitchFamily="34" charset="0"/>
                <a:cs typeface="Arial" panose="020B0604020202020204" pitchFamily="34" charset="0"/>
              </a:rPr>
              <a:t>García-</a:t>
            </a:r>
            <a:r>
              <a:rPr lang="en-US" sz="800" dirty="0" err="1">
                <a:effectLst/>
                <a:latin typeface="Calibri" panose="020F0502020204030204" pitchFamily="34" charset="0"/>
                <a:ea typeface="Calibri" panose="020F0502020204030204" pitchFamily="34" charset="0"/>
                <a:cs typeface="Arial" panose="020B0604020202020204" pitchFamily="34" charset="0"/>
              </a:rPr>
              <a:t>Mansilla</a:t>
            </a:r>
            <a:r>
              <a:rPr lang="en-US" sz="800" dirty="0">
                <a:effectLst/>
                <a:latin typeface="Calibri" panose="020F0502020204030204" pitchFamily="34" charset="0"/>
                <a:ea typeface="Calibri" panose="020F0502020204030204" pitchFamily="34" charset="0"/>
                <a:cs typeface="Arial" panose="020B0604020202020204" pitchFamily="34" charset="0"/>
              </a:rPr>
              <a:t> et al. 2023. Intraoperative unfractionated heparin before femoral component cementation should be avoided in femoral neck fracture treated with hybrid total hip arthroplasty. </a:t>
            </a:r>
            <a:r>
              <a:rPr lang="en-US" sz="800" dirty="0" err="1">
                <a:effectLst/>
                <a:latin typeface="Calibri" panose="020F0502020204030204" pitchFamily="34" charset="0"/>
                <a:ea typeface="Calibri" panose="020F0502020204030204" pitchFamily="34" charset="0"/>
                <a:cs typeface="Arial" panose="020B0604020202020204" pitchFamily="34" charset="0"/>
              </a:rPr>
              <a:t>Eur</a:t>
            </a:r>
            <a:r>
              <a:rPr lang="en-US" sz="800" dirty="0">
                <a:effectLst/>
                <a:latin typeface="Calibri" panose="020F0502020204030204" pitchFamily="34" charset="0"/>
                <a:ea typeface="Calibri" panose="020F0502020204030204" pitchFamily="34" charset="0"/>
                <a:cs typeface="Arial" panose="020B0604020202020204" pitchFamily="34" charset="0"/>
              </a:rPr>
              <a:t> J </a:t>
            </a:r>
            <a:r>
              <a:rPr lang="en-US" sz="800" dirty="0" err="1">
                <a:effectLst/>
                <a:latin typeface="Calibri" panose="020F0502020204030204" pitchFamily="34" charset="0"/>
                <a:ea typeface="Calibri" panose="020F0502020204030204" pitchFamily="34" charset="0"/>
                <a:cs typeface="Arial" panose="020B0604020202020204" pitchFamily="34" charset="0"/>
              </a:rPr>
              <a:t>Orthop</a:t>
            </a:r>
            <a:r>
              <a:rPr lang="en-US" sz="800" dirty="0">
                <a:effectLst/>
                <a:latin typeface="Calibri" panose="020F0502020204030204" pitchFamily="34" charset="0"/>
                <a:ea typeface="Calibri" panose="020F0502020204030204" pitchFamily="34" charset="0"/>
                <a:cs typeface="Arial" panose="020B0604020202020204" pitchFamily="34" charset="0"/>
              </a:rPr>
              <a:t> Surg </a:t>
            </a:r>
            <a:r>
              <a:rPr lang="en-US" sz="800" dirty="0" err="1">
                <a:effectLst/>
                <a:latin typeface="Calibri" panose="020F0502020204030204" pitchFamily="34" charset="0"/>
                <a:ea typeface="Calibri" panose="020F0502020204030204" pitchFamily="34" charset="0"/>
                <a:cs typeface="Arial" panose="020B0604020202020204" pitchFamily="34" charset="0"/>
              </a:rPr>
              <a:t>Traumatol</a:t>
            </a:r>
            <a:r>
              <a:rPr lang="en-US" sz="800" dirty="0">
                <a:effectLst/>
                <a:latin typeface="Calibri" panose="020F0502020204030204" pitchFamily="34" charset="0"/>
                <a:ea typeface="Calibri" panose="020F0502020204030204" pitchFamily="34" charset="0"/>
                <a:cs typeface="Arial" panose="020B0604020202020204" pitchFamily="34" charset="0"/>
              </a:rPr>
              <a:t>.</a:t>
            </a:r>
            <a:endParaRPr lang="da-DK" sz="800" dirty="0"/>
          </a:p>
        </p:txBody>
      </p:sp>
    </p:spTree>
    <p:extLst>
      <p:ext uri="{BB962C8B-B14F-4D97-AF65-F5344CB8AC3E}">
        <p14:creationId xmlns:p14="http://schemas.microsoft.com/office/powerpoint/2010/main" val="310573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 calcmode="lin" valueType="num">
                                      <p:cBhvr additive="base">
                                        <p:cTn id="3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 calcmode="lin" valueType="num">
                                      <p:cBhvr additive="base">
                                        <p:cTn id="4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xEl>
                                              <p:pRg st="2" end="2"/>
                                            </p:txEl>
                                          </p:spTgt>
                                        </p:tgtEl>
                                      </p:cBhvr>
                                    </p:animEffect>
                                    <p:set>
                                      <p:cBhvr>
                                        <p:cTn id="47" dur="1" fill="hold">
                                          <p:stCondLst>
                                            <p:cond delay="499"/>
                                          </p:stCondLst>
                                        </p:cTn>
                                        <p:tgtEl>
                                          <p:spTgt spid="9">
                                            <p:txEl>
                                              <p:pRg st="2" end="2"/>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xEl>
                                              <p:pRg st="3" end="3"/>
                                            </p:txEl>
                                          </p:spTgt>
                                        </p:tgtEl>
                                      </p:cBhvr>
                                    </p:animEffect>
                                    <p:set>
                                      <p:cBhvr>
                                        <p:cTn id="50" dur="1" fill="hold">
                                          <p:stCondLst>
                                            <p:cond delay="499"/>
                                          </p:stCondLst>
                                        </p:cTn>
                                        <p:tgtEl>
                                          <p:spTgt spid="9">
                                            <p:txEl>
                                              <p:pRg st="3" end="3"/>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9">
                                            <p:txEl>
                                              <p:pRg st="4" end="4"/>
                                            </p:txEl>
                                          </p:spTgt>
                                        </p:tgtEl>
                                      </p:cBhvr>
                                    </p:animEffect>
                                    <p:set>
                                      <p:cBhvr>
                                        <p:cTn id="53" dur="1" fill="hold">
                                          <p:stCondLst>
                                            <p:cond delay="499"/>
                                          </p:stCondLst>
                                        </p:cTn>
                                        <p:tgtEl>
                                          <p:spTgt spid="9">
                                            <p:txEl>
                                              <p:pRg st="4" end="4"/>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9">
                                            <p:txEl>
                                              <p:pRg st="5" end="5"/>
                                            </p:txEl>
                                          </p:spTgt>
                                        </p:tgtEl>
                                      </p:cBhvr>
                                    </p:animEffect>
                                    <p:set>
                                      <p:cBhvr>
                                        <p:cTn id="56" dur="1" fill="hold">
                                          <p:stCondLst>
                                            <p:cond delay="499"/>
                                          </p:stCondLst>
                                        </p:cTn>
                                        <p:tgtEl>
                                          <p:spTgt spid="9">
                                            <p:txEl>
                                              <p:pRg st="5" end="5"/>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9">
                                            <p:txEl>
                                              <p:pRg st="6" end="6"/>
                                            </p:txEl>
                                          </p:spTgt>
                                        </p:tgtEl>
                                      </p:cBhvr>
                                    </p:animEffect>
                                    <p:set>
                                      <p:cBhvr>
                                        <p:cTn id="59" dur="1" fill="hold">
                                          <p:stCondLst>
                                            <p:cond delay="499"/>
                                          </p:stCondLst>
                                        </p:cTn>
                                        <p:tgtEl>
                                          <p:spTgt spid="9">
                                            <p:txEl>
                                              <p:pRg st="6" end="6"/>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
                                            <p:txEl>
                                              <p:pRg st="7" end="7"/>
                                            </p:txEl>
                                          </p:spTgt>
                                        </p:tgtEl>
                                      </p:cBhvr>
                                    </p:animEffect>
                                    <p:set>
                                      <p:cBhvr>
                                        <p:cTn id="62" dur="1" fill="hold">
                                          <p:stCondLst>
                                            <p:cond delay="499"/>
                                          </p:stCondLst>
                                        </p:cTn>
                                        <p:tgtEl>
                                          <p:spTgt spid="9">
                                            <p:txEl>
                                              <p:pRg st="7" end="7"/>
                                            </p:txEl>
                                          </p:spTgt>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9">
                                            <p:txEl>
                                              <p:pRg st="8" end="8"/>
                                            </p:txEl>
                                          </p:spTgt>
                                        </p:tgtEl>
                                      </p:cBhvr>
                                    </p:animEffect>
                                    <p:set>
                                      <p:cBhvr>
                                        <p:cTn id="65" dur="1" fill="hold">
                                          <p:stCondLst>
                                            <p:cond delay="499"/>
                                          </p:stCondLst>
                                        </p:cTn>
                                        <p:tgtEl>
                                          <p:spTgt spid="9">
                                            <p:txEl>
                                              <p:pRg st="8" end="8"/>
                                            </p:txEl>
                                          </p:spTgt>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
                                            <p:txEl>
                                              <p:pRg st="9" end="9"/>
                                            </p:txEl>
                                          </p:spTgt>
                                        </p:tgtEl>
                                      </p:cBhvr>
                                    </p:animEffect>
                                    <p:set>
                                      <p:cBhvr>
                                        <p:cTn id="68" dur="1" fill="hold">
                                          <p:stCondLst>
                                            <p:cond delay="499"/>
                                          </p:stCondLst>
                                        </p:cTn>
                                        <p:tgtEl>
                                          <p:spTgt spid="9">
                                            <p:txEl>
                                              <p:pRg st="9" end="9"/>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rgbClr val="002060"/>
                </a:solidFill>
                <a:latin typeface="Arial" panose="020B0604020202020204" pitchFamily="34" charset="0"/>
                <a:cs typeface="Arial" panose="020B0604020202020204" pitchFamily="34" charset="0"/>
              </a:rPr>
              <a:t> </a:t>
            </a:r>
            <a:r>
              <a:rPr lang="en-US" sz="4800" b="1" dirty="0">
                <a:solidFill>
                  <a:srgbClr val="002060"/>
                </a:solidFill>
                <a:latin typeface="Arial" panose="020B0604020202020204" pitchFamily="34" charset="0"/>
                <a:cs typeface="Arial" panose="020B0604020202020204" pitchFamily="34" charset="0"/>
              </a:rPr>
              <a:t>Question:</a:t>
            </a:r>
          </a:p>
          <a:p>
            <a:pPr algn="l"/>
            <a:endParaRPr lang="en-US" sz="4800" b="1" dirty="0">
              <a:latin typeface="Arial" panose="020B0604020202020204" pitchFamily="34" charset="0"/>
              <a:cs typeface="Arial" panose="020B0604020202020204" pitchFamily="34" charset="0"/>
            </a:endParaRPr>
          </a:p>
          <a:p>
            <a:pPr algn="l"/>
            <a:r>
              <a:rPr lang="en-US" sz="3200" b="1" dirty="0">
                <a:effectLst/>
                <a:latin typeface="Arial" panose="020B0604020202020204" pitchFamily="34" charset="0"/>
                <a:ea typeface="Calibri" panose="020F0502020204030204" pitchFamily="34" charset="0"/>
                <a:cs typeface="Arial" panose="020B0604020202020204" pitchFamily="34" charset="0"/>
              </a:rPr>
              <a:t>Should intravenous heparin be administered during total knee or total hip arthroplasty?</a:t>
            </a:r>
            <a:endParaRPr lang="en-US" sz="3200" b="1" dirty="0">
              <a:latin typeface="Arial" panose="020B0604020202020204" pitchFamily="34" charset="0"/>
              <a:cs typeface="Arial" panose="020B0604020202020204" pitchFamily="34" charset="0"/>
            </a:endParaRPr>
          </a:p>
          <a:p>
            <a:pPr marL="342900" indent="-342900" algn="l">
              <a:buFont typeface="Wingdings" pitchFamily="2" charset="2"/>
              <a:buChar char="v"/>
            </a:pP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marL="342900" indent="-342900" algn="l">
              <a:buFont typeface="Wingdings" pitchFamily="2" charset="2"/>
              <a:buChar char="v"/>
            </a:pPr>
            <a:r>
              <a:rPr lang="en-US" sz="4800" dirty="0">
                <a:solidFill>
                  <a:srgbClr val="002060"/>
                </a:solidFill>
                <a:latin typeface="Arial" panose="020B0604020202020204" pitchFamily="34" charset="0"/>
                <a:cs typeface="Arial" panose="020B0604020202020204" pitchFamily="34" charset="0"/>
              </a:rPr>
              <a:t> </a:t>
            </a:r>
            <a:r>
              <a:rPr lang="en-US" sz="4800" b="1" dirty="0">
                <a:solidFill>
                  <a:srgbClr val="002060"/>
                </a:solidFill>
                <a:latin typeface="Arial" panose="020B0604020202020204" pitchFamily="34" charset="0"/>
                <a:cs typeface="Arial" panose="020B0604020202020204" pitchFamily="34" charset="0"/>
              </a:rPr>
              <a:t>Rationale: </a:t>
            </a:r>
            <a:endParaRPr lang="en-TR" sz="4400"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545996" y="2583259"/>
            <a:ext cx="9538655" cy="3693319"/>
          </a:xfrm>
          <a:prstGeom prst="rect">
            <a:avLst/>
          </a:prstGeom>
          <a:noFill/>
        </p:spPr>
        <p:txBody>
          <a:bodyPr wrap="square">
            <a:spAutoFit/>
          </a:bodyPr>
          <a:lstStyle/>
          <a:p>
            <a:pPr marL="0" indent="0" algn="just">
              <a:buNone/>
            </a:pPr>
            <a:r>
              <a:rPr lang="en-US" dirty="0">
                <a:latin typeface="Arial" panose="020B0604020202020204" pitchFamily="34" charset="0"/>
                <a:cs typeface="Arial" panose="020B0604020202020204" pitchFamily="34" charset="0"/>
              </a:rPr>
              <a:t>We conducted a systematic review on this question. A total of 13 studies discussing the effect of intravenous heparin on VTE prophylaxis in TJA were included; of which five RCTS, one prospective study and seven were retrospective cohort studies. The included studies (gathering the data of more than 11,000 TJAs) were published between 1990 and 2023.</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This study found </a:t>
            </a:r>
            <a:r>
              <a:rPr lang="en-US" b="1" dirty="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high-quality clinical evidence to support the benefit of intraoperative heparin during total hip or knee arthroplasty. Most studies reported either no benefit from unfractionated heparin, used multimodal VTE prophylaxis strategies, or lacked a comparator. Only one RCT showed a reduction in DVT and pulmonary embolism with intravenous unfractionated heparin (1,000 units before incision, then 500 units every 30 minutes until surgery end), but this also led to increased intraoperative blood loss. Thus, there is insufficient evidence to support the efficacy of this approach.</a:t>
            </a:r>
          </a:p>
          <a:p>
            <a:pPr marL="0" indent="0">
              <a:buNone/>
            </a:pPr>
            <a:endParaRPr lang="en-US" b="1" dirty="0">
              <a:solidFill>
                <a:srgbClr val="002060"/>
              </a:solidFill>
              <a:highlight>
                <a:srgbClr val="FFFF00"/>
              </a:highlight>
              <a:latin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CE310200-8FD6-35FE-F84A-0990EC3C9247}"/>
              </a:ext>
            </a:extLst>
          </p:cNvPr>
          <p:cNvSpPr txBox="1"/>
          <p:nvPr/>
        </p:nvSpPr>
        <p:spPr>
          <a:xfrm>
            <a:off x="1545996" y="6276578"/>
            <a:ext cx="10397765" cy="369332"/>
          </a:xfrm>
          <a:prstGeom prst="rect">
            <a:avLst/>
          </a:prstGeom>
          <a:noFill/>
        </p:spPr>
        <p:txBody>
          <a:bodyPr wrap="square" rtlCol="0">
            <a:spAutoFit/>
          </a:bodyPr>
          <a:lstStyle/>
          <a:p>
            <a:r>
              <a:rPr lang="en-US" sz="900" dirty="0">
                <a:effectLst/>
                <a:latin typeface="Calibri" panose="020F0502020204030204" pitchFamily="34" charset="0"/>
                <a:ea typeface="Calibri" panose="020F0502020204030204" pitchFamily="34" charset="0"/>
                <a:cs typeface="Arial" panose="020B0604020202020204" pitchFamily="34" charset="0"/>
              </a:rPr>
              <a:t>Sharrock et al. 1990. The effect of intravenous fixed-dose heparin during total hip arthroplasty on the incidence of deep-vein thrombosis. A randomized, double-blind trial in patients operated on with epidural anesthesia and controlled hypotension. J Bone Joint Surg Am.</a:t>
            </a:r>
            <a:endParaRPr lang="da-DK" sz="900" dirty="0"/>
          </a:p>
        </p:txBody>
      </p:sp>
    </p:spTree>
    <p:extLst>
      <p:ext uri="{BB962C8B-B14F-4D97-AF65-F5344CB8AC3E}">
        <p14:creationId xmlns:p14="http://schemas.microsoft.com/office/powerpoint/2010/main" val="32405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r>
              <a:rPr lang="en-US" sz="3200" b="1" dirty="0">
                <a:solidFill>
                  <a:srgbClr val="002060"/>
                </a:solidFill>
                <a:highlight>
                  <a:srgbClr val="FF0000"/>
                </a:highlight>
                <a:latin typeface="Arial" panose="020B0604020202020204" pitchFamily="34" charset="0"/>
                <a:cs typeface="Arial" panose="020B0604020202020204" pitchFamily="34" charset="0"/>
              </a:rPr>
              <a:t>Question:</a:t>
            </a:r>
            <a:endParaRPr lang="en-US" sz="3200" b="1" dirty="0">
              <a:highlight>
                <a:srgbClr val="FF0000"/>
              </a:highlight>
              <a:latin typeface="Arial" panose="020B0604020202020204" pitchFamily="34" charset="0"/>
              <a:cs typeface="Arial" panose="020B0604020202020204" pitchFamily="34" charset="0"/>
            </a:endParaRPr>
          </a:p>
          <a:p>
            <a:r>
              <a:rPr lang="en-US" sz="3200" b="1" dirty="0">
                <a:effectLst/>
                <a:latin typeface="Arial" panose="020B0604020202020204" pitchFamily="34" charset="0"/>
                <a:ea typeface="Calibri" panose="020F0502020204030204" pitchFamily="34" charset="0"/>
                <a:cs typeface="Arial" panose="020B0604020202020204" pitchFamily="34" charset="0"/>
              </a:rPr>
              <a:t>Should intravenous heparin be administered during total knee or total hip arthroplasty?</a:t>
            </a:r>
            <a:endParaRPr lang="en-US" sz="3200" b="1" dirty="0">
              <a:latin typeface="Arial" panose="020B0604020202020204" pitchFamily="34" charset="0"/>
              <a:cs typeface="Arial" panose="020B0604020202020204" pitchFamily="34" charset="0"/>
            </a:endParaRPr>
          </a:p>
          <a:p>
            <a:endParaRPr lang="tr-TR" sz="3200" b="1" dirty="0">
              <a:solidFill>
                <a:srgbClr val="002060"/>
              </a:solidFill>
              <a:latin typeface="Arial" panose="020B0604020202020204" pitchFamily="34" charset="0"/>
              <a:cs typeface="Arial" panose="020B0604020202020204" pitchFamily="34" charset="0"/>
            </a:endParaRPr>
          </a:p>
          <a:p>
            <a:r>
              <a:rPr lang="en-US" sz="3200" b="1" dirty="0">
                <a:solidFill>
                  <a:srgbClr val="002060"/>
                </a:solidFill>
                <a:highlight>
                  <a:srgbClr val="00FF00"/>
                </a:highlight>
                <a:latin typeface="Arial" panose="020B0604020202020204" pitchFamily="34" charset="0"/>
                <a:cs typeface="Arial" panose="020B0604020202020204" pitchFamily="34" charset="0"/>
              </a:rPr>
              <a:t>Response:</a:t>
            </a:r>
          </a:p>
          <a:p>
            <a:r>
              <a:rPr lang="en-US" sz="3200" b="1" dirty="0">
                <a:solidFill>
                  <a:srgbClr val="002060"/>
                </a:solidFill>
                <a:latin typeface="Arial" panose="020B0604020202020204" pitchFamily="34" charset="0"/>
                <a:cs typeface="Arial" panose="020B0604020202020204" pitchFamily="34" charset="0"/>
              </a:rPr>
              <a:t>No. </a:t>
            </a:r>
            <a:r>
              <a:rPr lang="en-US" sz="3200" dirty="0">
                <a:effectLst/>
                <a:latin typeface="Arial" panose="020B0604020202020204" pitchFamily="34" charset="0"/>
                <a:ea typeface="Calibri" panose="020F0502020204030204" pitchFamily="34" charset="0"/>
                <a:cs typeface="Arial" panose="020B0604020202020204" pitchFamily="34" charset="0"/>
              </a:rPr>
              <a:t>There is insufficient high-quality clinical evidence to support the routine use of intravenous intraoperative heparin in total joint arthroplasty. </a:t>
            </a:r>
            <a:endParaRPr lang="en-T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docProps/app.xml><?xml version="1.0" encoding="utf-8"?>
<Properties xmlns="http://schemas.openxmlformats.org/officeDocument/2006/extended-properties" xmlns:vt="http://schemas.openxmlformats.org/officeDocument/2006/docPropsVTypes">
  <TotalTime>1379</TotalTime>
  <Words>686</Words>
  <Application>Microsoft Office PowerPoint</Application>
  <PresentationFormat>Geniş ekran</PresentationFormat>
  <Paragraphs>72</Paragraphs>
  <Slides>8</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vt:i4>
      </vt:variant>
    </vt:vector>
  </HeadingPairs>
  <TitlesOfParts>
    <vt:vector size="15" baseType="lpstr">
      <vt:lpstr>Aptos</vt:lpstr>
      <vt:lpstr>Aptos Display</vt:lpstr>
      <vt:lpstr>Arial</vt:lpstr>
      <vt:lpstr>Calibri</vt:lpstr>
      <vt:lpstr>Times New Roman</vt:lpstr>
      <vt:lpstr>Wingdings</vt:lpstr>
      <vt:lpstr>Office Teması</vt:lpstr>
      <vt:lpstr>PowerPoint Sunusu</vt:lpstr>
      <vt:lpstr>PowerPoint Sunusu</vt:lpstr>
      <vt:lpstr>Why is this topic Important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Deniz Demirkıran</dc:creator>
  <cp:lastModifiedBy>kayhan karaytug</cp:lastModifiedBy>
  <cp:revision>9</cp:revision>
  <dcterms:created xsi:type="dcterms:W3CDTF">2024-06-13T13:25:39Z</dcterms:created>
  <dcterms:modified xsi:type="dcterms:W3CDTF">2024-08-26T03:39:18Z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