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6" r:id="rId5"/>
    <p:sldId id="267" r:id="rId6"/>
    <p:sldId id="258" r:id="rId7"/>
    <p:sldId id="257" r:id="rId8"/>
    <p:sldId id="271" r:id="rId9"/>
    <p:sldId id="270" r:id="rId10"/>
    <p:sldId id="269" r:id="rId11"/>
    <p:sldId id="265" r:id="rId12"/>
    <p:sldId id="266"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7C3A10-7B0D-49DF-9E87-60F3A5D95728}" v="3" dt="2024-08-16T16:26:07.5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1"/>
  </p:normalViewPr>
  <p:slideViewPr>
    <p:cSldViewPr snapToGrid="0">
      <p:cViewPr>
        <p:scale>
          <a:sx n="50" d="100"/>
          <a:sy n="50" d="100"/>
        </p:scale>
        <p:origin x="1260" y="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F52FCD-375D-3D49-B16C-0A47C1A5D162}" type="datetimeFigureOut">
              <a:rPr lang="en-CA" smtClean="0"/>
              <a:t>2024-08-26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02929B-6371-E945-96F2-13CB60ADB021}" type="slidenum">
              <a:rPr lang="en-CA" smtClean="0"/>
              <a:t>‹#›</a:t>
            </a:fld>
            <a:endParaRPr lang="en-CA"/>
          </a:p>
        </p:txBody>
      </p:sp>
    </p:spTree>
    <p:extLst>
      <p:ext uri="{BB962C8B-B14F-4D97-AF65-F5344CB8AC3E}">
        <p14:creationId xmlns:p14="http://schemas.microsoft.com/office/powerpoint/2010/main" val="207160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10348E-5705-70CC-7DE0-CD4637212563}"/>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28E8972A-C597-D29C-FC71-8A696D8B7E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888E0CE7-45E1-729E-EDAE-BB7471093DBA}"/>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A9C2BA04-9106-34CE-D7E0-DB451EA19B4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DF8CA68-ABD8-1F34-A6C3-C43041BDC388}"/>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789799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A830BB-7CD5-37C0-E99D-4DA5959E1FE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D357A575-DA6A-758B-71DA-E01D2C7FF0B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3EAC089-4E5F-1DD3-BFE3-AA3894E16C35}"/>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24BD8715-99A2-3427-79EE-AB722DA08F4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01FBF0D-97B5-DC51-CE20-3780AD6E7A23}"/>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426959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039A3B4-DACA-E9A5-390B-66FF3DE92933}"/>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564B7AAE-4BC0-2953-D5AA-0984DDDCE76B}"/>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90D0897-AD34-9EA5-D676-CE84375BE046}"/>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6B31BB52-2894-C830-414D-B71067147B9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E8A5E96-B483-0423-ACB7-214668478A47}"/>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809476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2A6AF08-0421-09D3-8DE9-617729C92E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R"/>
          </a:p>
        </p:txBody>
      </p:sp>
      <p:sp>
        <p:nvSpPr>
          <p:cNvPr id="7" name="Title 6">
            <a:extLst>
              <a:ext uri="{FF2B5EF4-FFF2-40B4-BE49-F238E27FC236}">
                <a16:creationId xmlns:a16="http://schemas.microsoft.com/office/drawing/2014/main" id="{3A6C518A-4934-5BD2-97B0-912E4DA265D4}"/>
              </a:ext>
            </a:extLst>
          </p:cNvPr>
          <p:cNvSpPr>
            <a:spLocks noGrp="1"/>
          </p:cNvSpPr>
          <p:nvPr>
            <p:ph type="title"/>
          </p:nvPr>
        </p:nvSpPr>
        <p:spPr/>
        <p:txBody>
          <a:bodyPr/>
          <a:lstStyle/>
          <a:p>
            <a:r>
              <a:rPr lang="en-US"/>
              <a:t>Click to edit Master title style</a:t>
            </a:r>
            <a:endParaRPr lang="en-TR"/>
          </a:p>
        </p:txBody>
      </p:sp>
    </p:spTree>
    <p:extLst>
      <p:ext uri="{BB962C8B-B14F-4D97-AF65-F5344CB8AC3E}">
        <p14:creationId xmlns:p14="http://schemas.microsoft.com/office/powerpoint/2010/main" val="3261282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1E1028-E088-8134-B346-06CAAFEDA35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DCEFF01-9BC3-3B87-697C-8AED770EA78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9AE0975-8EB5-AB1F-4056-3418A93267DD}"/>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8310F209-9AB5-795F-6353-10953522A59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362AE78-9469-A674-68B1-0C6AC98380EE}"/>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489344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EA4B7F-19A7-64B1-A3EF-6CBFF588EA6B}"/>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532AC138-E2D1-4072-0221-03E64E75B8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A19BBEFA-4F66-B68D-0609-DF590BDB97BB}"/>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9675623F-2B01-9887-5684-8312B85F480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D828E54-2CF6-C285-0214-03824C0E64D1}"/>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447463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798460-88F1-7DA5-EF1A-A765DEF350E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4F3D8D2-1CCE-AD7A-25E5-1FBD9A301C4E}"/>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FCE3575-8353-68BA-B6FC-77DBCC136138}"/>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D5FBE56-53E5-90DE-6678-E82B4CF65F0F}"/>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6" name="Alt Bilgi Yer Tutucusu 5">
            <a:extLst>
              <a:ext uri="{FF2B5EF4-FFF2-40B4-BE49-F238E27FC236}">
                <a16:creationId xmlns:a16="http://schemas.microsoft.com/office/drawing/2014/main" id="{D4B9D7A8-6FD3-DA3A-6F32-8A0D9B87B1C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C318010-70EB-D035-D9F9-B6C86685C729}"/>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03137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139D06-6740-C202-33DF-E1149010B19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1628258-4747-38FB-91CD-10CFFCC878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5FF73BF5-F032-FF9F-263C-1941A5395710}"/>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5CA20834-3FA7-63E3-8BC9-880CFBABF2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CE5FBF3B-E573-DE2D-D006-94F08199E616}"/>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16D35F49-AC82-677A-C585-FFEA3E5AADB1}"/>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8" name="Alt Bilgi Yer Tutucusu 7">
            <a:extLst>
              <a:ext uri="{FF2B5EF4-FFF2-40B4-BE49-F238E27FC236}">
                <a16:creationId xmlns:a16="http://schemas.microsoft.com/office/drawing/2014/main" id="{1E4AB0C5-DCE3-99E3-FA8F-702689BE9AAB}"/>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3BA8757-2238-F541-ADCC-053629D89FC9}"/>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4554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77E9CD-C895-3593-7C2A-95BB80DCBE3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D1924B6C-B628-762F-5E58-48B3C4937A23}"/>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4" name="Alt Bilgi Yer Tutucusu 3">
            <a:extLst>
              <a:ext uri="{FF2B5EF4-FFF2-40B4-BE49-F238E27FC236}">
                <a16:creationId xmlns:a16="http://schemas.microsoft.com/office/drawing/2014/main" id="{F57A6905-E990-BC42-AC09-B164541780F0}"/>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531747A6-BCC5-ACD3-768E-9BEBF918D6D5}"/>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344818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1251629-A31D-AE24-3BB1-54E74ED2A2B1}"/>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3" name="Alt Bilgi Yer Tutucusu 2">
            <a:extLst>
              <a:ext uri="{FF2B5EF4-FFF2-40B4-BE49-F238E27FC236}">
                <a16:creationId xmlns:a16="http://schemas.microsoft.com/office/drawing/2014/main" id="{E58E4CE9-101A-CBC3-F705-3811534FF07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F41944F0-25C1-671C-0E4D-868A67029CA2}"/>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6102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E0D9E6-8BC0-FEEC-D19A-CD1A78ADB35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2B68FD1B-8160-6974-7470-1B8406A7D8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34D633C1-93FA-9762-6D5A-DF61948052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BE0F140-AF74-1660-76D2-68495B95C4C0}"/>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6" name="Alt Bilgi Yer Tutucusu 5">
            <a:extLst>
              <a:ext uri="{FF2B5EF4-FFF2-40B4-BE49-F238E27FC236}">
                <a16:creationId xmlns:a16="http://schemas.microsoft.com/office/drawing/2014/main" id="{5A10344F-FB56-28B8-8E84-A3DF84E9980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C43AE5E-7C56-5F64-E99A-780AF9E2DE7D}"/>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89464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D73E8D-57A4-A438-A59C-E22648B77CB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DE85AEA-10C2-A22E-F62E-0AD5593FBE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ECFC951F-7E5B-D42E-A0C6-AEEA77ED98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9B7FD75-4FF5-376E-2112-6CB10077EAF7}"/>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6" name="Alt Bilgi Yer Tutucusu 5">
            <a:extLst>
              <a:ext uri="{FF2B5EF4-FFF2-40B4-BE49-F238E27FC236}">
                <a16:creationId xmlns:a16="http://schemas.microsoft.com/office/drawing/2014/main" id="{A353AD91-1108-2493-0985-1F28F6A0239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333027F-C033-1FC2-2FA1-59875B4CD904}"/>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600918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F97E2E3-9D27-71F1-7ECC-C65A8EEC75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2F6494A-515A-6040-320A-BC308F1D34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178060F-A820-8782-7417-2A7E52BE57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970ED59B-586D-4BF9-5511-C6EFB540E7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936659F6-D3D0-C2EC-5832-ACA3D72420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30503C0-BB46-4D93-B90F-6E0A04AF3665}" type="slidenum">
              <a:rPr lang="tr-TR" smtClean="0"/>
              <a:t>‹#›</a:t>
            </a:fld>
            <a:endParaRPr lang="tr-TR"/>
          </a:p>
        </p:txBody>
      </p:sp>
      <p:pic>
        <p:nvPicPr>
          <p:cNvPr id="8" name="Resim 7" descr="metin, ekran görüntüsü içeren bir resim&#10;&#10;Açıklama otomatik olarak oluşturuldu">
            <a:extLst>
              <a:ext uri="{FF2B5EF4-FFF2-40B4-BE49-F238E27FC236}">
                <a16:creationId xmlns:a16="http://schemas.microsoft.com/office/drawing/2014/main" id="{2BA767CB-B04D-3A64-DFF3-9BB3D1D2F6A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21949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2.emf"/></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B0D34168-14C1-BA1E-4FC0-47ADA7C0B655}"/>
              </a:ext>
            </a:extLst>
          </p:cNvPr>
          <p:cNvSpPr txBox="1">
            <a:spLocks/>
          </p:cNvSpPr>
          <p:nvPr/>
        </p:nvSpPr>
        <p:spPr>
          <a:xfrm>
            <a:off x="838200" y="1740044"/>
            <a:ext cx="10515600" cy="4425977"/>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endParaRPr lang="en-CA" sz="40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r>
              <a:rPr lang="en-CA" sz="40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 there a difference between posterior stabilized, cruciate retaining, or medial pivot implants used during primary TKA?</a:t>
            </a:r>
          </a:p>
          <a:p>
            <a:pPr algn="ctr"/>
            <a:endParaRPr lang="en-CA" sz="4000" kern="100" dirty="0">
              <a:effectLst/>
              <a:latin typeface="Calibri" panose="020F0502020204030204" pitchFamily="34" charset="0"/>
              <a:ea typeface="Arial" panose="020B0604020202020204" pitchFamily="34" charset="0"/>
              <a:cs typeface="Times New Roman" panose="02020603050405020304" pitchFamily="18" charset="0"/>
            </a:endParaRPr>
          </a:p>
          <a:p>
            <a:pPr algn="ctr"/>
            <a:r>
              <a:rPr lang="en-CA" sz="18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CA" sz="1800" kern="100" dirty="0">
              <a:effectLst/>
              <a:latin typeface="Calibri" panose="020F0502020204030204" pitchFamily="34" charset="0"/>
              <a:ea typeface="Arial" panose="020B0604020202020204" pitchFamily="34" charset="0"/>
              <a:cs typeface="Times New Roman" panose="02020603050405020304" pitchFamily="18" charset="0"/>
            </a:endParaRPr>
          </a:p>
          <a:p>
            <a:pPr algn="ctr"/>
            <a:r>
              <a:rPr lang="en-CA" sz="1800" kern="100" dirty="0">
                <a:effectLst/>
                <a:latin typeface="Calibri" panose="020F0502020204030204" pitchFamily="34" charset="0"/>
                <a:ea typeface="Arial" panose="020B0604020202020204" pitchFamily="34" charset="0"/>
                <a:cs typeface="Times New Roman" panose="02020603050405020304" pitchFamily="18" charset="0"/>
              </a:rPr>
              <a:t>Phillips M, Davis C, Civinini R, Ebied A, Plancher K, Carbo L, Mahapatra A, Ong M, Ekhtiari S</a:t>
            </a:r>
          </a:p>
        </p:txBody>
      </p:sp>
    </p:spTree>
    <p:extLst>
      <p:ext uri="{BB962C8B-B14F-4D97-AF65-F5344CB8AC3E}">
        <p14:creationId xmlns:p14="http://schemas.microsoft.com/office/powerpoint/2010/main" val="182120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63F51D-CC15-EA1A-5864-D1A17B360D0B}"/>
              </a:ext>
            </a:extLst>
          </p:cNvPr>
          <p:cNvPicPr>
            <a:picLocks noChangeAspect="1"/>
          </p:cNvPicPr>
          <p:nvPr/>
        </p:nvPicPr>
        <p:blipFill rotWithShape="1">
          <a:blip r:embed="rId2">
            <a:extLst>
              <a:ext uri="{28A0092B-C50C-407E-A947-70E740481C1C}">
                <a14:useLocalDpi xmlns:a14="http://schemas.microsoft.com/office/drawing/2010/main" val="0"/>
              </a:ext>
            </a:extLst>
          </a:blip>
          <a:srcRect l="14487" t="9325" r="25186" b="847"/>
          <a:stretch/>
        </p:blipFill>
        <p:spPr>
          <a:xfrm>
            <a:off x="9409430" y="4227071"/>
            <a:ext cx="1742561" cy="2160000"/>
          </a:xfrm>
          <a:prstGeom prst="rect">
            <a:avLst/>
          </a:prstGeom>
        </p:spPr>
      </p:pic>
      <p:sp>
        <p:nvSpPr>
          <p:cNvPr id="4" name="TextBox 3">
            <a:extLst>
              <a:ext uri="{FF2B5EF4-FFF2-40B4-BE49-F238E27FC236}">
                <a16:creationId xmlns:a16="http://schemas.microsoft.com/office/drawing/2014/main" id="{13768F71-1626-03D7-107D-04BAE99C76FA}"/>
              </a:ext>
            </a:extLst>
          </p:cNvPr>
          <p:cNvSpPr txBox="1"/>
          <p:nvPr/>
        </p:nvSpPr>
        <p:spPr>
          <a:xfrm>
            <a:off x="9524421" y="6387071"/>
            <a:ext cx="1653017" cy="369332"/>
          </a:xfrm>
          <a:prstGeom prst="rect">
            <a:avLst/>
          </a:prstGeom>
          <a:noFill/>
        </p:spPr>
        <p:txBody>
          <a:bodyPr wrap="none" rtlCol="0">
            <a:spAutoFit/>
          </a:bodyPr>
          <a:lstStyle/>
          <a:p>
            <a:r>
              <a:rPr lang="en-CA" b="1" dirty="0"/>
              <a:t>Seper Ekhtiari</a:t>
            </a:r>
          </a:p>
        </p:txBody>
      </p:sp>
      <p:sp>
        <p:nvSpPr>
          <p:cNvPr id="8" name="TextBox 7">
            <a:extLst>
              <a:ext uri="{FF2B5EF4-FFF2-40B4-BE49-F238E27FC236}">
                <a16:creationId xmlns:a16="http://schemas.microsoft.com/office/drawing/2014/main" id="{B31646B2-6C53-7D06-2688-2EC9913ACEAA}"/>
              </a:ext>
            </a:extLst>
          </p:cNvPr>
          <p:cNvSpPr txBox="1"/>
          <p:nvPr/>
        </p:nvSpPr>
        <p:spPr>
          <a:xfrm>
            <a:off x="3140080" y="3814490"/>
            <a:ext cx="1865062" cy="369332"/>
          </a:xfrm>
          <a:prstGeom prst="rect">
            <a:avLst/>
          </a:prstGeom>
          <a:noFill/>
        </p:spPr>
        <p:txBody>
          <a:bodyPr wrap="none" rtlCol="0">
            <a:spAutoFit/>
          </a:bodyPr>
          <a:lstStyle/>
          <a:p>
            <a:r>
              <a:rPr lang="en-CA" b="1" dirty="0"/>
              <a:t>Roberto Civinini</a:t>
            </a:r>
          </a:p>
        </p:txBody>
      </p:sp>
      <p:sp>
        <p:nvSpPr>
          <p:cNvPr id="2" name="TextBox 1">
            <a:extLst>
              <a:ext uri="{FF2B5EF4-FFF2-40B4-BE49-F238E27FC236}">
                <a16:creationId xmlns:a16="http://schemas.microsoft.com/office/drawing/2014/main" id="{D3697CDF-1044-7613-3F6E-694FC5497535}"/>
              </a:ext>
            </a:extLst>
          </p:cNvPr>
          <p:cNvSpPr txBox="1"/>
          <p:nvPr/>
        </p:nvSpPr>
        <p:spPr>
          <a:xfrm>
            <a:off x="682092" y="3814490"/>
            <a:ext cx="1638654" cy="369332"/>
          </a:xfrm>
          <a:prstGeom prst="rect">
            <a:avLst/>
          </a:prstGeom>
          <a:noFill/>
        </p:spPr>
        <p:txBody>
          <a:bodyPr wrap="none" rtlCol="0">
            <a:spAutoFit/>
          </a:bodyPr>
          <a:lstStyle/>
          <a:p>
            <a:r>
              <a:rPr lang="en-CA" b="1" dirty="0"/>
              <a:t>Charles Davis</a:t>
            </a:r>
          </a:p>
        </p:txBody>
      </p:sp>
      <p:sp>
        <p:nvSpPr>
          <p:cNvPr id="5" name="TextBox 4">
            <a:extLst>
              <a:ext uri="{FF2B5EF4-FFF2-40B4-BE49-F238E27FC236}">
                <a16:creationId xmlns:a16="http://schemas.microsoft.com/office/drawing/2014/main" id="{72200F27-B374-D435-5E1B-17A752173056}"/>
              </a:ext>
            </a:extLst>
          </p:cNvPr>
          <p:cNvSpPr txBox="1"/>
          <p:nvPr/>
        </p:nvSpPr>
        <p:spPr>
          <a:xfrm>
            <a:off x="5744025" y="3805881"/>
            <a:ext cx="1543371" cy="369332"/>
          </a:xfrm>
          <a:prstGeom prst="rect">
            <a:avLst/>
          </a:prstGeom>
          <a:noFill/>
        </p:spPr>
        <p:txBody>
          <a:bodyPr wrap="none" rtlCol="0">
            <a:spAutoFit/>
          </a:bodyPr>
          <a:lstStyle/>
          <a:p>
            <a:r>
              <a:rPr lang="en-CA" b="1" dirty="0"/>
              <a:t>Ayman Ebied</a:t>
            </a:r>
          </a:p>
        </p:txBody>
      </p:sp>
      <p:sp>
        <p:nvSpPr>
          <p:cNvPr id="6" name="TextBox 5">
            <a:extLst>
              <a:ext uri="{FF2B5EF4-FFF2-40B4-BE49-F238E27FC236}">
                <a16:creationId xmlns:a16="http://schemas.microsoft.com/office/drawing/2014/main" id="{E8A98C6C-FF91-CCDF-3A2C-A89C79F300E4}"/>
              </a:ext>
            </a:extLst>
          </p:cNvPr>
          <p:cNvSpPr txBox="1"/>
          <p:nvPr/>
        </p:nvSpPr>
        <p:spPr>
          <a:xfrm>
            <a:off x="8026279" y="3780957"/>
            <a:ext cx="1747273" cy="369332"/>
          </a:xfrm>
          <a:prstGeom prst="rect">
            <a:avLst/>
          </a:prstGeom>
          <a:noFill/>
        </p:spPr>
        <p:txBody>
          <a:bodyPr wrap="none" rtlCol="0">
            <a:spAutoFit/>
          </a:bodyPr>
          <a:lstStyle/>
          <a:p>
            <a:r>
              <a:rPr lang="en-CA" b="1" dirty="0"/>
              <a:t>Kevin Plancher</a:t>
            </a:r>
          </a:p>
        </p:txBody>
      </p:sp>
      <p:sp>
        <p:nvSpPr>
          <p:cNvPr id="9" name="TextBox 8">
            <a:extLst>
              <a:ext uri="{FF2B5EF4-FFF2-40B4-BE49-F238E27FC236}">
                <a16:creationId xmlns:a16="http://schemas.microsoft.com/office/drawing/2014/main" id="{F9272362-A56B-75B0-2E66-97E753C01DB7}"/>
              </a:ext>
            </a:extLst>
          </p:cNvPr>
          <p:cNvSpPr txBox="1"/>
          <p:nvPr/>
        </p:nvSpPr>
        <p:spPr>
          <a:xfrm>
            <a:off x="1243259" y="6387071"/>
            <a:ext cx="1874552" cy="369332"/>
          </a:xfrm>
          <a:prstGeom prst="rect">
            <a:avLst/>
          </a:prstGeom>
          <a:noFill/>
        </p:spPr>
        <p:txBody>
          <a:bodyPr wrap="none" rtlCol="0">
            <a:spAutoFit/>
          </a:bodyPr>
          <a:lstStyle/>
          <a:p>
            <a:r>
              <a:rPr lang="en-CA" sz="1800" b="1" dirty="0">
                <a:effectLst/>
                <a:latin typeface="Calibri" panose="020F0502020204030204" pitchFamily="34" charset="0"/>
                <a:ea typeface="Arial" panose="020B0604020202020204" pitchFamily="34" charset="0"/>
              </a:rPr>
              <a:t>Anant Mahapatra</a:t>
            </a:r>
            <a:endParaRPr lang="en-CA" b="1" dirty="0"/>
          </a:p>
        </p:txBody>
      </p:sp>
      <p:sp>
        <p:nvSpPr>
          <p:cNvPr id="10" name="TextBox 9">
            <a:extLst>
              <a:ext uri="{FF2B5EF4-FFF2-40B4-BE49-F238E27FC236}">
                <a16:creationId xmlns:a16="http://schemas.microsoft.com/office/drawing/2014/main" id="{0AE146AD-E763-2FF3-8927-3BBE34E6A918}"/>
              </a:ext>
            </a:extLst>
          </p:cNvPr>
          <p:cNvSpPr txBox="1"/>
          <p:nvPr/>
        </p:nvSpPr>
        <p:spPr>
          <a:xfrm>
            <a:off x="4202411" y="6454361"/>
            <a:ext cx="1388522" cy="369332"/>
          </a:xfrm>
          <a:prstGeom prst="rect">
            <a:avLst/>
          </a:prstGeom>
          <a:noFill/>
        </p:spPr>
        <p:txBody>
          <a:bodyPr wrap="none" rtlCol="0">
            <a:spAutoFit/>
          </a:bodyPr>
          <a:lstStyle/>
          <a:p>
            <a:pPr marL="0" indent="0">
              <a:buNone/>
            </a:pPr>
            <a:r>
              <a:rPr lang="en-MY" b="1" dirty="0">
                <a:latin typeface="Calibri" panose="020F0502020204030204" pitchFamily="34" charset="0"/>
                <a:ea typeface="Calibri" panose="020F0502020204030204" pitchFamily="34" charset="0"/>
                <a:cs typeface="Times New Roman" panose="02020603050405020304" pitchFamily="18" charset="0"/>
              </a:rPr>
              <a:t>Michael Ong</a:t>
            </a:r>
            <a:endParaRPr lang="en-MY"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AA74DEB4-773D-EF76-DC6E-129BC39BD647}"/>
              </a:ext>
            </a:extLst>
          </p:cNvPr>
          <p:cNvSpPr txBox="1"/>
          <p:nvPr/>
        </p:nvSpPr>
        <p:spPr>
          <a:xfrm>
            <a:off x="6841282" y="6387071"/>
            <a:ext cx="1483548" cy="369332"/>
          </a:xfrm>
          <a:prstGeom prst="rect">
            <a:avLst/>
          </a:prstGeom>
          <a:noFill/>
        </p:spPr>
        <p:txBody>
          <a:bodyPr wrap="none" rtlCol="0">
            <a:spAutoFit/>
          </a:bodyPr>
          <a:lstStyle/>
          <a:p>
            <a:r>
              <a:rPr lang="en-CA" b="1" dirty="0">
                <a:latin typeface="Calibri" panose="020F0502020204030204" pitchFamily="34" charset="0"/>
              </a:rPr>
              <a:t>Mark Phillips</a:t>
            </a:r>
            <a:endParaRPr lang="en-CA" b="1" dirty="0"/>
          </a:p>
        </p:txBody>
      </p:sp>
      <p:pic>
        <p:nvPicPr>
          <p:cNvPr id="1036" name="Picture 12" descr="Mark Phillips - Global Research Solutions Inc. | LinkedIn">
            <a:extLst>
              <a:ext uri="{FF2B5EF4-FFF2-40B4-BE49-F238E27FC236}">
                <a16:creationId xmlns:a16="http://schemas.microsoft.com/office/drawing/2014/main" id="{03EC537A-C636-F9ED-8F76-C73D362771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7501" y="4404555"/>
            <a:ext cx="1764523" cy="1982515"/>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2">
            <a:extLst>
              <a:ext uri="{FF2B5EF4-FFF2-40B4-BE49-F238E27FC236}">
                <a16:creationId xmlns:a16="http://schemas.microsoft.com/office/drawing/2014/main" id="{147ACD2E-7D58-CDCE-4888-38546C9790A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3074" name="Picture 2">
            <a:extLst>
              <a:ext uri="{FF2B5EF4-FFF2-40B4-BE49-F238E27FC236}">
                <a16:creationId xmlns:a16="http://schemas.microsoft.com/office/drawing/2014/main" id="{364AE6C0-8576-8623-2E29-B933C6E925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5398" y="1442025"/>
            <a:ext cx="1711565" cy="236871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6C0521F4-8BB0-F0AC-ECA8-EAA9E9111226}"/>
              </a:ext>
            </a:extLst>
          </p:cNvPr>
          <p:cNvPicPr>
            <a:picLocks noChangeAspect="1"/>
          </p:cNvPicPr>
          <p:nvPr/>
        </p:nvPicPr>
        <p:blipFill>
          <a:blip r:embed="rId5"/>
          <a:stretch>
            <a:fillRect/>
          </a:stretch>
        </p:blipFill>
        <p:spPr>
          <a:xfrm>
            <a:off x="3962704" y="4180075"/>
            <a:ext cx="1722694" cy="2296925"/>
          </a:xfrm>
          <a:prstGeom prst="rect">
            <a:avLst/>
          </a:prstGeom>
        </p:spPr>
      </p:pic>
      <p:pic>
        <p:nvPicPr>
          <p:cNvPr id="16" name="Picture 15">
            <a:extLst>
              <a:ext uri="{FF2B5EF4-FFF2-40B4-BE49-F238E27FC236}">
                <a16:creationId xmlns:a16="http://schemas.microsoft.com/office/drawing/2014/main" id="{1B1AF945-A04D-A87F-5F54-5CBB0EC1E899}"/>
              </a:ext>
            </a:extLst>
          </p:cNvPr>
          <p:cNvPicPr>
            <a:picLocks noChangeAspect="1"/>
          </p:cNvPicPr>
          <p:nvPr/>
        </p:nvPicPr>
        <p:blipFill>
          <a:blip r:embed="rId6"/>
          <a:stretch>
            <a:fillRect/>
          </a:stretch>
        </p:blipFill>
        <p:spPr>
          <a:xfrm>
            <a:off x="3311713" y="1543951"/>
            <a:ext cx="1543372" cy="2315058"/>
          </a:xfrm>
          <a:prstGeom prst="rect">
            <a:avLst/>
          </a:prstGeom>
        </p:spPr>
      </p:pic>
      <p:pic>
        <p:nvPicPr>
          <p:cNvPr id="17" name="Picture 16">
            <a:extLst>
              <a:ext uri="{FF2B5EF4-FFF2-40B4-BE49-F238E27FC236}">
                <a16:creationId xmlns:a16="http://schemas.microsoft.com/office/drawing/2014/main" id="{3EAFE261-2AE9-C630-C388-FC065686B47B}"/>
              </a:ext>
            </a:extLst>
          </p:cNvPr>
          <p:cNvPicPr>
            <a:picLocks noChangeAspect="1"/>
          </p:cNvPicPr>
          <p:nvPr/>
        </p:nvPicPr>
        <p:blipFill>
          <a:blip r:embed="rId7"/>
          <a:stretch>
            <a:fillRect/>
          </a:stretch>
        </p:blipFill>
        <p:spPr>
          <a:xfrm>
            <a:off x="279854" y="1494186"/>
            <a:ext cx="2634096" cy="2414588"/>
          </a:xfrm>
          <a:prstGeom prst="rect">
            <a:avLst/>
          </a:prstGeom>
        </p:spPr>
      </p:pic>
      <p:pic>
        <p:nvPicPr>
          <p:cNvPr id="19" name="Picture 18">
            <a:extLst>
              <a:ext uri="{FF2B5EF4-FFF2-40B4-BE49-F238E27FC236}">
                <a16:creationId xmlns:a16="http://schemas.microsoft.com/office/drawing/2014/main" id="{C982EDCB-9A97-AF02-2288-18A1C3F59864}"/>
              </a:ext>
            </a:extLst>
          </p:cNvPr>
          <p:cNvPicPr>
            <a:picLocks noChangeAspect="1"/>
          </p:cNvPicPr>
          <p:nvPr/>
        </p:nvPicPr>
        <p:blipFill>
          <a:blip r:embed="rId8"/>
          <a:stretch>
            <a:fillRect/>
          </a:stretch>
        </p:blipFill>
        <p:spPr>
          <a:xfrm>
            <a:off x="8077219" y="1516485"/>
            <a:ext cx="1494663" cy="2219796"/>
          </a:xfrm>
          <a:prstGeom prst="rect">
            <a:avLst/>
          </a:prstGeom>
        </p:spPr>
      </p:pic>
      <p:pic>
        <p:nvPicPr>
          <p:cNvPr id="20" name="Picture 19">
            <a:extLst>
              <a:ext uri="{FF2B5EF4-FFF2-40B4-BE49-F238E27FC236}">
                <a16:creationId xmlns:a16="http://schemas.microsoft.com/office/drawing/2014/main" id="{B7F5B80F-14B5-1E82-78B2-B05C24120D9D}"/>
              </a:ext>
            </a:extLst>
          </p:cNvPr>
          <p:cNvPicPr>
            <a:picLocks noChangeAspect="1"/>
          </p:cNvPicPr>
          <p:nvPr/>
        </p:nvPicPr>
        <p:blipFill>
          <a:blip r:embed="rId9"/>
          <a:stretch>
            <a:fillRect/>
          </a:stretch>
        </p:blipFill>
        <p:spPr>
          <a:xfrm>
            <a:off x="1100473" y="4309785"/>
            <a:ext cx="2041252" cy="2041252"/>
          </a:xfrm>
          <a:prstGeom prst="rect">
            <a:avLst/>
          </a:prstGeom>
        </p:spPr>
      </p:pic>
      <p:sp>
        <p:nvSpPr>
          <p:cNvPr id="21" name="TextBox 20">
            <a:extLst>
              <a:ext uri="{FF2B5EF4-FFF2-40B4-BE49-F238E27FC236}">
                <a16:creationId xmlns:a16="http://schemas.microsoft.com/office/drawing/2014/main" id="{AB981B01-C6C4-C962-6E85-9890646F8086}"/>
              </a:ext>
            </a:extLst>
          </p:cNvPr>
          <p:cNvSpPr txBox="1"/>
          <p:nvPr/>
        </p:nvSpPr>
        <p:spPr>
          <a:xfrm>
            <a:off x="10096779" y="3780957"/>
            <a:ext cx="1783502" cy="369332"/>
          </a:xfrm>
          <a:prstGeom prst="rect">
            <a:avLst/>
          </a:prstGeom>
          <a:noFill/>
        </p:spPr>
        <p:txBody>
          <a:bodyPr wrap="none" rtlCol="0">
            <a:spAutoFit/>
          </a:bodyPr>
          <a:lstStyle/>
          <a:p>
            <a:r>
              <a:rPr lang="en-CA" b="1" dirty="0"/>
              <a:t>Lisandro Carbo</a:t>
            </a:r>
          </a:p>
        </p:txBody>
      </p:sp>
      <p:pic>
        <p:nvPicPr>
          <p:cNvPr id="23" name="Picture 22">
            <a:extLst>
              <a:ext uri="{FF2B5EF4-FFF2-40B4-BE49-F238E27FC236}">
                <a16:creationId xmlns:a16="http://schemas.microsoft.com/office/drawing/2014/main" id="{077A5B97-15D0-3997-611F-7A266E479882}"/>
              </a:ext>
            </a:extLst>
          </p:cNvPr>
          <p:cNvPicPr>
            <a:picLocks noChangeAspect="1"/>
          </p:cNvPicPr>
          <p:nvPr/>
        </p:nvPicPr>
        <p:blipFill>
          <a:blip r:embed="rId10"/>
          <a:stretch>
            <a:fillRect/>
          </a:stretch>
        </p:blipFill>
        <p:spPr>
          <a:xfrm>
            <a:off x="10096779" y="1723295"/>
            <a:ext cx="1676400" cy="2000250"/>
          </a:xfrm>
          <a:prstGeom prst="rect">
            <a:avLst/>
          </a:prstGeom>
        </p:spPr>
      </p:pic>
    </p:spTree>
    <p:extLst>
      <p:ext uri="{BB962C8B-B14F-4D97-AF65-F5344CB8AC3E}">
        <p14:creationId xmlns:p14="http://schemas.microsoft.com/office/powerpoint/2010/main" val="611571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5FD2DD-8111-8A96-4DEE-1641F5A6ED92}"/>
              </a:ext>
            </a:extLst>
          </p:cNvPr>
          <p:cNvSpPr>
            <a:spLocks noGrp="1"/>
          </p:cNvSpPr>
          <p:nvPr>
            <p:ph type="title"/>
          </p:nvPr>
        </p:nvSpPr>
        <p:spPr>
          <a:xfrm>
            <a:off x="108589" y="1437867"/>
            <a:ext cx="10515600" cy="1325563"/>
          </a:xfrm>
        </p:spPr>
        <p:txBody>
          <a:bodyPr/>
          <a:lstStyle/>
          <a:p>
            <a:r>
              <a:rPr lang="en-US" u="sng" dirty="0">
                <a:solidFill>
                  <a:srgbClr val="002060"/>
                </a:solidFill>
                <a:latin typeface="Times New Roman" panose="02020603050405020304" pitchFamily="18" charset="0"/>
                <a:cs typeface="Times New Roman" panose="02020603050405020304" pitchFamily="18" charset="0"/>
              </a:rPr>
              <a:t>Why is this topic Important</a:t>
            </a:r>
            <a:br>
              <a:rPr lang="en-US" u="sng" dirty="0">
                <a:solidFill>
                  <a:srgbClr val="002060"/>
                </a:solidFill>
                <a:latin typeface="Times New Roman" panose="02020603050405020304" pitchFamily="18" charset="0"/>
                <a:cs typeface="Times New Roman" panose="02020603050405020304" pitchFamily="18" charset="0"/>
              </a:rPr>
            </a:br>
            <a:endParaRPr lang="en-TR" u="sng">
              <a:solidFill>
                <a:srgbClr val="00206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8AB5B58D-D14B-BFBB-EF0B-722B6F80014C}"/>
              </a:ext>
            </a:extLst>
          </p:cNvPr>
          <p:cNvSpPr txBox="1"/>
          <p:nvPr/>
        </p:nvSpPr>
        <p:spPr>
          <a:xfrm>
            <a:off x="569653" y="2494606"/>
            <a:ext cx="10306894" cy="3108543"/>
          </a:xfrm>
          <a:prstGeom prst="rect">
            <a:avLst/>
          </a:prstGeom>
          <a:noFill/>
        </p:spPr>
        <p:txBody>
          <a:bodyPr wrap="square" rtlCol="0">
            <a:spAutoFit/>
          </a:bodyPr>
          <a:lstStyle/>
          <a:p>
            <a:r>
              <a:rPr lang="en-CA" sz="2800" dirty="0"/>
              <a:t>Numerous adaptations and advancements have been developed to improve the outcomes of TKA, but the benefits or drawbacks of these various designs is not clearly understood. </a:t>
            </a:r>
          </a:p>
          <a:p>
            <a:endParaRPr lang="en-CA" sz="2800" dirty="0"/>
          </a:p>
          <a:p>
            <a:r>
              <a:rPr lang="en-CA" sz="2800" dirty="0"/>
              <a:t>The purpose of this review is to determine if there are any differences in key outcomes between </a:t>
            </a:r>
            <a:r>
              <a:rPr lang="en-US" sz="2800" dirty="0"/>
              <a:t>posterior stabilized, cruciate retaining, or medial pivot TKA implants </a:t>
            </a:r>
            <a:r>
              <a:rPr lang="en-CA" sz="2800" dirty="0"/>
              <a:t>  </a:t>
            </a:r>
          </a:p>
        </p:txBody>
      </p:sp>
    </p:spTree>
    <p:extLst>
      <p:ext uri="{BB962C8B-B14F-4D97-AF65-F5344CB8AC3E}">
        <p14:creationId xmlns:p14="http://schemas.microsoft.com/office/powerpoint/2010/main" val="3461938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BEF380BA-2F2E-C9C1-E313-CDB7B1D2B2D3}"/>
              </a:ext>
            </a:extLst>
          </p:cNvPr>
          <p:cNvSpPr txBox="1">
            <a:spLocks/>
          </p:cNvSpPr>
          <p:nvPr/>
        </p:nvSpPr>
        <p:spPr>
          <a:xfrm>
            <a:off x="1445313" y="16000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002060"/>
                </a:solidFill>
                <a:latin typeface="Times New Roman" panose="02020603050405020304" pitchFamily="18" charset="0"/>
                <a:cs typeface="Times New Roman" panose="02020603050405020304" pitchFamily="18" charset="0"/>
              </a:rPr>
              <a:t>Literature Review/Process</a:t>
            </a:r>
          </a:p>
          <a:p>
            <a:endParaRPr lang="en-TR" dirty="0">
              <a:solidFill>
                <a:srgbClr val="00206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9E0924F9-71F2-1328-03CE-71DE35B68E33}"/>
              </a:ext>
            </a:extLst>
          </p:cNvPr>
          <p:cNvPicPr>
            <a:picLocks noChangeAspect="1"/>
          </p:cNvPicPr>
          <p:nvPr/>
        </p:nvPicPr>
        <p:blipFill>
          <a:blip r:embed="rId2"/>
          <a:stretch>
            <a:fillRect/>
          </a:stretch>
        </p:blipFill>
        <p:spPr>
          <a:xfrm>
            <a:off x="7694578" y="1377536"/>
            <a:ext cx="4497421" cy="5480464"/>
          </a:xfrm>
          <a:prstGeom prst="rect">
            <a:avLst/>
          </a:prstGeom>
        </p:spPr>
      </p:pic>
      <p:graphicFrame>
        <p:nvGraphicFramePr>
          <p:cNvPr id="7" name="Object 6">
            <a:extLst>
              <a:ext uri="{FF2B5EF4-FFF2-40B4-BE49-F238E27FC236}">
                <a16:creationId xmlns:a16="http://schemas.microsoft.com/office/drawing/2014/main" id="{B08947B1-6F9E-A5F7-9D65-CE47C0FD67BC}"/>
              </a:ext>
            </a:extLst>
          </p:cNvPr>
          <p:cNvGraphicFramePr>
            <a:graphicFrameLocks noChangeAspect="1"/>
          </p:cNvGraphicFramePr>
          <p:nvPr>
            <p:extLst>
              <p:ext uri="{D42A27DB-BD31-4B8C-83A1-F6EECF244321}">
                <p14:modId xmlns:p14="http://schemas.microsoft.com/office/powerpoint/2010/main" val="4262635711"/>
              </p:ext>
            </p:extLst>
          </p:nvPr>
        </p:nvGraphicFramePr>
        <p:xfrm>
          <a:off x="1613061" y="2457337"/>
          <a:ext cx="4758556" cy="4270499"/>
        </p:xfrm>
        <a:graphic>
          <a:graphicData uri="http://schemas.openxmlformats.org/presentationml/2006/ole">
            <mc:AlternateContent xmlns:mc="http://schemas.openxmlformats.org/markup-compatibility/2006">
              <mc:Choice xmlns:v="urn:schemas-microsoft-com:vml" Requires="v">
                <p:oleObj name="Document" r:id="rId3" imgW="5942845" imgH="5333632" progId="Word.Document.12">
                  <p:embed/>
                </p:oleObj>
              </mc:Choice>
              <mc:Fallback>
                <p:oleObj name="Document" r:id="rId3" imgW="5942845" imgH="5333632" progId="Word.Document.12">
                  <p:embed/>
                  <p:pic>
                    <p:nvPicPr>
                      <p:cNvPr id="7" name="Object 6">
                        <a:extLst>
                          <a:ext uri="{FF2B5EF4-FFF2-40B4-BE49-F238E27FC236}">
                            <a16:creationId xmlns:a16="http://schemas.microsoft.com/office/drawing/2014/main" id="{B08947B1-6F9E-A5F7-9D65-CE47C0FD67BC}"/>
                          </a:ext>
                        </a:extLst>
                      </p:cNvPr>
                      <p:cNvPicPr/>
                      <p:nvPr/>
                    </p:nvPicPr>
                    <p:blipFill>
                      <a:blip r:embed="rId4"/>
                      <a:stretch>
                        <a:fillRect/>
                      </a:stretch>
                    </p:blipFill>
                    <p:spPr>
                      <a:xfrm>
                        <a:off x="1613061" y="2457337"/>
                        <a:ext cx="4758556" cy="4270499"/>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921683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19A7EB-8458-B7E1-93C0-98D07A0B4B31}"/>
              </a:ext>
            </a:extLst>
          </p:cNvPr>
          <p:cNvSpPr txBox="1"/>
          <p:nvPr/>
        </p:nvSpPr>
        <p:spPr>
          <a:xfrm>
            <a:off x="0" y="1573319"/>
            <a:ext cx="5839325" cy="1200329"/>
          </a:xfrm>
          <a:prstGeom prst="rect">
            <a:avLst/>
          </a:prstGeom>
          <a:solidFill>
            <a:schemeClr val="bg2">
              <a:lumMod val="75000"/>
            </a:schemeClr>
          </a:solidFill>
        </p:spPr>
        <p:txBody>
          <a:bodyPr wrap="square" rtlCol="0">
            <a:spAutoFit/>
          </a:bodyPr>
          <a:lstStyle/>
          <a:p>
            <a:pPr algn="ctr"/>
            <a:r>
              <a:rPr lang="en-CA" sz="2400" b="1" dirty="0"/>
              <a:t>Revisions</a:t>
            </a:r>
          </a:p>
          <a:p>
            <a:r>
              <a:rPr lang="en-CA" sz="1600" dirty="0">
                <a:latin typeface="Calibri" panose="020F0502020204030204" pitchFamily="34" charset="0"/>
                <a:ea typeface="Arial" panose="020B0604020202020204" pitchFamily="34" charset="0"/>
              </a:rPr>
              <a:t>T</a:t>
            </a:r>
            <a:r>
              <a:rPr lang="en-CA" sz="1600" dirty="0">
                <a:effectLst/>
                <a:latin typeface="Calibri" panose="020F0502020204030204" pitchFamily="34" charset="0"/>
                <a:ea typeface="Arial" panose="020B0604020202020204" pitchFamily="34" charset="0"/>
              </a:rPr>
              <a:t>he overall revision rate across the included studies was 1.2%. The NMA comparison provided no statistically significant differences between the three TKA options. </a:t>
            </a:r>
            <a:endParaRPr lang="en-CA" sz="1600" dirty="0"/>
          </a:p>
        </p:txBody>
      </p:sp>
      <p:sp>
        <p:nvSpPr>
          <p:cNvPr id="6" name="TextBox 5">
            <a:extLst>
              <a:ext uri="{FF2B5EF4-FFF2-40B4-BE49-F238E27FC236}">
                <a16:creationId xmlns:a16="http://schemas.microsoft.com/office/drawing/2014/main" id="{A006124B-0B27-E76B-5CEC-381320606A1E}"/>
              </a:ext>
            </a:extLst>
          </p:cNvPr>
          <p:cNvSpPr txBox="1"/>
          <p:nvPr/>
        </p:nvSpPr>
        <p:spPr>
          <a:xfrm>
            <a:off x="5839325" y="1573319"/>
            <a:ext cx="6352675" cy="1200329"/>
          </a:xfrm>
          <a:prstGeom prst="rect">
            <a:avLst/>
          </a:prstGeom>
          <a:solidFill>
            <a:srgbClr val="FFC000"/>
          </a:solidFill>
        </p:spPr>
        <p:txBody>
          <a:bodyPr wrap="square" rtlCol="0">
            <a:spAutoFit/>
          </a:bodyPr>
          <a:lstStyle/>
          <a:p>
            <a:pPr algn="ctr"/>
            <a:r>
              <a:rPr lang="en-CA" sz="2400" b="1" dirty="0"/>
              <a:t>Complications</a:t>
            </a:r>
          </a:p>
          <a:p>
            <a:r>
              <a:rPr lang="en-US" sz="1600" dirty="0"/>
              <a:t>There were no significant differences in complication rates between the three implant designs (Moderate Certainty). </a:t>
            </a:r>
          </a:p>
          <a:p>
            <a:endParaRPr lang="en-US" sz="1600" dirty="0"/>
          </a:p>
        </p:txBody>
      </p:sp>
      <p:sp>
        <p:nvSpPr>
          <p:cNvPr id="2" name="Rectangle 1">
            <a:extLst>
              <a:ext uri="{FF2B5EF4-FFF2-40B4-BE49-F238E27FC236}">
                <a16:creationId xmlns:a16="http://schemas.microsoft.com/office/drawing/2014/main" id="{AF0D0A9E-3B8A-77CB-34A0-57649F74BCF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en-CA" altLang="en-US" sz="11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There was no difference between the three implant designs regarding long-term function, which was reported in 21 out of 22 included RCTs (</a:t>
            </a:r>
            <a:r>
              <a:rPr kumimoji="0" lang="en-CA" altLang="en-US" sz="1100" b="1"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Figure 4</a:t>
            </a:r>
            <a:r>
              <a:rPr kumimoji="0" lang="en-CA" altLang="en-US" sz="11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kumimoji="0" lang="en-CA" altLang="en-US" sz="1100" b="0" i="0" u="none" strike="noStrike" cap="none" normalizeH="0" baseline="3000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1-11,13-22</a:t>
            </a:r>
            <a:r>
              <a:rPr kumimoji="0" lang="en-CA" altLang="en-US" sz="11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Posterior stabilized implants were ranked the best in terms of long-term function, although they were not significantly better than cruciate retaining (SMD: -0.13, 95% CI: -0.41 to 0.14, p=0.34, Moderate Certainty), or medial pivot (SMD: -0.14, 95% CI: -0.40 to 0.11, p=0.28, Moderate Certainty) implants. </a:t>
            </a:r>
            <a:endParaRPr kumimoji="0" lang="en-CA"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FF440701-E392-5898-F530-58E284D1A0FD}"/>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en-CA" altLang="en-US" sz="11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There was no difference between the three implant designs regarding long-term function, which was reported in 21 out of 22 included RCTs (</a:t>
            </a:r>
            <a:r>
              <a:rPr kumimoji="0" lang="en-CA" altLang="en-US" sz="1100" b="1"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Figure 4</a:t>
            </a:r>
            <a:r>
              <a:rPr kumimoji="0" lang="en-CA" altLang="en-US" sz="11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kumimoji="0" lang="en-CA" altLang="en-US" sz="1100" b="0" i="0" u="none" strike="noStrike" cap="none" normalizeH="0" baseline="3000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1-11,13-22</a:t>
            </a:r>
            <a:r>
              <a:rPr kumimoji="0" lang="en-CA" altLang="en-US" sz="11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Posterior stabilized implants were ranked the best in terms of long-term function, although they were not significantly better than cruciate retaining (SMD: -0.13, 95% CI: -0.41 to 0.14, p=0.34, Moderate Certainty), or medial pivot (SMD: -0.14, 95% CI: -0.40 to 0.11, p=0.28, Moderate Certainty) implants. </a:t>
            </a:r>
            <a:endParaRPr kumimoji="0" lang="en-CA" altLang="en-US" sz="1800" b="0" i="0" u="none" strike="noStrike" cap="none" normalizeH="0" baseline="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6D15348F-3DE9-8A6C-12B6-CE6BD48F1A14}"/>
              </a:ext>
            </a:extLst>
          </p:cNvPr>
          <p:cNvSpPr txBox="1"/>
          <p:nvPr/>
        </p:nvSpPr>
        <p:spPr>
          <a:xfrm>
            <a:off x="1326960" y="5417097"/>
            <a:ext cx="9024729" cy="707886"/>
          </a:xfrm>
          <a:prstGeom prst="rect">
            <a:avLst/>
          </a:prstGeom>
          <a:solidFill>
            <a:schemeClr val="bg2">
              <a:lumMod val="75000"/>
            </a:schemeClr>
          </a:solidFill>
        </p:spPr>
        <p:txBody>
          <a:bodyPr wrap="square" rtlCol="0">
            <a:spAutoFit/>
          </a:bodyPr>
          <a:lstStyle/>
          <a:p>
            <a:pPr algn="ctr"/>
            <a:r>
              <a:rPr lang="en-CA" sz="2000" dirty="0"/>
              <a:t>NMA ranking suggests </a:t>
            </a:r>
            <a:r>
              <a:rPr lang="en-US" sz="2000" dirty="0"/>
              <a:t>posterior stabilized implants had the best revision and complication rates, while medial pivot implants had the worst.</a:t>
            </a:r>
            <a:endParaRPr lang="en-CA" sz="2000" dirty="0"/>
          </a:p>
        </p:txBody>
      </p:sp>
      <p:pic>
        <p:nvPicPr>
          <p:cNvPr id="9" name="Picture 8" descr="A graph with numbers and a line&#10;&#10;Description automatically generated with medium confidence">
            <a:extLst>
              <a:ext uri="{FF2B5EF4-FFF2-40B4-BE49-F238E27FC236}">
                <a16:creationId xmlns:a16="http://schemas.microsoft.com/office/drawing/2014/main" id="{C436C942-A342-D11A-5438-76AC843662AE}"/>
              </a:ext>
            </a:extLst>
          </p:cNvPr>
          <p:cNvPicPr>
            <a:picLocks noChangeAspect="1"/>
          </p:cNvPicPr>
          <p:nvPr/>
        </p:nvPicPr>
        <p:blipFill>
          <a:blip r:embed="rId2"/>
          <a:stretch>
            <a:fillRect/>
          </a:stretch>
        </p:blipFill>
        <p:spPr>
          <a:xfrm>
            <a:off x="6004020" y="3270632"/>
            <a:ext cx="5839325" cy="1627442"/>
          </a:xfrm>
          <a:prstGeom prst="rect">
            <a:avLst/>
          </a:prstGeom>
          <a:ln>
            <a:solidFill>
              <a:schemeClr val="tx1"/>
            </a:solidFill>
          </a:ln>
        </p:spPr>
      </p:pic>
      <p:pic>
        <p:nvPicPr>
          <p:cNvPr id="10" name="Picture 9" descr="A graph with black text and white text&#10;&#10;Description automatically generated">
            <a:extLst>
              <a:ext uri="{FF2B5EF4-FFF2-40B4-BE49-F238E27FC236}">
                <a16:creationId xmlns:a16="http://schemas.microsoft.com/office/drawing/2014/main" id="{BD54BA7D-DE1B-8E2D-24AF-36C3A994B09B}"/>
              </a:ext>
            </a:extLst>
          </p:cNvPr>
          <p:cNvPicPr>
            <a:picLocks noChangeAspect="1"/>
          </p:cNvPicPr>
          <p:nvPr/>
        </p:nvPicPr>
        <p:blipFill>
          <a:blip r:embed="rId3"/>
          <a:stretch>
            <a:fillRect/>
          </a:stretch>
        </p:blipFill>
        <p:spPr>
          <a:xfrm>
            <a:off x="241856" y="3270632"/>
            <a:ext cx="5355611" cy="1649481"/>
          </a:xfrm>
          <a:prstGeom prst="rect">
            <a:avLst/>
          </a:prstGeom>
          <a:ln>
            <a:solidFill>
              <a:schemeClr val="tx1"/>
            </a:solidFill>
          </a:ln>
        </p:spPr>
      </p:pic>
    </p:spTree>
    <p:extLst>
      <p:ext uri="{BB962C8B-B14F-4D97-AF65-F5344CB8AC3E}">
        <p14:creationId xmlns:p14="http://schemas.microsoft.com/office/powerpoint/2010/main" val="152170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19A7EB-8458-B7E1-93C0-98D07A0B4B31}"/>
              </a:ext>
            </a:extLst>
          </p:cNvPr>
          <p:cNvSpPr txBox="1"/>
          <p:nvPr/>
        </p:nvSpPr>
        <p:spPr>
          <a:xfrm>
            <a:off x="0" y="1573319"/>
            <a:ext cx="5839325" cy="1446550"/>
          </a:xfrm>
          <a:prstGeom prst="rect">
            <a:avLst/>
          </a:prstGeom>
          <a:solidFill>
            <a:schemeClr val="bg2">
              <a:lumMod val="75000"/>
            </a:schemeClr>
          </a:solidFill>
        </p:spPr>
        <p:txBody>
          <a:bodyPr wrap="square" rtlCol="0">
            <a:spAutoFit/>
          </a:bodyPr>
          <a:lstStyle/>
          <a:p>
            <a:pPr algn="ctr"/>
            <a:r>
              <a:rPr lang="en-CA" sz="2400" b="1" dirty="0"/>
              <a:t>Short Term Function</a:t>
            </a:r>
          </a:p>
          <a:p>
            <a:r>
              <a:rPr lang="en-US" sz="1600" dirty="0"/>
              <a:t>Of the 22 RCTs identified, only 8 investigations reported on functional improvements between 3-6 months. There were no significant differences between these implants regarding short-term function. (Low Certainty)</a:t>
            </a:r>
            <a:endParaRPr lang="en-CA" sz="1600" dirty="0"/>
          </a:p>
        </p:txBody>
      </p:sp>
      <p:sp>
        <p:nvSpPr>
          <p:cNvPr id="6" name="TextBox 5">
            <a:extLst>
              <a:ext uri="{FF2B5EF4-FFF2-40B4-BE49-F238E27FC236}">
                <a16:creationId xmlns:a16="http://schemas.microsoft.com/office/drawing/2014/main" id="{A006124B-0B27-E76B-5CEC-381320606A1E}"/>
              </a:ext>
            </a:extLst>
          </p:cNvPr>
          <p:cNvSpPr txBox="1"/>
          <p:nvPr/>
        </p:nvSpPr>
        <p:spPr>
          <a:xfrm>
            <a:off x="5839325" y="1573319"/>
            <a:ext cx="6352675" cy="1446550"/>
          </a:xfrm>
          <a:prstGeom prst="rect">
            <a:avLst/>
          </a:prstGeom>
          <a:solidFill>
            <a:srgbClr val="FFC000"/>
          </a:solidFill>
        </p:spPr>
        <p:txBody>
          <a:bodyPr wrap="square" rtlCol="0">
            <a:spAutoFit/>
          </a:bodyPr>
          <a:lstStyle/>
          <a:p>
            <a:pPr algn="ctr"/>
            <a:r>
              <a:rPr lang="en-CA" sz="2400" b="1" dirty="0"/>
              <a:t>Long Term Function</a:t>
            </a:r>
          </a:p>
          <a:p>
            <a:r>
              <a:rPr lang="en-US" sz="1600" dirty="0"/>
              <a:t>There was no difference between the three implant designs regarding long-term function, which was reported in 21 out of 22 included RCTs. (Moderate Certainty)</a:t>
            </a:r>
          </a:p>
          <a:p>
            <a:endParaRPr lang="en-US" sz="1600" dirty="0"/>
          </a:p>
        </p:txBody>
      </p:sp>
      <p:sp>
        <p:nvSpPr>
          <p:cNvPr id="2" name="Rectangle 1">
            <a:extLst>
              <a:ext uri="{FF2B5EF4-FFF2-40B4-BE49-F238E27FC236}">
                <a16:creationId xmlns:a16="http://schemas.microsoft.com/office/drawing/2014/main" id="{AF0D0A9E-3B8A-77CB-34A0-57649F74BCF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en-CA" altLang="en-US" sz="11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There was no difference between the three implant designs regarding long-term function, which was reported in 21 out of 22 included RCTs (</a:t>
            </a:r>
            <a:r>
              <a:rPr kumimoji="0" lang="en-CA" altLang="en-US" sz="1100" b="1"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Figure 4</a:t>
            </a:r>
            <a:r>
              <a:rPr kumimoji="0" lang="en-CA" altLang="en-US" sz="11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kumimoji="0" lang="en-CA" altLang="en-US" sz="1100" b="0" i="0" u="none" strike="noStrike" cap="none" normalizeH="0" baseline="3000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1-11,13-22</a:t>
            </a:r>
            <a:r>
              <a:rPr kumimoji="0" lang="en-CA" altLang="en-US" sz="11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Posterior stabilized implants were ranked the best in terms of long-term function, although they were not significantly better than cruciate retaining (SMD: -0.13, 95% CI: -0.41 to 0.14, p=0.34, Moderate Certainty), or medial pivot (SMD: -0.14, 95% CI: -0.40 to 0.11, p=0.28, Moderate Certainty) implants. </a:t>
            </a:r>
            <a:endParaRPr kumimoji="0" lang="en-CA"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FF440701-E392-5898-F530-58E284D1A0FD}"/>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en-CA" altLang="en-US" sz="11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There was no difference between the three implant designs regarding long-term function, which was reported in 21 out of 22 included RCTs (</a:t>
            </a:r>
            <a:r>
              <a:rPr kumimoji="0" lang="en-CA" altLang="en-US" sz="1100" b="1"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Figure 4</a:t>
            </a:r>
            <a:r>
              <a:rPr kumimoji="0" lang="en-CA" altLang="en-US" sz="11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kumimoji="0" lang="en-CA" altLang="en-US" sz="1100" b="0" i="0" u="none" strike="noStrike" cap="none" normalizeH="0" baseline="3000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1-11,13-22</a:t>
            </a:r>
            <a:r>
              <a:rPr kumimoji="0" lang="en-CA" altLang="en-US" sz="11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Posterior stabilized implants were ranked the best in terms of long-term function, although they were not significantly better than cruciate retaining (SMD: -0.13, 95% CI: -0.41 to 0.14, p=0.34, Moderate Certainty), or medial pivot (SMD: -0.14, 95% CI: -0.40 to 0.11, p=0.28, Moderate Certainty) implants. </a:t>
            </a:r>
            <a:endParaRPr kumimoji="0" lang="en-CA" altLang="en-US" sz="1800" b="0" i="0" u="none" strike="noStrike" cap="none" normalizeH="0" baseline="0">
              <a:ln>
                <a:noFill/>
              </a:ln>
              <a:solidFill>
                <a:schemeClr val="tx1"/>
              </a:solidFill>
              <a:effectLst/>
              <a:latin typeface="Arial" panose="020B0604020202020204" pitchFamily="34" charset="0"/>
            </a:endParaRPr>
          </a:p>
        </p:txBody>
      </p:sp>
      <p:pic>
        <p:nvPicPr>
          <p:cNvPr id="4" name="Picture 3" descr="A graph with black text&#10;&#10;Description automatically generated with medium confidence">
            <a:extLst>
              <a:ext uri="{FF2B5EF4-FFF2-40B4-BE49-F238E27FC236}">
                <a16:creationId xmlns:a16="http://schemas.microsoft.com/office/drawing/2014/main" id="{C5F9DD60-EC8B-BDE1-B081-CDDBC15977B7}"/>
              </a:ext>
            </a:extLst>
          </p:cNvPr>
          <p:cNvPicPr>
            <a:picLocks noChangeAspect="1"/>
          </p:cNvPicPr>
          <p:nvPr/>
        </p:nvPicPr>
        <p:blipFill>
          <a:blip r:embed="rId2"/>
          <a:stretch>
            <a:fillRect/>
          </a:stretch>
        </p:blipFill>
        <p:spPr>
          <a:xfrm>
            <a:off x="48125" y="3429000"/>
            <a:ext cx="5994250" cy="1775118"/>
          </a:xfrm>
          <a:prstGeom prst="rect">
            <a:avLst/>
          </a:prstGeom>
          <a:ln>
            <a:solidFill>
              <a:schemeClr val="tx1"/>
            </a:solidFill>
          </a:ln>
        </p:spPr>
      </p:pic>
      <p:pic>
        <p:nvPicPr>
          <p:cNvPr id="7" name="Picture 6" descr="A diagram of a function&#10;&#10;Description automatically generated">
            <a:extLst>
              <a:ext uri="{FF2B5EF4-FFF2-40B4-BE49-F238E27FC236}">
                <a16:creationId xmlns:a16="http://schemas.microsoft.com/office/drawing/2014/main" id="{7C0F77CE-8334-0971-4985-99018B1AC141}"/>
              </a:ext>
            </a:extLst>
          </p:cNvPr>
          <p:cNvPicPr>
            <a:picLocks noChangeAspect="1"/>
          </p:cNvPicPr>
          <p:nvPr/>
        </p:nvPicPr>
        <p:blipFill>
          <a:blip r:embed="rId3"/>
          <a:stretch>
            <a:fillRect/>
          </a:stretch>
        </p:blipFill>
        <p:spPr>
          <a:xfrm>
            <a:off x="6149627" y="3429001"/>
            <a:ext cx="5876909" cy="1775118"/>
          </a:xfrm>
          <a:prstGeom prst="rect">
            <a:avLst/>
          </a:prstGeom>
          <a:ln>
            <a:solidFill>
              <a:schemeClr val="tx1"/>
            </a:solidFill>
          </a:ln>
        </p:spPr>
      </p:pic>
      <p:sp>
        <p:nvSpPr>
          <p:cNvPr id="8" name="TextBox 7">
            <a:extLst>
              <a:ext uri="{FF2B5EF4-FFF2-40B4-BE49-F238E27FC236}">
                <a16:creationId xmlns:a16="http://schemas.microsoft.com/office/drawing/2014/main" id="{6D15348F-3DE9-8A6C-12B6-CE6BD48F1A14}"/>
              </a:ext>
            </a:extLst>
          </p:cNvPr>
          <p:cNvSpPr txBox="1"/>
          <p:nvPr/>
        </p:nvSpPr>
        <p:spPr>
          <a:xfrm>
            <a:off x="1326960" y="5711311"/>
            <a:ext cx="9024729" cy="707886"/>
          </a:xfrm>
          <a:prstGeom prst="rect">
            <a:avLst/>
          </a:prstGeom>
          <a:solidFill>
            <a:schemeClr val="bg2">
              <a:lumMod val="75000"/>
            </a:schemeClr>
          </a:solidFill>
        </p:spPr>
        <p:txBody>
          <a:bodyPr wrap="square" rtlCol="0">
            <a:spAutoFit/>
          </a:bodyPr>
          <a:lstStyle/>
          <a:p>
            <a:pPr algn="ctr"/>
            <a:r>
              <a:rPr lang="en-CA" sz="2000" dirty="0"/>
              <a:t>NMA ranking suggests posterior stabilized is best for longer term function, while cruciate retaining ranked best for short term function (not statistically significant)</a:t>
            </a:r>
          </a:p>
        </p:txBody>
      </p:sp>
    </p:spTree>
    <p:extLst>
      <p:ext uri="{BB962C8B-B14F-4D97-AF65-F5344CB8AC3E}">
        <p14:creationId xmlns:p14="http://schemas.microsoft.com/office/powerpoint/2010/main" val="50930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1357746" y="2022619"/>
            <a:ext cx="9401298" cy="4470255"/>
          </a:xfrm>
        </p:spPr>
        <p:txBody>
          <a:bodyPr>
            <a:normAutofit/>
          </a:bodyPr>
          <a:lstStyle/>
          <a:p>
            <a:pPr marL="342900" indent="-342900" algn="l">
              <a:buFont typeface="Wingdings" pitchFamily="2" charset="2"/>
              <a:buChar char="v"/>
            </a:pPr>
            <a:r>
              <a:rPr lang="en-US" sz="4800" dirty="0">
                <a:solidFill>
                  <a:schemeClr val="bg1"/>
                </a:solidFill>
                <a:latin typeface="Times New Roman" panose="02020603050405020304" pitchFamily="18" charset="0"/>
                <a:cs typeface="Times New Roman" panose="02020603050405020304" pitchFamily="18" charset="0"/>
              </a:rPr>
              <a:t> </a:t>
            </a:r>
            <a:r>
              <a:rPr lang="en-US" sz="4800" b="1" dirty="0">
                <a:latin typeface="Times New Roman" panose="02020603050405020304" pitchFamily="18" charset="0"/>
                <a:cs typeface="Times New Roman" panose="02020603050405020304" pitchFamily="18" charset="0"/>
              </a:rPr>
              <a:t>Question:</a:t>
            </a:r>
          </a:p>
          <a:p>
            <a:pPr algn="l"/>
            <a:r>
              <a:rPr lang="en-US" sz="4400" b="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Is there a difference between posterior stabilized, cruciate retaining, or medial pivot implants used during primary TKA?</a:t>
            </a:r>
          </a:p>
          <a:p>
            <a:pPr marL="342900" indent="-342900" algn="l">
              <a:buFont typeface="Wingdings" pitchFamily="2" charset="2"/>
              <a:buChar char="v"/>
            </a:pPr>
            <a:endParaRPr lang="en-TR"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3426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1395351" y="1529324"/>
            <a:ext cx="9401298" cy="4470255"/>
          </a:xfrm>
        </p:spPr>
        <p:txBody>
          <a:bodyPr>
            <a:normAutofit/>
          </a:bodyPr>
          <a:lstStyle/>
          <a:p>
            <a:pPr marL="342900" indent="-342900" algn="l">
              <a:buFont typeface="Wingdings" pitchFamily="2" charset="2"/>
              <a:buChar char="v"/>
            </a:pPr>
            <a:r>
              <a:rPr lang="en-US" sz="4800" dirty="0">
                <a:solidFill>
                  <a:schemeClr val="bg1"/>
                </a:solidFill>
                <a:latin typeface="Times New Roman" panose="02020603050405020304" pitchFamily="18" charset="0"/>
                <a:cs typeface="Times New Roman" panose="02020603050405020304" pitchFamily="18" charset="0"/>
              </a:rPr>
              <a:t> </a:t>
            </a:r>
            <a:r>
              <a:rPr lang="en-US" sz="4800" b="1" dirty="0">
                <a:latin typeface="Times New Roman" panose="02020603050405020304" pitchFamily="18" charset="0"/>
                <a:cs typeface="Times New Roman" panose="02020603050405020304" pitchFamily="18" charset="0"/>
              </a:rPr>
              <a:t>Rationale: </a:t>
            </a:r>
            <a:endParaRPr lang="en-TR" sz="4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B66803D-0C0C-4CD5-AC23-5B871DE6E61E}"/>
              </a:ext>
            </a:extLst>
          </p:cNvPr>
          <p:cNvSpPr txBox="1"/>
          <p:nvPr/>
        </p:nvSpPr>
        <p:spPr>
          <a:xfrm>
            <a:off x="1395352" y="2265591"/>
            <a:ext cx="9401297" cy="4154984"/>
          </a:xfrm>
          <a:prstGeom prst="rect">
            <a:avLst/>
          </a:prstGeom>
          <a:noFill/>
        </p:spPr>
        <p:txBody>
          <a:bodyPr wrap="square">
            <a:spAutoFit/>
          </a:bodyPr>
          <a:lstStyle/>
          <a:p>
            <a:pPr marL="457200" indent="-457200">
              <a:buFont typeface="Arial" panose="020B0604020202020204" pitchFamily="34" charset="0"/>
              <a:buChar char="•"/>
            </a:pPr>
            <a:r>
              <a:rPr lang="en-US" sz="2400" dirty="0">
                <a:solidFill>
                  <a:srgbClr val="002060"/>
                </a:solidFill>
                <a:latin typeface="Times New Roman" panose="02020603050405020304" pitchFamily="18" charset="0"/>
                <a:cs typeface="Times New Roman" panose="02020603050405020304" pitchFamily="18" charset="0"/>
              </a:rPr>
              <a:t>We identified a total of 22 RCTs with 2528 patients enrolled across the included studies.</a:t>
            </a:r>
          </a:p>
          <a:p>
            <a:endParaRPr lang="en-US" sz="2400" dirty="0">
              <a:solidFill>
                <a:srgbClr val="002060"/>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a:solidFill>
                  <a:srgbClr val="002060"/>
                </a:solidFill>
                <a:latin typeface="Times New Roman" panose="02020603050405020304" pitchFamily="18" charset="0"/>
                <a:cs typeface="Times New Roman" panose="02020603050405020304" pitchFamily="18" charset="0"/>
              </a:rPr>
              <a:t>The pooled comparisons demonstrated </a:t>
            </a:r>
            <a:r>
              <a:rPr lang="en-US" sz="2400" b="1" dirty="0">
                <a:solidFill>
                  <a:srgbClr val="002060"/>
                </a:solidFill>
                <a:latin typeface="Times New Roman" panose="02020603050405020304" pitchFamily="18" charset="0"/>
                <a:cs typeface="Times New Roman" panose="02020603050405020304" pitchFamily="18" charset="0"/>
              </a:rPr>
              <a:t>similar revisions, complications, short term functional improvements, and long-term functional improvements </a:t>
            </a:r>
            <a:r>
              <a:rPr lang="en-US" sz="2400" dirty="0">
                <a:solidFill>
                  <a:srgbClr val="002060"/>
                </a:solidFill>
                <a:latin typeface="Times New Roman" panose="02020603050405020304" pitchFamily="18" charset="0"/>
                <a:cs typeface="Times New Roman" panose="02020603050405020304" pitchFamily="18" charset="0"/>
              </a:rPr>
              <a:t>between these three implant types</a:t>
            </a:r>
            <a:r>
              <a:rPr lang="en-US" sz="2400" b="1" dirty="0">
                <a:solidFill>
                  <a:srgbClr val="002060"/>
                </a:solidFill>
                <a:latin typeface="Times New Roman" panose="02020603050405020304" pitchFamily="18" charset="0"/>
                <a:cs typeface="Times New Roman" panose="02020603050405020304" pitchFamily="18" charset="0"/>
              </a:rPr>
              <a:t>. </a:t>
            </a:r>
          </a:p>
          <a:p>
            <a:endParaRPr lang="en-US" sz="2400" b="1" dirty="0">
              <a:solidFill>
                <a:srgbClr val="002060"/>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a:solidFill>
                  <a:srgbClr val="002060"/>
                </a:solidFill>
                <a:latin typeface="Times New Roman" panose="02020603050405020304" pitchFamily="18" charset="0"/>
                <a:cs typeface="Times New Roman" panose="02020603050405020304" pitchFamily="18" charset="0"/>
              </a:rPr>
              <a:t>Any differences are likely to be </a:t>
            </a:r>
            <a:r>
              <a:rPr lang="en-US" sz="2400" b="1" dirty="0">
                <a:solidFill>
                  <a:srgbClr val="002060"/>
                </a:solidFill>
                <a:latin typeface="Times New Roman" panose="02020603050405020304" pitchFamily="18" charset="0"/>
                <a:cs typeface="Times New Roman" panose="02020603050405020304" pitchFamily="18" charset="0"/>
              </a:rPr>
              <a:t>small in magnitude</a:t>
            </a:r>
            <a:r>
              <a:rPr lang="en-US" sz="2400" dirty="0">
                <a:solidFill>
                  <a:srgbClr val="002060"/>
                </a:solidFill>
                <a:latin typeface="Times New Roman" panose="02020603050405020304" pitchFamily="18" charset="0"/>
                <a:cs typeface="Times New Roman" panose="02020603050405020304" pitchFamily="18" charset="0"/>
              </a:rPr>
              <a:t>. </a:t>
            </a:r>
          </a:p>
          <a:p>
            <a:endParaRPr lang="en-US" sz="2400" dirty="0">
              <a:solidFill>
                <a:srgbClr val="002060"/>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b="1" dirty="0">
                <a:solidFill>
                  <a:srgbClr val="002060"/>
                </a:solidFill>
                <a:latin typeface="Times New Roman" panose="02020603050405020304" pitchFamily="18" charset="0"/>
                <a:cs typeface="Times New Roman" panose="02020603050405020304" pitchFamily="18" charset="0"/>
              </a:rPr>
              <a:t>All three options had favorable safety profiles</a:t>
            </a:r>
            <a:r>
              <a:rPr lang="en-US" sz="2400" dirty="0">
                <a:solidFill>
                  <a:srgbClr val="002060"/>
                </a:solidFill>
                <a:latin typeface="Times New Roman" panose="02020603050405020304" pitchFamily="18" charset="0"/>
                <a:cs typeface="Times New Roman" panose="02020603050405020304" pitchFamily="18" charset="0"/>
              </a:rPr>
              <a:t>, as the total revision rate was 1.2% and the total complication rate was 6.9%.</a:t>
            </a:r>
          </a:p>
        </p:txBody>
      </p:sp>
    </p:spTree>
    <p:extLst>
      <p:ext uri="{BB962C8B-B14F-4D97-AF65-F5344CB8AC3E}">
        <p14:creationId xmlns:p14="http://schemas.microsoft.com/office/powerpoint/2010/main" val="324054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592307" y="1790701"/>
            <a:ext cx="11007386" cy="5346700"/>
          </a:xfrm>
        </p:spPr>
        <p:txBody>
          <a:bodyPr>
            <a:normAutofit fontScale="55000" lnSpcReduction="20000"/>
          </a:bodyPr>
          <a:lstStyle/>
          <a:p>
            <a:r>
              <a:rPr lang="en-US" sz="5400" b="1" dirty="0">
                <a:highlight>
                  <a:srgbClr val="FF0000"/>
                </a:highlight>
                <a:latin typeface="Times New Roman" panose="02020603050405020304" pitchFamily="18" charset="0"/>
                <a:cs typeface="Times New Roman" panose="02020603050405020304" pitchFamily="18" charset="0"/>
              </a:rPr>
              <a:t>Question:</a:t>
            </a:r>
          </a:p>
          <a:p>
            <a:r>
              <a:rPr lang="en-US" sz="4800" b="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Is there a difference between posterior stabilized, cruciate retaining, or medial pivot implants used during primary TKA?</a:t>
            </a:r>
          </a:p>
          <a:p>
            <a:endParaRPr lang="tr-TR" sz="4800" b="1" dirty="0">
              <a:latin typeface="Times New Roman" panose="02020603050405020304" pitchFamily="18" charset="0"/>
              <a:cs typeface="Times New Roman" panose="02020603050405020304" pitchFamily="18" charset="0"/>
            </a:endParaRPr>
          </a:p>
          <a:p>
            <a:r>
              <a:rPr lang="en-US" sz="5100" b="1" dirty="0">
                <a:highlight>
                  <a:srgbClr val="00FF00"/>
                </a:highlight>
                <a:latin typeface="Times New Roman" panose="02020603050405020304" pitchFamily="18" charset="0"/>
                <a:cs typeface="Times New Roman" panose="02020603050405020304" pitchFamily="18" charset="0"/>
              </a:rPr>
              <a:t>Response:</a:t>
            </a:r>
          </a:p>
          <a:p>
            <a:r>
              <a:rPr lang="en-US" sz="4400" kern="0" dirty="0">
                <a:solidFill>
                  <a:srgbClr val="002060"/>
                </a:solidFill>
                <a:effectLst/>
                <a:latin typeface="Times New Roman" panose="02020603050405020304" pitchFamily="18" charset="0"/>
                <a:ea typeface="Times New Roman" panose="02020603050405020304" pitchFamily="18" charset="0"/>
              </a:rPr>
              <a:t>Based on a network meta-analysis of randomized control trials, there is a lack of definitive evidence to suggest a meaningful difference in outcomes between posterior stabilized, cruciate retaining, or medial pivot total knee arthroplasty (TKA) implants. </a:t>
            </a:r>
          </a:p>
          <a:p>
            <a:endParaRPr lang="en-US" sz="4400" kern="0" dirty="0">
              <a:solidFill>
                <a:srgbClr val="002060"/>
              </a:solidFill>
              <a:effectLst/>
              <a:latin typeface="Times New Roman" panose="02020603050405020304" pitchFamily="18" charset="0"/>
              <a:ea typeface="Times New Roman" panose="02020603050405020304" pitchFamily="18" charset="0"/>
            </a:endParaRPr>
          </a:p>
          <a:p>
            <a:r>
              <a:rPr lang="en-US" sz="4400" kern="0" dirty="0">
                <a:solidFill>
                  <a:srgbClr val="002060"/>
                </a:solidFill>
                <a:effectLst/>
                <a:latin typeface="Times New Roman" panose="02020603050405020304" pitchFamily="18" charset="0"/>
                <a:ea typeface="Times New Roman" panose="02020603050405020304" pitchFamily="18" charset="0"/>
              </a:rPr>
              <a:t>While some minor trends in data suggested possible differences between these implants, results were not statistically significant and would likely not surpass clinically meaningful cutoffs. Due to this, surgeon preference and clinical decision making should be the determining factor behind implant choice when considering these three options.</a:t>
            </a:r>
            <a:endParaRPr lang="en-TR" sz="4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572181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b2cb18b-1808-4a12-b3e4-0026674f10ec" xsi:nil="true"/>
    <Tarih xmlns="5e998ea4-89a7-4b33-a9ed-5044a4d65497" xsi:nil="true"/>
    <lcf76f155ced4ddcb4097134ff3c332f xmlns="5e998ea4-89a7-4b33-a9ed-5044a4d6549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Belge" ma:contentTypeID="0x0101002B840B92403B6E46AC9F9DC6E234F7AC" ma:contentTypeVersion="16" ma:contentTypeDescription="Yeni belge oluşturun." ma:contentTypeScope="" ma:versionID="7514b18c6098b7855efbf3d658a0b053">
  <xsd:schema xmlns:xsd="http://www.w3.org/2001/XMLSchema" xmlns:xs="http://www.w3.org/2001/XMLSchema" xmlns:p="http://schemas.microsoft.com/office/2006/metadata/properties" xmlns:ns2="6b2cb18b-1808-4a12-b3e4-0026674f10ec" xmlns:ns3="5e998ea4-89a7-4b33-a9ed-5044a4d65497" targetNamespace="http://schemas.microsoft.com/office/2006/metadata/properties" ma:root="true" ma:fieldsID="9f0748201c77966b270ec4d6aa41c4b7" ns2:_="" ns3:_="">
    <xsd:import namespace="6b2cb18b-1808-4a12-b3e4-0026674f10ec"/>
    <xsd:import namespace="5e998ea4-89a7-4b33-a9ed-5044a4d6549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Tarih"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2cb18b-1808-4a12-b3e4-0026674f10ec" elementFormDefault="qualified">
    <xsd:import namespace="http://schemas.microsoft.com/office/2006/documentManagement/types"/>
    <xsd:import namespace="http://schemas.microsoft.com/office/infopath/2007/PartnerControls"/>
    <xsd:element name="SharedWithUsers" ma:index="8" nillable="true" ma:displayName="Paylaşılanl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Ayrıntıları ile Paylaşıldı" ma:internalName="SharedWithDetails" ma:readOnly="true">
      <xsd:simpleType>
        <xsd:restriction base="dms:Note">
          <xsd:maxLength value="255"/>
        </xsd:restriction>
      </xsd:simpleType>
    </xsd:element>
    <xsd:element name="TaxCatchAll" ma:index="14" nillable="true" ma:displayName="Taxonomy Catch All Column" ma:hidden="true" ma:list="{e838da6f-f4e1-4ccf-b804-d5d5cd3133fd}" ma:internalName="TaxCatchAll" ma:showField="CatchAllData" ma:web="6b2cb18b-1808-4a12-b3e4-0026674f10e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e998ea4-89a7-4b33-a9ed-5044a4d6549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Resim Etiketleri" ma:readOnly="false" ma:fieldId="{5cf76f15-5ced-4ddc-b409-7134ff3c332f}" ma:taxonomyMulti="true" ma:sspId="e58c957c-ee55-4f6f-9beb-d227bd4327b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Tarih" ma:index="21" nillable="true" ma:displayName="Tarih" ma:format="DateOnly" ma:internalName="Tarih">
      <xsd:simpleType>
        <xsd:restriction base="dms:DateTim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2D4354-B25A-448A-B9A3-A5FBB3131EE7}">
  <ds:schemaRefs>
    <ds:schemaRef ds:uri="http://schemas.microsoft.com/sharepoint/v3/contenttype/forms"/>
  </ds:schemaRefs>
</ds:datastoreItem>
</file>

<file path=customXml/itemProps2.xml><?xml version="1.0" encoding="utf-8"?>
<ds:datastoreItem xmlns:ds="http://schemas.openxmlformats.org/officeDocument/2006/customXml" ds:itemID="{C8265FE3-6229-4FAD-9775-69AC66D14E5A}">
  <ds:schemaRefs>
    <ds:schemaRef ds:uri="http://schemas.microsoft.com/office/2006/metadata/properties"/>
    <ds:schemaRef ds:uri="http://schemas.microsoft.com/office/infopath/2007/PartnerControls"/>
    <ds:schemaRef ds:uri="6b2cb18b-1808-4a12-b3e4-0026674f10ec"/>
    <ds:schemaRef ds:uri="5e998ea4-89a7-4b33-a9ed-5044a4d65497"/>
  </ds:schemaRefs>
</ds:datastoreItem>
</file>

<file path=customXml/itemProps3.xml><?xml version="1.0" encoding="utf-8"?>
<ds:datastoreItem xmlns:ds="http://schemas.openxmlformats.org/officeDocument/2006/customXml" ds:itemID="{A84EC9C4-5697-4725-8CDC-8BB81BD538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2cb18b-1808-4a12-b3e4-0026674f10ec"/>
    <ds:schemaRef ds:uri="5e998ea4-89a7-4b33-a9ed-5044a4d654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4364</TotalTime>
  <Words>903</Words>
  <Application>Microsoft Office PowerPoint</Application>
  <PresentationFormat>Geniş ekran</PresentationFormat>
  <Paragraphs>50</Paragraphs>
  <Slides>9</Slides>
  <Notes>0</Notes>
  <HiddenSlides>0</HiddenSlides>
  <MMClips>0</MMClips>
  <ScaleCrop>false</ScaleCrop>
  <HeadingPairs>
    <vt:vector size="8" baseType="variant">
      <vt:variant>
        <vt:lpstr>Kullanılan Yazı Tipleri</vt:lpstr>
      </vt:variant>
      <vt:variant>
        <vt:i4>6</vt:i4>
      </vt:variant>
      <vt:variant>
        <vt:lpstr>Tema</vt:lpstr>
      </vt:variant>
      <vt:variant>
        <vt:i4>1</vt:i4>
      </vt:variant>
      <vt:variant>
        <vt:lpstr>Eklenmiş OLE Hizmet Programları</vt:lpstr>
      </vt:variant>
      <vt:variant>
        <vt:i4>1</vt:i4>
      </vt:variant>
      <vt:variant>
        <vt:lpstr>Slayt Başlıkları</vt:lpstr>
      </vt:variant>
      <vt:variant>
        <vt:i4>9</vt:i4>
      </vt:variant>
    </vt:vector>
  </HeadingPairs>
  <TitlesOfParts>
    <vt:vector size="17" baseType="lpstr">
      <vt:lpstr>Aptos</vt:lpstr>
      <vt:lpstr>Aptos Display</vt:lpstr>
      <vt:lpstr>Arial</vt:lpstr>
      <vt:lpstr>Calibri</vt:lpstr>
      <vt:lpstr>Times New Roman</vt:lpstr>
      <vt:lpstr>Wingdings</vt:lpstr>
      <vt:lpstr>Office Teması</vt:lpstr>
      <vt:lpstr>Document</vt:lpstr>
      <vt:lpstr>PowerPoint Sunusu</vt:lpstr>
      <vt:lpstr>PowerPoint Sunusu</vt:lpstr>
      <vt:lpstr>Why is this topic Important </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Deniz Demirkıran</dc:creator>
  <cp:lastModifiedBy>kayhan karaytug</cp:lastModifiedBy>
  <cp:revision>13</cp:revision>
  <dcterms:created xsi:type="dcterms:W3CDTF">2024-06-13T13:25:39Z</dcterms:created>
  <dcterms:modified xsi:type="dcterms:W3CDTF">2024-08-26T04:05:33Z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0x0101002B840B92403B6E46AC9F9DC6E234F7AC</vt:lpwstr>
  </property>
</Properties>
</file>