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4"/>
  </p:notesMasterIdLst>
  <p:sldIdLst>
    <p:sldId id="256" r:id="rId5"/>
    <p:sldId id="267" r:id="rId6"/>
    <p:sldId id="258" r:id="rId7"/>
    <p:sldId id="257" r:id="rId8"/>
    <p:sldId id="268" r:id="rId9"/>
    <p:sldId id="259" r:id="rId10"/>
    <p:sldId id="264" r:id="rId11"/>
    <p:sldId id="265" r:id="rId12"/>
    <p:sldId id="266" r:id="rId13"/>
  </p:sldIdLst>
  <p:sldSz cx="12192000" cy="6858000"/>
  <p:notesSz cx="6858000" cy="9144000"/>
  <p:defaultText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5"/>
    <p:restoredTop sz="78239"/>
  </p:normalViewPr>
  <p:slideViewPr>
    <p:cSldViewPr snapToGrid="0">
      <p:cViewPr varScale="1">
        <p:scale>
          <a:sx n="49" d="100"/>
          <a:sy n="49" d="100"/>
        </p:scale>
        <p:origin x="1312"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113F00-AD2D-1742-A1C9-7FE3411A8EEA}" type="datetimeFigureOut">
              <a:rPr lang="en-US" smtClean="0"/>
              <a:t>8/26/2024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1FC483E-5B62-2846-B92D-72ECA495EBE6}" type="slidenum">
              <a:rPr lang="en-US" smtClean="0"/>
              <a:t>‹#›</a:t>
            </a:fld>
            <a:endParaRPr lang="en-US"/>
          </a:p>
        </p:txBody>
      </p:sp>
    </p:spTree>
    <p:extLst>
      <p:ext uri="{BB962C8B-B14F-4D97-AF65-F5344CB8AC3E}">
        <p14:creationId xmlns:p14="http://schemas.microsoft.com/office/powerpoint/2010/main" val="4226975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800" dirty="0">
                <a:effectLst/>
                <a:latin typeface="Times New Roman" panose="02020603050405020304" pitchFamily="18" charset="0"/>
                <a:ea typeface="Arial" panose="020B0604020202020204" pitchFamily="34" charset="0"/>
              </a:rPr>
              <a:t>One strategy to mitigate this outcome in primary TKA, particularly in high-risk patients, is the use of a stem extension. Biomechanical advantages of a stem extension include additional fixation with a reduction in micromotion by limiting tibial lift-off and shear stress </a:t>
            </a:r>
            <a:endParaRPr lang="en-US" dirty="0"/>
          </a:p>
        </p:txBody>
      </p:sp>
      <p:sp>
        <p:nvSpPr>
          <p:cNvPr id="4" name="Slide Number Placeholder 3"/>
          <p:cNvSpPr>
            <a:spLocks noGrp="1"/>
          </p:cNvSpPr>
          <p:nvPr>
            <p:ph type="sldNum" sz="quarter" idx="5"/>
          </p:nvPr>
        </p:nvSpPr>
        <p:spPr/>
        <p:txBody>
          <a:bodyPr/>
          <a:lstStyle/>
          <a:p>
            <a:fld id="{81FC483E-5B62-2846-B92D-72ECA495EBE6}" type="slidenum">
              <a:rPr lang="en-US" smtClean="0"/>
              <a:t>6</a:t>
            </a:fld>
            <a:endParaRPr lang="en-US"/>
          </a:p>
        </p:txBody>
      </p:sp>
    </p:spTree>
    <p:extLst>
      <p:ext uri="{BB962C8B-B14F-4D97-AF65-F5344CB8AC3E}">
        <p14:creationId xmlns:p14="http://schemas.microsoft.com/office/powerpoint/2010/main" val="1576495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310348E-5705-70CC-7DE0-CD4637212563}"/>
              </a:ext>
            </a:extLst>
          </p:cNvPr>
          <p:cNvSpPr>
            <a:spLocks noGrp="1"/>
          </p:cNvSpPr>
          <p:nvPr>
            <p:ph type="ctrTitle"/>
          </p:nvPr>
        </p:nvSpPr>
        <p:spPr>
          <a:xfrm>
            <a:off x="1524000" y="1122363"/>
            <a:ext cx="9144000" cy="2387600"/>
          </a:xfrm>
        </p:spPr>
        <p:txBody>
          <a:bodyPr anchor="b"/>
          <a:lstStyle>
            <a:lvl1pPr algn="ctr">
              <a:defRPr sz="6000"/>
            </a:lvl1pPr>
          </a:lstStyle>
          <a:p>
            <a:r>
              <a:rPr lang="tr-TR"/>
              <a:t>Asıl başlık stilini düzenlemek için tıklayın</a:t>
            </a:r>
          </a:p>
        </p:txBody>
      </p:sp>
      <p:sp>
        <p:nvSpPr>
          <p:cNvPr id="3" name="Alt Başlık 2">
            <a:extLst>
              <a:ext uri="{FF2B5EF4-FFF2-40B4-BE49-F238E27FC236}">
                <a16:creationId xmlns:a16="http://schemas.microsoft.com/office/drawing/2014/main" id="{28E8972A-C597-D29C-FC71-8A696D8B7E0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p>
        </p:txBody>
      </p:sp>
      <p:sp>
        <p:nvSpPr>
          <p:cNvPr id="4" name="Veri Yer Tutucusu 3">
            <a:extLst>
              <a:ext uri="{FF2B5EF4-FFF2-40B4-BE49-F238E27FC236}">
                <a16:creationId xmlns:a16="http://schemas.microsoft.com/office/drawing/2014/main" id="{888E0CE7-45E1-729E-EDAE-BB7471093DBA}"/>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A9C2BA04-9106-34CE-D7E0-DB451EA19B43}"/>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BDF8CA68-ABD8-1F34-A6C3-C43041BDC388}"/>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7897992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94A830BB-7CD5-37C0-E99D-4DA5959E1FED}"/>
              </a:ext>
            </a:extLst>
          </p:cNvPr>
          <p:cNvSpPr>
            <a:spLocks noGrp="1"/>
          </p:cNvSpPr>
          <p:nvPr>
            <p:ph type="title"/>
          </p:nvPr>
        </p:nvSpPr>
        <p:spPr/>
        <p:txBody>
          <a:bodyPr/>
          <a:lstStyle/>
          <a:p>
            <a:r>
              <a:rPr lang="tr-TR"/>
              <a:t>Asıl başlık stilini düzenlemek için tıklayın</a:t>
            </a:r>
          </a:p>
        </p:txBody>
      </p:sp>
      <p:sp>
        <p:nvSpPr>
          <p:cNvPr id="3" name="Dikey Metin Yer Tutucusu 2">
            <a:extLst>
              <a:ext uri="{FF2B5EF4-FFF2-40B4-BE49-F238E27FC236}">
                <a16:creationId xmlns:a16="http://schemas.microsoft.com/office/drawing/2014/main" id="{D357A575-DA6A-758B-71DA-E01D2C7FF0B8}"/>
              </a:ext>
            </a:extLst>
          </p:cNvPr>
          <p:cNvSpPr>
            <a:spLocks noGrp="1"/>
          </p:cNvSpPr>
          <p:nvPr>
            <p:ph type="body" orient="vert" idx="1"/>
          </p:nvPr>
        </p:nvSpPr>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73EAC089-4E5F-1DD3-BFE3-AA3894E16C35}"/>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24BD8715-99A2-3427-79EE-AB722DA08F4A}"/>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001FBF0D-97B5-DC51-CE20-3780AD6E7A23}"/>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42695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a:extLst>
              <a:ext uri="{FF2B5EF4-FFF2-40B4-BE49-F238E27FC236}">
                <a16:creationId xmlns:a16="http://schemas.microsoft.com/office/drawing/2014/main" id="{F039A3B4-DACA-E9A5-390B-66FF3DE92933}"/>
              </a:ext>
            </a:extLst>
          </p:cNvPr>
          <p:cNvSpPr>
            <a:spLocks noGrp="1"/>
          </p:cNvSpPr>
          <p:nvPr>
            <p:ph type="title" orient="vert"/>
          </p:nvPr>
        </p:nvSpPr>
        <p:spPr>
          <a:xfrm>
            <a:off x="8724900" y="365125"/>
            <a:ext cx="2628900" cy="5811838"/>
          </a:xfrm>
        </p:spPr>
        <p:txBody>
          <a:bodyPr vert="eaVert"/>
          <a:lstStyle/>
          <a:p>
            <a:r>
              <a:rPr lang="tr-TR"/>
              <a:t>Asıl başlık stilini düzenlemek için tıklayın</a:t>
            </a:r>
          </a:p>
        </p:txBody>
      </p:sp>
      <p:sp>
        <p:nvSpPr>
          <p:cNvPr id="3" name="Dikey Metin Yer Tutucusu 2">
            <a:extLst>
              <a:ext uri="{FF2B5EF4-FFF2-40B4-BE49-F238E27FC236}">
                <a16:creationId xmlns:a16="http://schemas.microsoft.com/office/drawing/2014/main" id="{564B7AAE-4BC0-2953-D5AA-0984DDDCE76B}"/>
              </a:ext>
            </a:extLst>
          </p:cNvPr>
          <p:cNvSpPr>
            <a:spLocks noGrp="1"/>
          </p:cNvSpPr>
          <p:nvPr>
            <p:ph type="body" orient="vert" idx="1"/>
          </p:nvPr>
        </p:nvSpPr>
        <p:spPr>
          <a:xfrm>
            <a:off x="838200" y="365125"/>
            <a:ext cx="7734300" cy="5811838"/>
          </a:xfrm>
        </p:spPr>
        <p:txBody>
          <a:bodyPr vert="eaVert"/>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90D0897-AD34-9EA5-D676-CE84375BE046}"/>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6B31BB52-2894-C830-414D-B71067147B9D}"/>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1E8A5E96-B483-0423-ACB7-214668478A47}"/>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8094763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32A6AF08-0421-09D3-8DE9-617729C92E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TR"/>
          </a:p>
        </p:txBody>
      </p:sp>
      <p:sp>
        <p:nvSpPr>
          <p:cNvPr id="7" name="Title 6">
            <a:extLst>
              <a:ext uri="{FF2B5EF4-FFF2-40B4-BE49-F238E27FC236}">
                <a16:creationId xmlns:a16="http://schemas.microsoft.com/office/drawing/2014/main" id="{3A6C518A-4934-5BD2-97B0-912E4DA265D4}"/>
              </a:ext>
            </a:extLst>
          </p:cNvPr>
          <p:cNvSpPr>
            <a:spLocks noGrp="1"/>
          </p:cNvSpPr>
          <p:nvPr>
            <p:ph type="title"/>
          </p:nvPr>
        </p:nvSpPr>
        <p:spPr/>
        <p:txBody>
          <a:bodyPr/>
          <a:lstStyle/>
          <a:p>
            <a:r>
              <a:rPr lang="en-US"/>
              <a:t>Click to edit Master title style</a:t>
            </a:r>
            <a:endParaRPr lang="en-TR"/>
          </a:p>
        </p:txBody>
      </p:sp>
    </p:spTree>
    <p:extLst>
      <p:ext uri="{BB962C8B-B14F-4D97-AF65-F5344CB8AC3E}">
        <p14:creationId xmlns:p14="http://schemas.microsoft.com/office/powerpoint/2010/main" val="32612822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401E1028-E088-8134-B346-06CAAFEDA35D}"/>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8DCEFF01-9BC3-3B87-697C-8AED770EA78E}"/>
              </a:ext>
            </a:extLst>
          </p:cNvPr>
          <p:cNvSpPr>
            <a:spLocks noGrp="1"/>
          </p:cNvSpPr>
          <p:nvPr>
            <p:ph idx="1"/>
          </p:nvPr>
        </p:nvSpPr>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29AE0975-8EB5-AB1F-4056-3418A93267DD}"/>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8310F209-9AB5-795F-6353-10953522A592}"/>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E362AE78-9469-A674-68B1-0C6AC98380EE}"/>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4893443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 Bilgisi">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EEEA4B7F-19A7-64B1-A3EF-6CBFF588EA6B}"/>
              </a:ext>
            </a:extLst>
          </p:cNvPr>
          <p:cNvSpPr>
            <a:spLocks noGrp="1"/>
          </p:cNvSpPr>
          <p:nvPr>
            <p:ph type="title"/>
          </p:nvPr>
        </p:nvSpPr>
        <p:spPr>
          <a:xfrm>
            <a:off x="831850" y="1709738"/>
            <a:ext cx="10515600" cy="2852737"/>
          </a:xfrm>
        </p:spPr>
        <p:txBody>
          <a:bodyPr anchor="b"/>
          <a:lstStyle>
            <a:lvl1pPr>
              <a:defRPr sz="6000"/>
            </a:lvl1pPr>
          </a:lstStyle>
          <a:p>
            <a:r>
              <a:rPr lang="tr-TR"/>
              <a:t>Asıl başlık stilini düzenlemek için tıklayın</a:t>
            </a:r>
          </a:p>
        </p:txBody>
      </p:sp>
      <p:sp>
        <p:nvSpPr>
          <p:cNvPr id="3" name="Metin Yer Tutucusu 2">
            <a:extLst>
              <a:ext uri="{FF2B5EF4-FFF2-40B4-BE49-F238E27FC236}">
                <a16:creationId xmlns:a16="http://schemas.microsoft.com/office/drawing/2014/main" id="{532AC138-E2D1-4072-0221-03E64E75B82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tr-TR"/>
              <a:t>Asıl metin stillerini düzenlemek için tıklayın</a:t>
            </a:r>
          </a:p>
        </p:txBody>
      </p:sp>
      <p:sp>
        <p:nvSpPr>
          <p:cNvPr id="4" name="Veri Yer Tutucusu 3">
            <a:extLst>
              <a:ext uri="{FF2B5EF4-FFF2-40B4-BE49-F238E27FC236}">
                <a16:creationId xmlns:a16="http://schemas.microsoft.com/office/drawing/2014/main" id="{A19BBEFA-4F66-B68D-0609-DF590BDB97BB}"/>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9675623F-2B01-9887-5684-8312B85F4809}"/>
              </a:ext>
            </a:extLst>
          </p:cNvPr>
          <p:cNvSpPr>
            <a:spLocks noGrp="1"/>
          </p:cNvSpPr>
          <p:nvPr>
            <p:ph type="ftr" sz="quarter" idx="11"/>
          </p:nvPr>
        </p:nvSpPr>
        <p:spPr/>
        <p:txBody>
          <a:bodyPr/>
          <a:lstStyle/>
          <a:p>
            <a:endParaRPr lang="tr-TR"/>
          </a:p>
        </p:txBody>
      </p:sp>
      <p:sp>
        <p:nvSpPr>
          <p:cNvPr id="6" name="Slayt Numarası Yer Tutucusu 5">
            <a:extLst>
              <a:ext uri="{FF2B5EF4-FFF2-40B4-BE49-F238E27FC236}">
                <a16:creationId xmlns:a16="http://schemas.microsoft.com/office/drawing/2014/main" id="{3D828E54-2CF6-C285-0214-03824C0E64D1}"/>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447463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1C798460-88F1-7DA5-EF1A-A765DEF350E7}"/>
              </a:ext>
            </a:extLst>
          </p:cNvPr>
          <p:cNvSpPr>
            <a:spLocks noGrp="1"/>
          </p:cNvSpPr>
          <p:nvPr>
            <p:ph type="title"/>
          </p:nvPr>
        </p:nvSpPr>
        <p:spPr/>
        <p:txBody>
          <a:bodyPr/>
          <a:lstStyle/>
          <a:p>
            <a:r>
              <a:rPr lang="tr-TR"/>
              <a:t>Asıl başlık stilini düzenlemek için tıklayın</a:t>
            </a:r>
          </a:p>
        </p:txBody>
      </p:sp>
      <p:sp>
        <p:nvSpPr>
          <p:cNvPr id="3" name="İçerik Yer Tutucusu 2">
            <a:extLst>
              <a:ext uri="{FF2B5EF4-FFF2-40B4-BE49-F238E27FC236}">
                <a16:creationId xmlns:a16="http://schemas.microsoft.com/office/drawing/2014/main" id="{14F3D8D2-1CCE-AD7A-25E5-1FBD9A301C4E}"/>
              </a:ext>
            </a:extLst>
          </p:cNvPr>
          <p:cNvSpPr>
            <a:spLocks noGrp="1"/>
          </p:cNvSpPr>
          <p:nvPr>
            <p:ph sz="half" idx="1"/>
          </p:nvPr>
        </p:nvSpPr>
        <p:spPr>
          <a:xfrm>
            <a:off x="838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İçerik Yer Tutucusu 3">
            <a:extLst>
              <a:ext uri="{FF2B5EF4-FFF2-40B4-BE49-F238E27FC236}">
                <a16:creationId xmlns:a16="http://schemas.microsoft.com/office/drawing/2014/main" id="{3FCE3575-8353-68BA-B6FC-77DBCC136138}"/>
              </a:ext>
            </a:extLst>
          </p:cNvPr>
          <p:cNvSpPr>
            <a:spLocks noGrp="1"/>
          </p:cNvSpPr>
          <p:nvPr>
            <p:ph sz="half" idx="2"/>
          </p:nvPr>
        </p:nvSpPr>
        <p:spPr>
          <a:xfrm>
            <a:off x="6172200" y="1825625"/>
            <a:ext cx="5181600" cy="435133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Veri Yer Tutucusu 4">
            <a:extLst>
              <a:ext uri="{FF2B5EF4-FFF2-40B4-BE49-F238E27FC236}">
                <a16:creationId xmlns:a16="http://schemas.microsoft.com/office/drawing/2014/main" id="{5D5FBE56-53E5-90DE-6678-E82B4CF65F0F}"/>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D4B9D7A8-6FD3-DA3A-6F32-8A0D9B87B1CA}"/>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CC318010-70EB-D035-D9F9-B6C86685C729}"/>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031370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A0139D06-6740-C202-33DF-E1149010B191}"/>
              </a:ext>
            </a:extLst>
          </p:cNvPr>
          <p:cNvSpPr>
            <a:spLocks noGrp="1"/>
          </p:cNvSpPr>
          <p:nvPr>
            <p:ph type="title"/>
          </p:nvPr>
        </p:nvSpPr>
        <p:spPr>
          <a:xfrm>
            <a:off x="839788" y="365125"/>
            <a:ext cx="10515600" cy="1325563"/>
          </a:xfrm>
        </p:spPr>
        <p:txBody>
          <a:bodyPr/>
          <a:lstStyle/>
          <a:p>
            <a:r>
              <a:rPr lang="tr-TR"/>
              <a:t>Asıl başlık stilini düzenlemek için tıklayın</a:t>
            </a:r>
          </a:p>
        </p:txBody>
      </p:sp>
      <p:sp>
        <p:nvSpPr>
          <p:cNvPr id="3" name="Metin Yer Tutucusu 2">
            <a:extLst>
              <a:ext uri="{FF2B5EF4-FFF2-40B4-BE49-F238E27FC236}">
                <a16:creationId xmlns:a16="http://schemas.microsoft.com/office/drawing/2014/main" id="{E1628258-4747-38FB-91CD-10CFFCC878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4" name="İçerik Yer Tutucusu 3">
            <a:extLst>
              <a:ext uri="{FF2B5EF4-FFF2-40B4-BE49-F238E27FC236}">
                <a16:creationId xmlns:a16="http://schemas.microsoft.com/office/drawing/2014/main" id="{5FF73BF5-F032-FF9F-263C-1941A5395710}"/>
              </a:ext>
            </a:extLst>
          </p:cNvPr>
          <p:cNvSpPr>
            <a:spLocks noGrp="1"/>
          </p:cNvSpPr>
          <p:nvPr>
            <p:ph sz="half" idx="2"/>
          </p:nvPr>
        </p:nvSpPr>
        <p:spPr>
          <a:xfrm>
            <a:off x="839788" y="2505075"/>
            <a:ext cx="5157787"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5" name="Metin Yer Tutucusu 4">
            <a:extLst>
              <a:ext uri="{FF2B5EF4-FFF2-40B4-BE49-F238E27FC236}">
                <a16:creationId xmlns:a16="http://schemas.microsoft.com/office/drawing/2014/main" id="{5CA20834-3FA7-63E3-8BC9-880CFBABF2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düzenlemek için tıklayın</a:t>
            </a:r>
          </a:p>
        </p:txBody>
      </p:sp>
      <p:sp>
        <p:nvSpPr>
          <p:cNvPr id="6" name="İçerik Yer Tutucusu 5">
            <a:extLst>
              <a:ext uri="{FF2B5EF4-FFF2-40B4-BE49-F238E27FC236}">
                <a16:creationId xmlns:a16="http://schemas.microsoft.com/office/drawing/2014/main" id="{CE5FBF3B-E573-DE2D-D006-94F08199E616}"/>
              </a:ext>
            </a:extLst>
          </p:cNvPr>
          <p:cNvSpPr>
            <a:spLocks noGrp="1"/>
          </p:cNvSpPr>
          <p:nvPr>
            <p:ph sz="quarter" idx="4"/>
          </p:nvPr>
        </p:nvSpPr>
        <p:spPr>
          <a:xfrm>
            <a:off x="6172200" y="2505075"/>
            <a:ext cx="5183188" cy="3684588"/>
          </a:xfrm>
        </p:spPr>
        <p:txBody>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7" name="Veri Yer Tutucusu 6">
            <a:extLst>
              <a:ext uri="{FF2B5EF4-FFF2-40B4-BE49-F238E27FC236}">
                <a16:creationId xmlns:a16="http://schemas.microsoft.com/office/drawing/2014/main" id="{16D35F49-AC82-677A-C585-FFEA3E5AADB1}"/>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8" name="Alt Bilgi Yer Tutucusu 7">
            <a:extLst>
              <a:ext uri="{FF2B5EF4-FFF2-40B4-BE49-F238E27FC236}">
                <a16:creationId xmlns:a16="http://schemas.microsoft.com/office/drawing/2014/main" id="{1E4AB0C5-DCE3-99E3-FA8F-702689BE9AAB}"/>
              </a:ext>
            </a:extLst>
          </p:cNvPr>
          <p:cNvSpPr>
            <a:spLocks noGrp="1"/>
          </p:cNvSpPr>
          <p:nvPr>
            <p:ph type="ftr" sz="quarter" idx="11"/>
          </p:nvPr>
        </p:nvSpPr>
        <p:spPr/>
        <p:txBody>
          <a:bodyPr/>
          <a:lstStyle/>
          <a:p>
            <a:endParaRPr lang="tr-TR"/>
          </a:p>
        </p:txBody>
      </p:sp>
      <p:sp>
        <p:nvSpPr>
          <p:cNvPr id="9" name="Slayt Numarası Yer Tutucusu 8">
            <a:extLst>
              <a:ext uri="{FF2B5EF4-FFF2-40B4-BE49-F238E27FC236}">
                <a16:creationId xmlns:a16="http://schemas.microsoft.com/office/drawing/2014/main" id="{D3BA8757-2238-F541-ADCC-053629D89FC9}"/>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45544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7177E9CD-C895-3593-7C2A-95BB80DCBE34}"/>
              </a:ext>
            </a:extLst>
          </p:cNvPr>
          <p:cNvSpPr>
            <a:spLocks noGrp="1"/>
          </p:cNvSpPr>
          <p:nvPr>
            <p:ph type="title"/>
          </p:nvPr>
        </p:nvSpPr>
        <p:spPr/>
        <p:txBody>
          <a:bodyPr/>
          <a:lstStyle/>
          <a:p>
            <a:r>
              <a:rPr lang="tr-TR"/>
              <a:t>Asıl başlık stilini düzenlemek için tıklayın</a:t>
            </a:r>
          </a:p>
        </p:txBody>
      </p:sp>
      <p:sp>
        <p:nvSpPr>
          <p:cNvPr id="3" name="Veri Yer Tutucusu 2">
            <a:extLst>
              <a:ext uri="{FF2B5EF4-FFF2-40B4-BE49-F238E27FC236}">
                <a16:creationId xmlns:a16="http://schemas.microsoft.com/office/drawing/2014/main" id="{D1924B6C-B628-762F-5E58-48B3C4937A23}"/>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4" name="Alt Bilgi Yer Tutucusu 3">
            <a:extLst>
              <a:ext uri="{FF2B5EF4-FFF2-40B4-BE49-F238E27FC236}">
                <a16:creationId xmlns:a16="http://schemas.microsoft.com/office/drawing/2014/main" id="{F57A6905-E990-BC42-AC09-B164541780F0}"/>
              </a:ext>
            </a:extLst>
          </p:cNvPr>
          <p:cNvSpPr>
            <a:spLocks noGrp="1"/>
          </p:cNvSpPr>
          <p:nvPr>
            <p:ph type="ftr" sz="quarter" idx="11"/>
          </p:nvPr>
        </p:nvSpPr>
        <p:spPr/>
        <p:txBody>
          <a:bodyPr/>
          <a:lstStyle/>
          <a:p>
            <a:endParaRPr lang="tr-TR"/>
          </a:p>
        </p:txBody>
      </p:sp>
      <p:sp>
        <p:nvSpPr>
          <p:cNvPr id="5" name="Slayt Numarası Yer Tutucusu 4">
            <a:extLst>
              <a:ext uri="{FF2B5EF4-FFF2-40B4-BE49-F238E27FC236}">
                <a16:creationId xmlns:a16="http://schemas.microsoft.com/office/drawing/2014/main" id="{531747A6-BCC5-ACD3-768E-9BEBF918D6D5}"/>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34481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a:extLst>
              <a:ext uri="{FF2B5EF4-FFF2-40B4-BE49-F238E27FC236}">
                <a16:creationId xmlns:a16="http://schemas.microsoft.com/office/drawing/2014/main" id="{F1251629-A31D-AE24-3BB1-54E74ED2A2B1}"/>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3" name="Alt Bilgi Yer Tutucusu 2">
            <a:extLst>
              <a:ext uri="{FF2B5EF4-FFF2-40B4-BE49-F238E27FC236}">
                <a16:creationId xmlns:a16="http://schemas.microsoft.com/office/drawing/2014/main" id="{E58E4CE9-101A-CBC3-F705-3811534FF073}"/>
              </a:ext>
            </a:extLst>
          </p:cNvPr>
          <p:cNvSpPr>
            <a:spLocks noGrp="1"/>
          </p:cNvSpPr>
          <p:nvPr>
            <p:ph type="ftr" sz="quarter" idx="11"/>
          </p:nvPr>
        </p:nvSpPr>
        <p:spPr/>
        <p:txBody>
          <a:bodyPr/>
          <a:lstStyle/>
          <a:p>
            <a:endParaRPr lang="tr-TR"/>
          </a:p>
        </p:txBody>
      </p:sp>
      <p:sp>
        <p:nvSpPr>
          <p:cNvPr id="4" name="Slayt Numarası Yer Tutucusu 3">
            <a:extLst>
              <a:ext uri="{FF2B5EF4-FFF2-40B4-BE49-F238E27FC236}">
                <a16:creationId xmlns:a16="http://schemas.microsoft.com/office/drawing/2014/main" id="{F41944F0-25C1-671C-0E4D-868A67029CA2}"/>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610293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3DE0D9E6-8BC0-FEEC-D19A-CD1A78ADB356}"/>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İçerik Yer Tutucusu 2">
            <a:extLst>
              <a:ext uri="{FF2B5EF4-FFF2-40B4-BE49-F238E27FC236}">
                <a16:creationId xmlns:a16="http://schemas.microsoft.com/office/drawing/2014/main" id="{2B68FD1B-8160-6974-7470-1B8406A7D8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Metin Yer Tutucusu 3">
            <a:extLst>
              <a:ext uri="{FF2B5EF4-FFF2-40B4-BE49-F238E27FC236}">
                <a16:creationId xmlns:a16="http://schemas.microsoft.com/office/drawing/2014/main" id="{34D633C1-93FA-9762-6D5A-DF619480520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EBE0F140-AF74-1660-76D2-68495B95C4C0}"/>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5A10344F-FB56-28B8-8E84-A3DF84E99802}"/>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5C43AE5E-7C56-5F64-E99A-780AF9E2DE7D}"/>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3589464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Başlık 1">
            <a:extLst>
              <a:ext uri="{FF2B5EF4-FFF2-40B4-BE49-F238E27FC236}">
                <a16:creationId xmlns:a16="http://schemas.microsoft.com/office/drawing/2014/main" id="{D9D73E8D-57A4-A438-A59C-E22648B77CB4}"/>
              </a:ext>
            </a:extLst>
          </p:cNvPr>
          <p:cNvSpPr>
            <a:spLocks noGrp="1"/>
          </p:cNvSpPr>
          <p:nvPr>
            <p:ph type="title"/>
          </p:nvPr>
        </p:nvSpPr>
        <p:spPr>
          <a:xfrm>
            <a:off x="839788" y="457200"/>
            <a:ext cx="3932237" cy="1600200"/>
          </a:xfrm>
        </p:spPr>
        <p:txBody>
          <a:bodyPr anchor="b"/>
          <a:lstStyle>
            <a:lvl1pPr>
              <a:defRPr sz="3200"/>
            </a:lvl1pPr>
          </a:lstStyle>
          <a:p>
            <a:r>
              <a:rPr lang="tr-TR"/>
              <a:t>Asıl başlık stilini düzenlemek için tıklayın</a:t>
            </a:r>
          </a:p>
        </p:txBody>
      </p:sp>
      <p:sp>
        <p:nvSpPr>
          <p:cNvPr id="3" name="Resim Yer Tutucusu 2">
            <a:extLst>
              <a:ext uri="{FF2B5EF4-FFF2-40B4-BE49-F238E27FC236}">
                <a16:creationId xmlns:a16="http://schemas.microsoft.com/office/drawing/2014/main" id="{0DE85AEA-10C2-A22E-F62E-0AD5593FBEB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tr-TR"/>
          </a:p>
        </p:txBody>
      </p:sp>
      <p:sp>
        <p:nvSpPr>
          <p:cNvPr id="4" name="Metin Yer Tutucusu 3">
            <a:extLst>
              <a:ext uri="{FF2B5EF4-FFF2-40B4-BE49-F238E27FC236}">
                <a16:creationId xmlns:a16="http://schemas.microsoft.com/office/drawing/2014/main" id="{ECFC951F-7E5B-D42E-A0C6-AEEA77ED98B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düzenlemek için tıklayın</a:t>
            </a:r>
          </a:p>
        </p:txBody>
      </p:sp>
      <p:sp>
        <p:nvSpPr>
          <p:cNvPr id="5" name="Veri Yer Tutucusu 4">
            <a:extLst>
              <a:ext uri="{FF2B5EF4-FFF2-40B4-BE49-F238E27FC236}">
                <a16:creationId xmlns:a16="http://schemas.microsoft.com/office/drawing/2014/main" id="{C9B7FD75-4FF5-376E-2112-6CB10077EAF7}"/>
              </a:ext>
            </a:extLst>
          </p:cNvPr>
          <p:cNvSpPr>
            <a:spLocks noGrp="1"/>
          </p:cNvSpPr>
          <p:nvPr>
            <p:ph type="dt" sz="half" idx="10"/>
          </p:nvPr>
        </p:nvSpPr>
        <p:spPr/>
        <p:txBody>
          <a:bodyPr/>
          <a:lstStyle/>
          <a:p>
            <a:fld id="{DB894795-7BCA-403B-9443-D65F7866B0B7}" type="datetimeFigureOut">
              <a:rPr lang="tr-TR" smtClean="0"/>
              <a:t>26.08.2024</a:t>
            </a:fld>
            <a:endParaRPr lang="tr-TR"/>
          </a:p>
        </p:txBody>
      </p:sp>
      <p:sp>
        <p:nvSpPr>
          <p:cNvPr id="6" name="Alt Bilgi Yer Tutucusu 5">
            <a:extLst>
              <a:ext uri="{FF2B5EF4-FFF2-40B4-BE49-F238E27FC236}">
                <a16:creationId xmlns:a16="http://schemas.microsoft.com/office/drawing/2014/main" id="{A353AD91-1108-2493-0985-1F28F6A02399}"/>
              </a:ext>
            </a:extLst>
          </p:cNvPr>
          <p:cNvSpPr>
            <a:spLocks noGrp="1"/>
          </p:cNvSpPr>
          <p:nvPr>
            <p:ph type="ftr" sz="quarter" idx="11"/>
          </p:nvPr>
        </p:nvSpPr>
        <p:spPr/>
        <p:txBody>
          <a:bodyPr/>
          <a:lstStyle/>
          <a:p>
            <a:endParaRPr lang="tr-TR"/>
          </a:p>
        </p:txBody>
      </p:sp>
      <p:sp>
        <p:nvSpPr>
          <p:cNvPr id="7" name="Slayt Numarası Yer Tutucusu 6">
            <a:extLst>
              <a:ext uri="{FF2B5EF4-FFF2-40B4-BE49-F238E27FC236}">
                <a16:creationId xmlns:a16="http://schemas.microsoft.com/office/drawing/2014/main" id="{7333027F-C033-1FC2-2FA1-59875B4CD904}"/>
              </a:ext>
            </a:extLst>
          </p:cNvPr>
          <p:cNvSpPr>
            <a:spLocks noGrp="1"/>
          </p:cNvSpPr>
          <p:nvPr>
            <p:ph type="sldNum" sz="quarter" idx="12"/>
          </p:nvPr>
        </p:nvSpPr>
        <p:spPr/>
        <p:txBody>
          <a:bodyPr/>
          <a:lstStyle/>
          <a:p>
            <a:fld id="{E30503C0-BB46-4D93-B90F-6E0A04AF3665}" type="slidenum">
              <a:rPr lang="tr-TR" smtClean="0"/>
              <a:t>‹#›</a:t>
            </a:fld>
            <a:endParaRPr lang="tr-TR"/>
          </a:p>
        </p:txBody>
      </p:sp>
    </p:spTree>
    <p:extLst>
      <p:ext uri="{BB962C8B-B14F-4D97-AF65-F5344CB8AC3E}">
        <p14:creationId xmlns:p14="http://schemas.microsoft.com/office/powerpoint/2010/main" val="2600918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a:extLst>
              <a:ext uri="{FF2B5EF4-FFF2-40B4-BE49-F238E27FC236}">
                <a16:creationId xmlns:a16="http://schemas.microsoft.com/office/drawing/2014/main" id="{0F97E2E3-9D27-71F1-7ECC-C65A8EEC75F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stilini düzenlemek için tıklayın</a:t>
            </a:r>
          </a:p>
        </p:txBody>
      </p:sp>
      <p:sp>
        <p:nvSpPr>
          <p:cNvPr id="3" name="Metin Yer Tutucusu 2">
            <a:extLst>
              <a:ext uri="{FF2B5EF4-FFF2-40B4-BE49-F238E27FC236}">
                <a16:creationId xmlns:a16="http://schemas.microsoft.com/office/drawing/2014/main" id="{D2F6494A-515A-6040-320A-BC308F1D34E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düzenlemek için tıklayın</a:t>
            </a:r>
          </a:p>
          <a:p>
            <a:pPr lvl="1"/>
            <a:r>
              <a:rPr lang="tr-TR"/>
              <a:t>İkinci düzey</a:t>
            </a:r>
          </a:p>
          <a:p>
            <a:pPr lvl="2"/>
            <a:r>
              <a:rPr lang="tr-TR"/>
              <a:t>Üçüncü düzey</a:t>
            </a:r>
          </a:p>
          <a:p>
            <a:pPr lvl="3"/>
            <a:r>
              <a:rPr lang="tr-TR"/>
              <a:t>Dördüncü düzey</a:t>
            </a:r>
          </a:p>
          <a:p>
            <a:pPr lvl="4"/>
            <a:r>
              <a:rPr lang="tr-TR"/>
              <a:t>Beşinci düzey</a:t>
            </a:r>
          </a:p>
        </p:txBody>
      </p:sp>
      <p:sp>
        <p:nvSpPr>
          <p:cNvPr id="4" name="Veri Yer Tutucusu 3">
            <a:extLst>
              <a:ext uri="{FF2B5EF4-FFF2-40B4-BE49-F238E27FC236}">
                <a16:creationId xmlns:a16="http://schemas.microsoft.com/office/drawing/2014/main" id="{B178060F-A820-8782-7417-2A7E52BE573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B894795-7BCA-403B-9443-D65F7866B0B7}" type="datetimeFigureOut">
              <a:rPr lang="tr-TR" smtClean="0"/>
              <a:t>26.08.2024</a:t>
            </a:fld>
            <a:endParaRPr lang="tr-TR"/>
          </a:p>
        </p:txBody>
      </p:sp>
      <p:sp>
        <p:nvSpPr>
          <p:cNvPr id="5" name="Alt Bilgi Yer Tutucusu 4">
            <a:extLst>
              <a:ext uri="{FF2B5EF4-FFF2-40B4-BE49-F238E27FC236}">
                <a16:creationId xmlns:a16="http://schemas.microsoft.com/office/drawing/2014/main" id="{970ED59B-586D-4BF9-5511-C6EFB540E7F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tr-TR"/>
          </a:p>
        </p:txBody>
      </p:sp>
      <p:sp>
        <p:nvSpPr>
          <p:cNvPr id="6" name="Slayt Numarası Yer Tutucusu 5">
            <a:extLst>
              <a:ext uri="{FF2B5EF4-FFF2-40B4-BE49-F238E27FC236}">
                <a16:creationId xmlns:a16="http://schemas.microsoft.com/office/drawing/2014/main" id="{936659F6-D3D0-C2EC-5832-ACA3D72420E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30503C0-BB46-4D93-B90F-6E0A04AF3665}" type="slidenum">
              <a:rPr lang="tr-TR" smtClean="0"/>
              <a:t>‹#›</a:t>
            </a:fld>
            <a:endParaRPr lang="tr-TR"/>
          </a:p>
        </p:txBody>
      </p:sp>
      <p:pic>
        <p:nvPicPr>
          <p:cNvPr id="8" name="Resim 7" descr="metin, ekran görüntüsü içeren bir resim&#10;&#10;Açıklama otomatik olarak oluşturuldu">
            <a:extLst>
              <a:ext uri="{FF2B5EF4-FFF2-40B4-BE49-F238E27FC236}">
                <a16:creationId xmlns:a16="http://schemas.microsoft.com/office/drawing/2014/main" id="{2BA767CB-B04D-3A64-DFF3-9BB3D1D2F6A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621949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tr-T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2">
            <a:extLst>
              <a:ext uri="{FF2B5EF4-FFF2-40B4-BE49-F238E27FC236}">
                <a16:creationId xmlns:a16="http://schemas.microsoft.com/office/drawing/2014/main" id="{B0D34168-14C1-BA1E-4FC0-47ADA7C0B655}"/>
              </a:ext>
            </a:extLst>
          </p:cNvPr>
          <p:cNvSpPr txBox="1">
            <a:spLocks/>
          </p:cNvSpPr>
          <p:nvPr/>
        </p:nvSpPr>
        <p:spPr>
          <a:xfrm>
            <a:off x="838200" y="1974463"/>
            <a:ext cx="10515600" cy="2909073"/>
          </a:xfrm>
          <a:prstGeom prst="rect">
            <a:avLst/>
          </a:prstGeom>
        </p:spPr>
        <p:txBody>
          <a:bodyPr vert="horz" lIns="91440" tIns="45720" rIns="91440" bIns="45720" rtlCol="0" anchor="b">
            <a:normAutofit fontScale="475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endParaRPr lang="en-US" sz="6000" dirty="0">
              <a:solidFill>
                <a:srgbClr val="002060"/>
              </a:solidFill>
              <a:latin typeface="Times New Roman" panose="02020603050405020304" pitchFamily="18" charset="0"/>
              <a:cs typeface="Times New Roman" panose="02020603050405020304" pitchFamily="18" charset="0"/>
            </a:endParaRPr>
          </a:p>
          <a:p>
            <a:r>
              <a:rPr lang="en-US" sz="9000" dirty="0">
                <a:solidFill>
                  <a:srgbClr val="002060"/>
                </a:solidFill>
                <a:latin typeface="Times New Roman" panose="02020603050405020304" pitchFamily="18" charset="0"/>
                <a:cs typeface="Times New Roman" panose="02020603050405020304" pitchFamily="18" charset="0"/>
              </a:rPr>
              <a:t>What factors determine the necessity of tibial stem use in primary total knee arthroplasty?</a:t>
            </a:r>
          </a:p>
          <a:p>
            <a:endParaRPr lang="en-US" dirty="0">
              <a:solidFill>
                <a:srgbClr val="002060"/>
              </a:solidFill>
              <a:latin typeface="Times New Roman" panose="02020603050405020304" pitchFamily="18" charset="0"/>
              <a:cs typeface="Times New Roman" panose="02020603050405020304" pitchFamily="18" charset="0"/>
            </a:endParaRPr>
          </a:p>
          <a:p>
            <a:endParaRPr lang="en-US" dirty="0">
              <a:solidFill>
                <a:srgbClr val="002060"/>
              </a:solidFill>
              <a:latin typeface="Times New Roman" panose="02020603050405020304" pitchFamily="18" charset="0"/>
              <a:cs typeface="Times New Roman" panose="02020603050405020304" pitchFamily="18" charset="0"/>
            </a:endParaRPr>
          </a:p>
          <a:p>
            <a:r>
              <a:rPr lang="en-US" sz="5500" dirty="0">
                <a:solidFill>
                  <a:srgbClr val="002060"/>
                </a:solidFill>
                <a:latin typeface="Times New Roman" panose="02020603050405020304" pitchFamily="18" charset="0"/>
                <a:cs typeface="Times New Roman" panose="02020603050405020304" pitchFamily="18" charset="0"/>
              </a:rPr>
              <a:t>Andrew Fraval </a:t>
            </a:r>
          </a:p>
          <a:p>
            <a:r>
              <a:rPr lang="en-US" sz="5500" dirty="0">
                <a:solidFill>
                  <a:srgbClr val="002060"/>
                </a:solidFill>
                <a:latin typeface="Times New Roman" panose="02020603050405020304" pitchFamily="18" charset="0"/>
                <a:cs typeface="Times New Roman" panose="02020603050405020304" pitchFamily="18" charset="0"/>
              </a:rPr>
              <a:t>St Vincent’s Hospital Melbourne Australia</a:t>
            </a:r>
          </a:p>
          <a:p>
            <a:r>
              <a:rPr lang="en-US" sz="5500" dirty="0">
                <a:solidFill>
                  <a:srgbClr val="002060"/>
                </a:solidFill>
                <a:latin typeface="Times New Roman" panose="02020603050405020304" pitchFamily="18" charset="0"/>
                <a:cs typeface="Times New Roman" panose="02020603050405020304" pitchFamily="18" charset="0"/>
              </a:rPr>
              <a:t>Melbourne Orthopaedic Group</a:t>
            </a:r>
            <a:endParaRPr lang="en-TR" sz="55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212073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00BF89A-B209-4829-9A0E-6E6421B51ABA}"/>
              </a:ext>
            </a:extLst>
          </p:cNvPr>
          <p:cNvPicPr>
            <a:picLocks noChangeAspect="1"/>
          </p:cNvPicPr>
          <p:nvPr/>
        </p:nvPicPr>
        <p:blipFill>
          <a:blip r:embed="rId2"/>
          <a:stretch>
            <a:fillRect/>
          </a:stretch>
        </p:blipFill>
        <p:spPr>
          <a:xfrm>
            <a:off x="6955147" y="2775793"/>
            <a:ext cx="1324241" cy="1989470"/>
          </a:xfrm>
          <a:prstGeom prst="rect">
            <a:avLst/>
          </a:prstGeom>
        </p:spPr>
      </p:pic>
      <p:pic>
        <p:nvPicPr>
          <p:cNvPr id="3" name="Picture 2">
            <a:extLst>
              <a:ext uri="{FF2B5EF4-FFF2-40B4-BE49-F238E27FC236}">
                <a16:creationId xmlns:a16="http://schemas.microsoft.com/office/drawing/2014/main" id="{25BD8D98-48DF-FD73-E34E-8356B58E12E5}"/>
              </a:ext>
            </a:extLst>
          </p:cNvPr>
          <p:cNvPicPr>
            <a:picLocks noChangeAspect="1"/>
          </p:cNvPicPr>
          <p:nvPr/>
        </p:nvPicPr>
        <p:blipFill>
          <a:blip r:embed="rId3"/>
          <a:stretch>
            <a:fillRect/>
          </a:stretch>
        </p:blipFill>
        <p:spPr>
          <a:xfrm>
            <a:off x="457012" y="2730926"/>
            <a:ext cx="1518890" cy="2063623"/>
          </a:xfrm>
          <a:prstGeom prst="rect">
            <a:avLst/>
          </a:prstGeom>
        </p:spPr>
      </p:pic>
      <p:pic>
        <p:nvPicPr>
          <p:cNvPr id="5" name="Picture 4">
            <a:extLst>
              <a:ext uri="{FF2B5EF4-FFF2-40B4-BE49-F238E27FC236}">
                <a16:creationId xmlns:a16="http://schemas.microsoft.com/office/drawing/2014/main" id="{A09504D8-344F-712B-AA16-76F34B638D46}"/>
              </a:ext>
            </a:extLst>
          </p:cNvPr>
          <p:cNvPicPr>
            <a:picLocks noChangeAspect="1"/>
          </p:cNvPicPr>
          <p:nvPr/>
        </p:nvPicPr>
        <p:blipFill rotWithShape="1">
          <a:blip r:embed="rId4"/>
          <a:srcRect l="11627" r="15703"/>
          <a:stretch/>
        </p:blipFill>
        <p:spPr>
          <a:xfrm>
            <a:off x="8465847" y="2775794"/>
            <a:ext cx="1507775" cy="2018756"/>
          </a:xfrm>
          <a:prstGeom prst="rect">
            <a:avLst/>
          </a:prstGeom>
        </p:spPr>
      </p:pic>
      <p:pic>
        <p:nvPicPr>
          <p:cNvPr id="6" name="Picture 5">
            <a:extLst>
              <a:ext uri="{FF2B5EF4-FFF2-40B4-BE49-F238E27FC236}">
                <a16:creationId xmlns:a16="http://schemas.microsoft.com/office/drawing/2014/main" id="{CCCEECFA-74CD-4C55-E5AA-76BA9329B3DC}"/>
              </a:ext>
            </a:extLst>
          </p:cNvPr>
          <p:cNvPicPr>
            <a:picLocks noChangeAspect="1"/>
          </p:cNvPicPr>
          <p:nvPr/>
        </p:nvPicPr>
        <p:blipFill rotWithShape="1">
          <a:blip r:embed="rId5"/>
          <a:srcRect l="24473" t="22732" r="28607" b="28743"/>
          <a:stretch/>
        </p:blipFill>
        <p:spPr>
          <a:xfrm>
            <a:off x="2065578" y="2775793"/>
            <a:ext cx="1478249" cy="1992834"/>
          </a:xfrm>
          <a:prstGeom prst="rect">
            <a:avLst/>
          </a:prstGeom>
        </p:spPr>
      </p:pic>
      <p:pic>
        <p:nvPicPr>
          <p:cNvPr id="7" name="Picture 6">
            <a:extLst>
              <a:ext uri="{FF2B5EF4-FFF2-40B4-BE49-F238E27FC236}">
                <a16:creationId xmlns:a16="http://schemas.microsoft.com/office/drawing/2014/main" id="{45E838C4-E65D-3838-0ECE-F2F5E5DD504D}"/>
              </a:ext>
            </a:extLst>
          </p:cNvPr>
          <p:cNvPicPr>
            <a:picLocks noChangeAspect="1"/>
          </p:cNvPicPr>
          <p:nvPr/>
        </p:nvPicPr>
        <p:blipFill rotWithShape="1">
          <a:blip r:embed="rId6"/>
          <a:srcRect l="38754" t="7462" r="27052" b="49999"/>
          <a:stretch/>
        </p:blipFill>
        <p:spPr>
          <a:xfrm>
            <a:off x="3647863" y="2775794"/>
            <a:ext cx="1562345" cy="1992834"/>
          </a:xfrm>
          <a:prstGeom prst="rect">
            <a:avLst/>
          </a:prstGeom>
        </p:spPr>
      </p:pic>
      <p:sp>
        <p:nvSpPr>
          <p:cNvPr id="8" name="TextBox 7">
            <a:extLst>
              <a:ext uri="{FF2B5EF4-FFF2-40B4-BE49-F238E27FC236}">
                <a16:creationId xmlns:a16="http://schemas.microsoft.com/office/drawing/2014/main" id="{1C1D6961-50AE-669C-A320-339C022508E1}"/>
              </a:ext>
            </a:extLst>
          </p:cNvPr>
          <p:cNvSpPr txBox="1"/>
          <p:nvPr/>
        </p:nvSpPr>
        <p:spPr>
          <a:xfrm>
            <a:off x="6873232" y="4859216"/>
            <a:ext cx="1666931" cy="307777"/>
          </a:xfrm>
          <a:prstGeom prst="rect">
            <a:avLst/>
          </a:prstGeom>
          <a:noFill/>
        </p:spPr>
        <p:txBody>
          <a:bodyPr wrap="none" rtlCol="0">
            <a:spAutoFit/>
          </a:bodyPr>
          <a:lstStyle/>
          <a:p>
            <a:r>
              <a:rPr lang="en-US" sz="1400" dirty="0"/>
              <a:t>Dr Akram Hammad</a:t>
            </a:r>
          </a:p>
        </p:txBody>
      </p:sp>
      <p:sp>
        <p:nvSpPr>
          <p:cNvPr id="10" name="TextBox 9">
            <a:extLst>
              <a:ext uri="{FF2B5EF4-FFF2-40B4-BE49-F238E27FC236}">
                <a16:creationId xmlns:a16="http://schemas.microsoft.com/office/drawing/2014/main" id="{EB182422-7DE3-5D78-0893-D97AB2E4EE17}"/>
              </a:ext>
            </a:extLst>
          </p:cNvPr>
          <p:cNvSpPr txBox="1"/>
          <p:nvPr/>
        </p:nvSpPr>
        <p:spPr>
          <a:xfrm>
            <a:off x="3530014" y="4862438"/>
            <a:ext cx="1802994" cy="307777"/>
          </a:xfrm>
          <a:prstGeom prst="rect">
            <a:avLst/>
          </a:prstGeom>
          <a:noFill/>
        </p:spPr>
        <p:txBody>
          <a:bodyPr wrap="none" rtlCol="0">
            <a:spAutoFit/>
          </a:bodyPr>
          <a:lstStyle/>
          <a:p>
            <a:r>
              <a:rPr lang="en-US" sz="1400" dirty="0"/>
              <a:t>Dr Cheng-Fong Chen</a:t>
            </a:r>
          </a:p>
        </p:txBody>
      </p:sp>
      <p:sp>
        <p:nvSpPr>
          <p:cNvPr id="11" name="TextBox 10">
            <a:extLst>
              <a:ext uri="{FF2B5EF4-FFF2-40B4-BE49-F238E27FC236}">
                <a16:creationId xmlns:a16="http://schemas.microsoft.com/office/drawing/2014/main" id="{11CCF783-4EEA-8690-F540-09F5B84C49F6}"/>
              </a:ext>
            </a:extLst>
          </p:cNvPr>
          <p:cNvSpPr txBox="1"/>
          <p:nvPr/>
        </p:nvSpPr>
        <p:spPr>
          <a:xfrm>
            <a:off x="457012" y="4898057"/>
            <a:ext cx="1394083" cy="523220"/>
          </a:xfrm>
          <a:prstGeom prst="rect">
            <a:avLst/>
          </a:prstGeom>
          <a:noFill/>
        </p:spPr>
        <p:txBody>
          <a:bodyPr wrap="square" rtlCol="0">
            <a:spAutoFit/>
          </a:bodyPr>
          <a:lstStyle/>
          <a:p>
            <a:r>
              <a:rPr lang="en-US" sz="1400" dirty="0"/>
              <a:t>Dr Mahmoud Abdel Karim</a:t>
            </a:r>
          </a:p>
        </p:txBody>
      </p:sp>
      <p:pic>
        <p:nvPicPr>
          <p:cNvPr id="12" name="Picture 11">
            <a:extLst>
              <a:ext uri="{FF2B5EF4-FFF2-40B4-BE49-F238E27FC236}">
                <a16:creationId xmlns:a16="http://schemas.microsoft.com/office/drawing/2014/main" id="{16E34095-186C-9D0D-374C-8697D6631EF4}"/>
              </a:ext>
            </a:extLst>
          </p:cNvPr>
          <p:cNvPicPr>
            <a:picLocks noChangeAspect="1"/>
          </p:cNvPicPr>
          <p:nvPr/>
        </p:nvPicPr>
        <p:blipFill rotWithShape="1">
          <a:blip r:embed="rId7"/>
          <a:srcRect l="14166" t="2249" r="18364" b="29054"/>
          <a:stretch/>
        </p:blipFill>
        <p:spPr>
          <a:xfrm>
            <a:off x="10132228" y="2778315"/>
            <a:ext cx="1395661" cy="1989470"/>
          </a:xfrm>
          <a:prstGeom prst="rect">
            <a:avLst/>
          </a:prstGeom>
        </p:spPr>
      </p:pic>
      <p:sp>
        <p:nvSpPr>
          <p:cNvPr id="13" name="TextBox 12">
            <a:extLst>
              <a:ext uri="{FF2B5EF4-FFF2-40B4-BE49-F238E27FC236}">
                <a16:creationId xmlns:a16="http://schemas.microsoft.com/office/drawing/2014/main" id="{4F92C66B-F33A-6A0E-B554-40580DFE0201}"/>
              </a:ext>
            </a:extLst>
          </p:cNvPr>
          <p:cNvSpPr txBox="1"/>
          <p:nvPr/>
        </p:nvSpPr>
        <p:spPr>
          <a:xfrm>
            <a:off x="10111827" y="4856198"/>
            <a:ext cx="1494127" cy="307777"/>
          </a:xfrm>
          <a:prstGeom prst="rect">
            <a:avLst/>
          </a:prstGeom>
          <a:noFill/>
        </p:spPr>
        <p:txBody>
          <a:bodyPr wrap="none" rtlCol="0">
            <a:spAutoFit/>
          </a:bodyPr>
          <a:lstStyle/>
          <a:p>
            <a:r>
              <a:rPr lang="en-US" sz="1400" dirty="0"/>
              <a:t>Dr </a:t>
            </a:r>
            <a:r>
              <a:rPr lang="en-AU" sz="1400" b="0" i="0" u="none" strike="noStrike" dirty="0">
                <a:solidFill>
                  <a:srgbClr val="000000"/>
                </a:solidFill>
                <a:effectLst/>
                <a:latin typeface="Helvetica" pitchFamily="2" charset="0"/>
              </a:rPr>
              <a:t>William Wang</a:t>
            </a:r>
            <a:endParaRPr lang="en-US" sz="1400" dirty="0"/>
          </a:p>
        </p:txBody>
      </p:sp>
      <p:sp>
        <p:nvSpPr>
          <p:cNvPr id="14" name="TextBox 13">
            <a:extLst>
              <a:ext uri="{FF2B5EF4-FFF2-40B4-BE49-F238E27FC236}">
                <a16:creationId xmlns:a16="http://schemas.microsoft.com/office/drawing/2014/main" id="{B9BE58CE-54FD-DF6C-C254-7606B6B2F4D0}"/>
              </a:ext>
            </a:extLst>
          </p:cNvPr>
          <p:cNvSpPr txBox="1"/>
          <p:nvPr/>
        </p:nvSpPr>
        <p:spPr>
          <a:xfrm>
            <a:off x="8424040" y="4873457"/>
            <a:ext cx="1654812" cy="307777"/>
          </a:xfrm>
          <a:prstGeom prst="rect">
            <a:avLst/>
          </a:prstGeom>
          <a:noFill/>
        </p:spPr>
        <p:txBody>
          <a:bodyPr wrap="none" rtlCol="0">
            <a:spAutoFit/>
          </a:bodyPr>
          <a:lstStyle/>
          <a:p>
            <a:r>
              <a:rPr lang="en-US" sz="1400" dirty="0"/>
              <a:t>Dr </a:t>
            </a:r>
            <a:r>
              <a:rPr lang="en-US" sz="1400" dirty="0" err="1"/>
              <a:t>Mojeib</a:t>
            </a:r>
            <a:r>
              <a:rPr lang="en-US" sz="1400" dirty="0"/>
              <a:t> </a:t>
            </a:r>
            <a:r>
              <a:rPr lang="en-US" sz="1400" dirty="0" err="1"/>
              <a:t>Manzary</a:t>
            </a:r>
            <a:r>
              <a:rPr lang="en-US" sz="1400" dirty="0"/>
              <a:t> </a:t>
            </a:r>
          </a:p>
        </p:txBody>
      </p:sp>
      <p:sp>
        <p:nvSpPr>
          <p:cNvPr id="15" name="TextBox 14">
            <a:extLst>
              <a:ext uri="{FF2B5EF4-FFF2-40B4-BE49-F238E27FC236}">
                <a16:creationId xmlns:a16="http://schemas.microsoft.com/office/drawing/2014/main" id="{9C60617E-AF7D-4279-AE32-FB1FAB8F6356}"/>
              </a:ext>
            </a:extLst>
          </p:cNvPr>
          <p:cNvSpPr txBox="1"/>
          <p:nvPr/>
        </p:nvSpPr>
        <p:spPr>
          <a:xfrm>
            <a:off x="1975902" y="4867334"/>
            <a:ext cx="1975906" cy="307777"/>
          </a:xfrm>
          <a:prstGeom prst="rect">
            <a:avLst/>
          </a:prstGeom>
          <a:noFill/>
        </p:spPr>
        <p:txBody>
          <a:bodyPr wrap="square" rtlCol="0">
            <a:spAutoFit/>
          </a:bodyPr>
          <a:lstStyle/>
          <a:p>
            <a:r>
              <a:rPr lang="en-US" sz="1400" dirty="0"/>
              <a:t>Dr Vaibhav </a:t>
            </a:r>
            <a:r>
              <a:rPr lang="en-US" sz="1400" dirty="0" err="1"/>
              <a:t>Bagaria</a:t>
            </a:r>
            <a:r>
              <a:rPr lang="en-US" sz="1400" dirty="0"/>
              <a:t> </a:t>
            </a:r>
          </a:p>
        </p:txBody>
      </p:sp>
      <p:pic>
        <p:nvPicPr>
          <p:cNvPr id="16" name="Picture 15" descr="A person in a suit and tie&#10;&#10;Description automatically generated">
            <a:extLst>
              <a:ext uri="{FF2B5EF4-FFF2-40B4-BE49-F238E27FC236}">
                <a16:creationId xmlns:a16="http://schemas.microsoft.com/office/drawing/2014/main" id="{46279109-524B-E950-8C27-1D068750A65E}"/>
              </a:ext>
            </a:extLst>
          </p:cNvPr>
          <p:cNvPicPr>
            <a:picLocks noChangeAspect="1"/>
          </p:cNvPicPr>
          <p:nvPr/>
        </p:nvPicPr>
        <p:blipFill rotWithShape="1">
          <a:blip r:embed="rId8">
            <a:extLst>
              <a:ext uri="{28A0092B-C50C-407E-A947-70E740481C1C}">
                <a14:useLocalDpi xmlns:a14="http://schemas.microsoft.com/office/drawing/2010/main" val="0"/>
              </a:ext>
            </a:extLst>
          </a:blip>
          <a:srcRect l="7573" r="16474"/>
          <a:stretch/>
        </p:blipFill>
        <p:spPr>
          <a:xfrm>
            <a:off x="5349502" y="2779157"/>
            <a:ext cx="1451300" cy="1989470"/>
          </a:xfrm>
          <a:prstGeom prst="rect">
            <a:avLst/>
          </a:prstGeom>
        </p:spPr>
      </p:pic>
      <p:sp>
        <p:nvSpPr>
          <p:cNvPr id="17" name="TextBox 16">
            <a:extLst>
              <a:ext uri="{FF2B5EF4-FFF2-40B4-BE49-F238E27FC236}">
                <a16:creationId xmlns:a16="http://schemas.microsoft.com/office/drawing/2014/main" id="{FA1C1E0E-6FDD-78D9-C8AE-E66B4A24B9AB}"/>
              </a:ext>
            </a:extLst>
          </p:cNvPr>
          <p:cNvSpPr txBox="1"/>
          <p:nvPr/>
        </p:nvSpPr>
        <p:spPr>
          <a:xfrm>
            <a:off x="5334543" y="4866158"/>
            <a:ext cx="2059801" cy="307777"/>
          </a:xfrm>
          <a:prstGeom prst="rect">
            <a:avLst/>
          </a:prstGeom>
          <a:noFill/>
        </p:spPr>
        <p:txBody>
          <a:bodyPr wrap="square" rtlCol="0">
            <a:spAutoFit/>
          </a:bodyPr>
          <a:lstStyle/>
          <a:p>
            <a:r>
              <a:rPr lang="en-US" sz="1400" dirty="0">
                <a:solidFill>
                  <a:schemeClr val="tx2">
                    <a:lumMod val="90000"/>
                    <a:lumOff val="10000"/>
                  </a:schemeClr>
                </a:solidFill>
              </a:rPr>
              <a:t>Dr. Andrew Fraval</a:t>
            </a:r>
          </a:p>
        </p:txBody>
      </p:sp>
    </p:spTree>
    <p:extLst>
      <p:ext uri="{BB962C8B-B14F-4D97-AF65-F5344CB8AC3E}">
        <p14:creationId xmlns:p14="http://schemas.microsoft.com/office/powerpoint/2010/main" val="61157191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1214202" y="3370408"/>
            <a:ext cx="10328223" cy="3314959"/>
          </a:xfrm>
        </p:spPr>
        <p:txBody>
          <a:bodyPr>
            <a:normAutofit fontScale="62500" lnSpcReduction="20000"/>
          </a:bodyPr>
          <a:lstStyle/>
          <a:p>
            <a:pPr marL="342900" indent="-342900" algn="l">
              <a:buFont typeface="Wingdings" pitchFamily="2" charset="2"/>
              <a:buChar char="v"/>
            </a:pPr>
            <a:r>
              <a:rPr lang="en-GB" sz="4800" dirty="0">
                <a:effectLst/>
                <a:latin typeface="Times New Roman" panose="02020603050405020304" pitchFamily="18" charset="0"/>
                <a:ea typeface="Arial" panose="020B0604020202020204" pitchFamily="34" charset="0"/>
              </a:rPr>
              <a:t>Aseptic loosening remains one of the most common causes of revision surgery after primary total knee arthroplasty (TKA) </a:t>
            </a:r>
          </a:p>
          <a:p>
            <a:pPr marL="342900" indent="-342900" algn="l">
              <a:buFont typeface="Wingdings" pitchFamily="2" charset="2"/>
              <a:buChar char="v"/>
            </a:pPr>
            <a:r>
              <a:rPr lang="en-GB" sz="4800" dirty="0">
                <a:effectLst/>
                <a:latin typeface="Times New Roman" panose="02020603050405020304" pitchFamily="18" charset="0"/>
                <a:ea typeface="Arial" panose="020B0604020202020204" pitchFamily="34" charset="0"/>
              </a:rPr>
              <a:t>The cause of aseptic loosening following TKA is multifactorial and associated with patient factors, implant design, and surgical technique </a:t>
            </a:r>
          </a:p>
          <a:p>
            <a:pPr marL="342900" indent="-342900" algn="l">
              <a:buFont typeface="Wingdings" pitchFamily="2" charset="2"/>
              <a:buChar char="v"/>
            </a:pPr>
            <a:r>
              <a:rPr lang="en-GB" sz="4800" dirty="0">
                <a:effectLst/>
                <a:latin typeface="Times New Roman" panose="02020603050405020304" pitchFamily="18" charset="0"/>
                <a:ea typeface="Arial" panose="020B0604020202020204" pitchFamily="34" charset="0"/>
              </a:rPr>
              <a:t>One strategy to mitigate this outcome in primary TKA, particularly in high-risk patients, is the use of a stem extension </a:t>
            </a:r>
            <a:endParaRPr lang="en-US" sz="2800" dirty="0"/>
          </a:p>
          <a:p>
            <a:pPr marL="342900" indent="-342900" algn="l">
              <a:buFont typeface="Wingdings" pitchFamily="2" charset="2"/>
              <a:buChar char="v"/>
            </a:pPr>
            <a:endParaRPr lang="en-TR" sz="4800">
              <a:solidFill>
                <a:schemeClr val="bg1"/>
              </a:solidFill>
              <a:latin typeface="Times New Roman" panose="02020603050405020304" pitchFamily="18" charset="0"/>
              <a:cs typeface="Times New Roman" panose="02020603050405020304" pitchFamily="18" charset="0"/>
            </a:endParaRPr>
          </a:p>
        </p:txBody>
      </p:sp>
      <p:sp>
        <p:nvSpPr>
          <p:cNvPr id="3" name="Title 2">
            <a:extLst>
              <a:ext uri="{FF2B5EF4-FFF2-40B4-BE49-F238E27FC236}">
                <a16:creationId xmlns:a16="http://schemas.microsoft.com/office/drawing/2014/main" id="{C55FD2DD-8111-8A96-4DEE-1641F5A6ED92}"/>
              </a:ext>
            </a:extLst>
          </p:cNvPr>
          <p:cNvSpPr>
            <a:spLocks noGrp="1"/>
          </p:cNvSpPr>
          <p:nvPr>
            <p:ph type="title"/>
          </p:nvPr>
        </p:nvSpPr>
        <p:spPr>
          <a:xfrm>
            <a:off x="1432956" y="2044845"/>
            <a:ext cx="10515600" cy="1325563"/>
          </a:xfrm>
        </p:spPr>
        <p:txBody>
          <a:bodyPr/>
          <a:lstStyle/>
          <a:p>
            <a:r>
              <a:rPr lang="en-US" u="sng" dirty="0">
                <a:solidFill>
                  <a:srgbClr val="002060"/>
                </a:solidFill>
                <a:latin typeface="Times New Roman" panose="02020603050405020304" pitchFamily="18" charset="0"/>
                <a:cs typeface="Times New Roman" panose="02020603050405020304" pitchFamily="18" charset="0"/>
              </a:rPr>
              <a:t>Why is this topic Important</a:t>
            </a:r>
            <a:endParaRPr lang="en-TR" u="sng">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193838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EF380BA-2F2E-C9C1-E313-CDB7B1D2B2D3}"/>
              </a:ext>
            </a:extLst>
          </p:cNvPr>
          <p:cNvSpPr txBox="1">
            <a:spLocks/>
          </p:cNvSpPr>
          <p:nvPr/>
        </p:nvSpPr>
        <p:spPr>
          <a:xfrm>
            <a:off x="1432956" y="20448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Literature Review/Process</a:t>
            </a:r>
          </a:p>
          <a:p>
            <a:endParaRPr lang="en-TR">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2CA443-D42A-C2A7-C5DE-A3AF800729AA}"/>
              </a:ext>
            </a:extLst>
          </p:cNvPr>
          <p:cNvSpPr txBox="1"/>
          <p:nvPr/>
        </p:nvSpPr>
        <p:spPr>
          <a:xfrm>
            <a:off x="3047999" y="2828836"/>
            <a:ext cx="7984761" cy="3231654"/>
          </a:xfrm>
          <a:prstGeom prst="rect">
            <a:avLst/>
          </a:prstGeom>
          <a:noFill/>
        </p:spPr>
        <p:txBody>
          <a:bodyPr wrap="square">
            <a:spAutoFit/>
          </a:bodyPr>
          <a:lstStyle/>
          <a:p>
            <a:pPr marL="342900" indent="-342900" algn="l">
              <a:buFont typeface="Wingdings" pitchFamily="2" charset="2"/>
              <a:buChar char="v"/>
            </a:pPr>
            <a:r>
              <a:rPr lang="en-US" sz="3600" dirty="0">
                <a:latin typeface="Times New Roman" panose="02020603050405020304" pitchFamily="18" charset="0"/>
                <a:cs typeface="Times New Roman" panose="02020603050405020304" pitchFamily="18" charset="0"/>
              </a:rPr>
              <a:t>Mesh terms used</a:t>
            </a:r>
          </a:p>
          <a:p>
            <a:pPr algn="l"/>
            <a:r>
              <a:rPr lang="en-AU" sz="1400" b="0" i="0" u="none" strike="noStrike" dirty="0">
                <a:solidFill>
                  <a:srgbClr val="242424"/>
                </a:solidFill>
                <a:effectLst/>
                <a:latin typeface="Segoe UI" panose="020B0502040204020203" pitchFamily="34" charset="0"/>
              </a:rPr>
              <a:t>"stem*" [</a:t>
            </a:r>
            <a:r>
              <a:rPr lang="en-AU" sz="1400" b="0" i="0" u="none" strike="noStrike" dirty="0" err="1">
                <a:solidFill>
                  <a:srgbClr val="242424"/>
                </a:solidFill>
                <a:effectLst/>
                <a:latin typeface="Segoe UI" panose="020B0502040204020203" pitchFamily="34" charset="0"/>
              </a:rPr>
              <a:t>ti</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t>
            </a:r>
            <a:r>
              <a:rPr lang="en-AU" sz="1400" b="0" i="0" u="none" strike="noStrike" dirty="0">
                <a:solidFill>
                  <a:srgbClr val="242424"/>
                </a:solidFill>
                <a:effectLst/>
                <a:latin typeface="Segoe UI" panose="020B0502040204020203" pitchFamily="34" charset="0"/>
              </a:rPr>
              <a:t>]</a:t>
            </a:r>
            <a:r>
              <a:rPr lang="en-AU" sz="1400" b="0" i="0" u="none" strike="noStrike" dirty="0">
                <a:solidFill>
                  <a:srgbClr val="000000"/>
                </a:solidFill>
                <a:effectLst/>
                <a:latin typeface="Times New Roman" panose="02020603050405020304" pitchFamily="18" charset="0"/>
              </a:rPr>
              <a:t> </a:t>
            </a:r>
            <a:endParaRPr lang="en-AU" sz="1400" b="0" i="0" u="none" strike="noStrike" dirty="0">
              <a:solidFill>
                <a:srgbClr val="000000"/>
              </a:solidFill>
              <a:effectLst/>
              <a:latin typeface="Helvetica" pitchFamily="2" charset="0"/>
            </a:endParaRPr>
          </a:p>
          <a:p>
            <a:pPr algn="l"/>
            <a:r>
              <a:rPr lang="en-AU" sz="1400" b="0" i="0" u="none" strike="noStrike" dirty="0">
                <a:solidFill>
                  <a:srgbClr val="242424"/>
                </a:solidFill>
                <a:effectLst/>
                <a:latin typeface="Segoe UI" panose="020B0502040204020203" pitchFamily="34" charset="0"/>
              </a:rPr>
              <a:t>"stem*"[</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a:t>
            </a:r>
            <a:r>
              <a:rPr lang="en-AU" sz="1400" b="0" i="0" u="none" strike="noStrike" dirty="0">
                <a:solidFill>
                  <a:srgbClr val="000000"/>
                </a:solidFill>
                <a:effectLst/>
                <a:latin typeface="Times New Roman" panose="02020603050405020304" pitchFamily="18" charset="0"/>
              </a:rPr>
              <a:t> </a:t>
            </a:r>
            <a:endParaRPr lang="en-AU" sz="1400" b="0" i="0" u="none" strike="noStrike" dirty="0">
              <a:solidFill>
                <a:srgbClr val="000000"/>
              </a:solidFill>
              <a:effectLst/>
              <a:latin typeface="Helvetica" pitchFamily="2" charset="0"/>
            </a:endParaRPr>
          </a:p>
          <a:p>
            <a:pPr algn="l"/>
            <a:r>
              <a:rPr lang="en-AU" sz="1400" b="0" i="0" u="none" strike="noStrike" dirty="0">
                <a:solidFill>
                  <a:srgbClr val="242424"/>
                </a:solidFill>
                <a:effectLst/>
                <a:latin typeface="Segoe UI" panose="020B0502040204020203" pitchFamily="34" charset="0"/>
              </a:rPr>
              <a:t>"stem*" AND "fracture*"[</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a:t>
            </a:r>
            <a:endParaRPr lang="en-AU" sz="1400" b="0" i="0" u="none" strike="noStrike" dirty="0">
              <a:solidFill>
                <a:srgbClr val="000000"/>
              </a:solidFill>
              <a:effectLst/>
              <a:latin typeface="Helvetica" pitchFamily="2" charset="0"/>
            </a:endParaRPr>
          </a:p>
          <a:p>
            <a:pPr algn="l"/>
            <a:r>
              <a:rPr lang="en-AU" sz="1400" b="0" i="0" u="none" strike="noStrike" dirty="0">
                <a:solidFill>
                  <a:srgbClr val="242424"/>
                </a:solidFill>
                <a:effectLst/>
                <a:latin typeface="Segoe UI" panose="020B0502040204020203" pitchFamily="34" charset="0"/>
              </a:rPr>
              <a:t>"stem"[</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"obesity"[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a:t>
            </a:r>
            <a:endParaRPr lang="en-AU" sz="1400" b="0" i="0" u="none" strike="noStrike" dirty="0">
              <a:solidFill>
                <a:srgbClr val="000000"/>
              </a:solidFill>
              <a:effectLst/>
              <a:latin typeface="Helvetica" pitchFamily="2" charset="0"/>
            </a:endParaRPr>
          </a:p>
          <a:p>
            <a:pPr algn="l"/>
            <a:r>
              <a:rPr lang="en-AU" sz="1400" b="0" i="0" u="none" strike="noStrike" dirty="0">
                <a:solidFill>
                  <a:srgbClr val="000000"/>
                </a:solidFill>
                <a:effectLst/>
                <a:latin typeface="Segoe UI, sans-serif"/>
              </a:rPr>
              <a:t>"stem"[</a:t>
            </a:r>
            <a:r>
              <a:rPr lang="en-AU" sz="1400" b="0" i="0" u="none" strike="noStrike" dirty="0" err="1">
                <a:solidFill>
                  <a:srgbClr val="000000"/>
                </a:solidFill>
                <a:effectLst/>
                <a:latin typeface="Segoe UI, sans-serif"/>
              </a:rPr>
              <a:t>tiab</a:t>
            </a:r>
            <a:r>
              <a:rPr lang="en-AU" sz="1400" b="0" i="0" u="none" strike="noStrike" dirty="0">
                <a:solidFill>
                  <a:srgbClr val="000000"/>
                </a:solidFill>
                <a:effectLst/>
                <a:latin typeface="Segoe UI, sans-serif"/>
              </a:rPr>
              <a:t>] AND "primary total knee arthroplasty"[</a:t>
            </a:r>
            <a:r>
              <a:rPr lang="en-AU" sz="1400" b="0" i="0" u="none" strike="noStrike" dirty="0" err="1">
                <a:solidFill>
                  <a:srgbClr val="000000"/>
                </a:solidFill>
                <a:effectLst/>
                <a:latin typeface="Segoe UI, sans-serif"/>
              </a:rPr>
              <a:t>tiab</a:t>
            </a:r>
            <a:r>
              <a:rPr lang="en-AU" sz="1400" b="0" i="0" u="none" strike="noStrike" dirty="0">
                <a:solidFill>
                  <a:srgbClr val="000000"/>
                </a:solidFill>
                <a:effectLst/>
                <a:latin typeface="Segoe UI, sans-serif"/>
              </a:rPr>
              <a:t>] AND “osteoporosis"[</a:t>
            </a:r>
            <a:r>
              <a:rPr lang="en-AU" sz="1400" b="0" i="0" u="none" strike="noStrike" dirty="0" err="1">
                <a:solidFill>
                  <a:srgbClr val="000000"/>
                </a:solidFill>
                <a:effectLst/>
                <a:latin typeface="Segoe UI, sans-serif"/>
              </a:rPr>
              <a:t>tiab</a:t>
            </a:r>
            <a:r>
              <a:rPr lang="en-AU" sz="1400" b="0" i="0" u="none" strike="noStrike" dirty="0">
                <a:solidFill>
                  <a:srgbClr val="000000"/>
                </a:solidFill>
                <a:effectLst/>
                <a:latin typeface="Segoe UI, sans-serif"/>
              </a:rPr>
              <a:t>]</a:t>
            </a:r>
            <a:endParaRPr lang="en-AU" sz="1400" b="0" i="0" u="none" strike="noStrike" dirty="0">
              <a:solidFill>
                <a:srgbClr val="000000"/>
              </a:solidFill>
              <a:effectLst/>
              <a:latin typeface="Helvetica" pitchFamily="2" charset="0"/>
            </a:endParaRPr>
          </a:p>
          <a:p>
            <a:pPr algn="l"/>
            <a:r>
              <a:rPr lang="en-AU" sz="1400" b="0" i="0" u="none" strike="noStrike" dirty="0">
                <a:solidFill>
                  <a:srgbClr val="242424"/>
                </a:solidFill>
                <a:effectLst/>
                <a:latin typeface="Segoe UI" panose="020B0502040204020203" pitchFamily="34" charset="0"/>
              </a:rPr>
              <a:t>"stem"[</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“osteopenia"[</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a:t>
            </a:r>
            <a:endParaRPr lang="en-AU" sz="1400" b="0" i="0" u="none" strike="noStrike" dirty="0">
              <a:solidFill>
                <a:srgbClr val="000000"/>
              </a:solidFill>
              <a:effectLst/>
              <a:latin typeface="Helvetica" pitchFamily="2" charset="0"/>
            </a:endParaRPr>
          </a:p>
          <a:p>
            <a:pPr algn="l"/>
            <a:r>
              <a:rPr lang="en-AU" sz="1400" b="0" i="0" u="none" strike="noStrike" dirty="0">
                <a:solidFill>
                  <a:srgbClr val="242424"/>
                </a:solidFill>
                <a:effectLst/>
                <a:latin typeface="Segoe UI" panose="020B0502040204020203" pitchFamily="34" charset="0"/>
              </a:rPr>
              <a:t>"stem"[</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“deformity"[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a:t>
            </a:r>
            <a:endParaRPr lang="en-AU" sz="1400" b="0" i="0" u="none" strike="noStrike" dirty="0">
              <a:solidFill>
                <a:srgbClr val="000000"/>
              </a:solidFill>
              <a:effectLst/>
              <a:latin typeface="Helvetica" pitchFamily="2" charset="0"/>
            </a:endParaRPr>
          </a:p>
          <a:p>
            <a:pPr algn="l"/>
            <a:r>
              <a:rPr lang="en-AU" sz="1400" b="0" i="0" u="none" strike="noStrike" dirty="0">
                <a:solidFill>
                  <a:srgbClr val="242424"/>
                </a:solidFill>
                <a:effectLst/>
                <a:latin typeface="Segoe UI" panose="020B0502040204020203" pitchFamily="34" charset="0"/>
              </a:rPr>
              <a:t>"stem"[</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“valgus"[</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a:t>
            </a:r>
            <a:endParaRPr lang="en-AU" sz="1400" b="0" i="0" u="none" strike="noStrike" dirty="0">
              <a:solidFill>
                <a:srgbClr val="000000"/>
              </a:solidFill>
              <a:effectLst/>
              <a:latin typeface="Helvetica" pitchFamily="2" charset="0"/>
            </a:endParaRPr>
          </a:p>
          <a:p>
            <a:pPr algn="l"/>
            <a:r>
              <a:rPr lang="en-AU" sz="1400" b="0" i="0" u="none" strike="noStrike" dirty="0">
                <a:solidFill>
                  <a:srgbClr val="242424"/>
                </a:solidFill>
                <a:effectLst/>
                <a:latin typeface="Segoe UI" panose="020B0502040204020203" pitchFamily="34" charset="0"/>
              </a:rPr>
              <a:t>"stem"[</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“varus"[</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a:t>
            </a:r>
            <a:endParaRPr lang="en-AU" sz="1400" b="0" i="0" u="none" strike="noStrike" dirty="0">
              <a:solidFill>
                <a:srgbClr val="000000"/>
              </a:solidFill>
              <a:effectLst/>
              <a:latin typeface="Helvetica" pitchFamily="2" charset="0"/>
            </a:endParaRPr>
          </a:p>
          <a:p>
            <a:pPr algn="l"/>
            <a:r>
              <a:rPr lang="en-AU" sz="1400" b="0" i="0" u="none" strike="noStrike" dirty="0">
                <a:solidFill>
                  <a:srgbClr val="242424"/>
                </a:solidFill>
                <a:effectLst/>
                <a:latin typeface="Segoe UI" panose="020B0502040204020203" pitchFamily="34" charset="0"/>
              </a:rPr>
              <a:t>"stem"[</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“inflammatory arthropathy"[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a:t>
            </a:r>
            <a:endParaRPr lang="en-AU" sz="1400" b="0" i="0" u="none" strike="noStrike" dirty="0">
              <a:solidFill>
                <a:srgbClr val="000000"/>
              </a:solidFill>
              <a:effectLst/>
              <a:latin typeface="Helvetica" pitchFamily="2" charset="0"/>
            </a:endParaRPr>
          </a:p>
          <a:p>
            <a:pPr algn="l"/>
            <a:r>
              <a:rPr lang="en-AU" sz="1400" b="0" i="0" u="none" strike="noStrike" dirty="0">
                <a:solidFill>
                  <a:srgbClr val="242424"/>
                </a:solidFill>
                <a:effectLst/>
                <a:latin typeface="Segoe UI" panose="020B0502040204020203" pitchFamily="34" charset="0"/>
              </a:rPr>
              <a:t>"stem"[</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“rheumatoid arthritis"[</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a:t>
            </a:r>
            <a:endParaRPr lang="en-AU" sz="1400" b="0" i="0" u="none" strike="noStrike" dirty="0">
              <a:solidFill>
                <a:srgbClr val="000000"/>
              </a:solidFill>
              <a:effectLst/>
              <a:latin typeface="Helvetica" pitchFamily="2" charset="0"/>
            </a:endParaRPr>
          </a:p>
          <a:p>
            <a:pPr algn="l"/>
            <a:r>
              <a:rPr lang="en-AU" sz="1400" b="0" i="0" u="none" strike="noStrike" dirty="0">
                <a:solidFill>
                  <a:srgbClr val="242424"/>
                </a:solidFill>
                <a:effectLst/>
                <a:latin typeface="Segoe UI" panose="020B0502040204020203" pitchFamily="34" charset="0"/>
              </a:rPr>
              <a:t>"stem"[</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"primary total knee arthroplasty"[</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 AND “bone defect"[</a:t>
            </a:r>
            <a:r>
              <a:rPr lang="en-AU" sz="1400" b="0" i="0" u="none" strike="noStrike" dirty="0" err="1">
                <a:solidFill>
                  <a:srgbClr val="242424"/>
                </a:solidFill>
                <a:effectLst/>
                <a:latin typeface="Segoe UI" panose="020B0502040204020203" pitchFamily="34" charset="0"/>
              </a:rPr>
              <a:t>tiab</a:t>
            </a:r>
            <a:r>
              <a:rPr lang="en-AU" sz="1400" b="0" i="0" u="none" strike="noStrike" dirty="0">
                <a:solidFill>
                  <a:srgbClr val="242424"/>
                </a:solidFill>
                <a:effectLst/>
                <a:latin typeface="Segoe UI" panose="020B0502040204020203" pitchFamily="34" charset="0"/>
              </a:rPr>
              <a:t>]</a:t>
            </a:r>
            <a:endParaRPr lang="en-AU" sz="1400" b="0" i="0" u="none" strike="noStrike" dirty="0">
              <a:solidFill>
                <a:srgbClr val="000000"/>
              </a:solidFill>
              <a:effectLst/>
              <a:latin typeface="Helvetica" pitchFamily="2" charset="0"/>
            </a:endParaRPr>
          </a:p>
        </p:txBody>
      </p:sp>
    </p:spTree>
    <p:extLst>
      <p:ext uri="{BB962C8B-B14F-4D97-AF65-F5344CB8AC3E}">
        <p14:creationId xmlns:p14="http://schemas.microsoft.com/office/powerpoint/2010/main" val="9216839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BEF380BA-2F2E-C9C1-E313-CDB7B1D2B2D3}"/>
              </a:ext>
            </a:extLst>
          </p:cNvPr>
          <p:cNvSpPr txBox="1">
            <a:spLocks/>
          </p:cNvSpPr>
          <p:nvPr/>
        </p:nvSpPr>
        <p:spPr>
          <a:xfrm>
            <a:off x="1432956" y="204484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Literature Review/Process</a:t>
            </a:r>
          </a:p>
          <a:p>
            <a:endParaRPr lang="en-TR">
              <a:solidFill>
                <a:srgbClr val="00206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FB2CA443-D42A-C2A7-C5DE-A3AF800729AA}"/>
              </a:ext>
            </a:extLst>
          </p:cNvPr>
          <p:cNvSpPr txBox="1"/>
          <p:nvPr/>
        </p:nvSpPr>
        <p:spPr>
          <a:xfrm>
            <a:off x="3048000" y="2828836"/>
            <a:ext cx="7205272" cy="2308324"/>
          </a:xfrm>
          <a:prstGeom prst="rect">
            <a:avLst/>
          </a:prstGeom>
          <a:noFill/>
        </p:spPr>
        <p:txBody>
          <a:bodyPr wrap="square">
            <a:spAutoFit/>
          </a:bodyPr>
          <a:lstStyle/>
          <a:p>
            <a:pPr marL="342900" indent="-342900" algn="l">
              <a:buFont typeface="Wingdings" pitchFamily="2" charset="2"/>
              <a:buChar char="v"/>
            </a:pPr>
            <a:r>
              <a:rPr lang="en-US" sz="3600" dirty="0">
                <a:latin typeface="Times New Roman" panose="02020603050405020304" pitchFamily="18" charset="0"/>
                <a:cs typeface="Times New Roman" panose="02020603050405020304" pitchFamily="18" charset="0"/>
              </a:rPr>
              <a:t>Number of articles retrieved</a:t>
            </a:r>
          </a:p>
          <a:p>
            <a:pPr marL="342900" indent="-342900" algn="l">
              <a:buFont typeface="Wingdings" pitchFamily="2" charset="2"/>
              <a:buChar char="v"/>
            </a:pPr>
            <a:r>
              <a:rPr lang="en-US" sz="3600" dirty="0">
                <a:latin typeface="Times New Roman" panose="02020603050405020304" pitchFamily="18" charset="0"/>
                <a:cs typeface="Times New Roman" panose="02020603050405020304" pitchFamily="18" charset="0"/>
              </a:rPr>
              <a:t>116 articles retrieved</a:t>
            </a:r>
          </a:p>
          <a:p>
            <a:pPr marL="342900" indent="-342900" algn="l">
              <a:buFont typeface="Wingdings" pitchFamily="2" charset="2"/>
              <a:buChar char="v"/>
            </a:pPr>
            <a:r>
              <a:rPr lang="en-US" sz="3600" dirty="0">
                <a:latin typeface="Times New Roman" panose="02020603050405020304" pitchFamily="18" charset="0"/>
                <a:cs typeface="Times New Roman" panose="02020603050405020304" pitchFamily="18" charset="0"/>
              </a:rPr>
              <a:t> Screening – 72 excluded</a:t>
            </a:r>
          </a:p>
          <a:p>
            <a:pPr marL="342900" indent="-342900" algn="l">
              <a:buFont typeface="Wingdings" pitchFamily="2" charset="2"/>
              <a:buChar char="v"/>
            </a:pPr>
            <a:r>
              <a:rPr lang="en-US" sz="3600" dirty="0">
                <a:latin typeface="Times New Roman" panose="02020603050405020304" pitchFamily="18" charset="0"/>
                <a:cs typeface="Times New Roman" panose="02020603050405020304" pitchFamily="18" charset="0"/>
              </a:rPr>
              <a:t>Final number of publications - 44</a:t>
            </a:r>
            <a:endParaRPr lang="en-TR" sz="360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6018156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18AA4814-0B3A-1384-52BF-BB5242F154BF}"/>
              </a:ext>
            </a:extLst>
          </p:cNvPr>
          <p:cNvSpPr txBox="1">
            <a:spLocks/>
          </p:cNvSpPr>
          <p:nvPr/>
        </p:nvSpPr>
        <p:spPr>
          <a:xfrm>
            <a:off x="1318656" y="1698703"/>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u="sng" dirty="0">
                <a:solidFill>
                  <a:srgbClr val="002060"/>
                </a:solidFill>
                <a:latin typeface="Times New Roman" panose="02020603050405020304" pitchFamily="18" charset="0"/>
                <a:cs typeface="Times New Roman" panose="02020603050405020304" pitchFamily="18" charset="0"/>
              </a:rPr>
              <a:t>Findings from Literature</a:t>
            </a:r>
          </a:p>
          <a:p>
            <a:endParaRPr lang="en-TR">
              <a:solidFill>
                <a:srgbClr val="002060"/>
              </a:solidFill>
              <a:latin typeface="Times New Roman" panose="02020603050405020304" pitchFamily="18" charset="0"/>
              <a:cs typeface="Times New Roman" panose="02020603050405020304" pitchFamily="18" charset="0"/>
            </a:endParaRPr>
          </a:p>
        </p:txBody>
      </p:sp>
      <p:sp>
        <p:nvSpPr>
          <p:cNvPr id="9" name="Subtitle 1">
            <a:extLst>
              <a:ext uri="{FF2B5EF4-FFF2-40B4-BE49-F238E27FC236}">
                <a16:creationId xmlns:a16="http://schemas.microsoft.com/office/drawing/2014/main" id="{32B55A9B-1B02-09FB-8C9F-C9F0885ABA06}"/>
              </a:ext>
            </a:extLst>
          </p:cNvPr>
          <p:cNvSpPr>
            <a:spLocks noGrp="1"/>
          </p:cNvSpPr>
          <p:nvPr>
            <p:ph type="subTitle" idx="1"/>
          </p:nvPr>
        </p:nvSpPr>
        <p:spPr>
          <a:xfrm>
            <a:off x="1135026" y="2533339"/>
            <a:ext cx="10882859" cy="4212236"/>
          </a:xfrm>
        </p:spPr>
        <p:txBody>
          <a:bodyPr>
            <a:normAutofit/>
          </a:bodyPr>
          <a:lstStyle/>
          <a:p>
            <a:pPr marL="342900" indent="-342900" algn="l">
              <a:buFont typeface="Wingdings" pitchFamily="2" charset="2"/>
              <a:buChar char="v"/>
            </a:pPr>
            <a:r>
              <a:rPr lang="en-US" sz="1400" dirty="0">
                <a:solidFill>
                  <a:srgbClr val="002060"/>
                </a:solidFill>
                <a:latin typeface="Times New Roman" panose="02020603050405020304" pitchFamily="18" charset="0"/>
                <a:cs typeface="Times New Roman" panose="02020603050405020304" pitchFamily="18" charset="0"/>
              </a:rPr>
              <a:t>Aseptic loosening remains one of the most common causes of revision surgery after primary total knee arthroplasty</a:t>
            </a:r>
          </a:p>
          <a:p>
            <a:pPr marL="800100" lvl="1" indent="-342900" algn="l">
              <a:buFont typeface="Wingdings" pitchFamily="2" charset="2"/>
              <a:buChar char="v"/>
            </a:pPr>
            <a:r>
              <a:rPr lang="en-US" sz="1000" dirty="0">
                <a:solidFill>
                  <a:srgbClr val="002060"/>
                </a:solidFill>
                <a:latin typeface="Times New Roman" panose="02020603050405020304" pitchFamily="18" charset="0"/>
                <a:cs typeface="Times New Roman" panose="02020603050405020304" pitchFamily="18" charset="0"/>
              </a:rPr>
              <a:t>Data from the Australian Orthopaedic Association National Joint Replacement Registry (AOANJRR) demonstrate that TKA prostheses augmented with tibial stems have lower rates of tibial component-only revision overall and specifically revision for aseptic loosening </a:t>
            </a:r>
          </a:p>
          <a:p>
            <a:pPr marL="342900" indent="-342900" algn="l">
              <a:buFont typeface="Wingdings" pitchFamily="2" charset="2"/>
              <a:buChar char="v"/>
            </a:pPr>
            <a:r>
              <a:rPr lang="en-US" sz="1400" dirty="0">
                <a:solidFill>
                  <a:srgbClr val="002060"/>
                </a:solidFill>
                <a:latin typeface="Times New Roman" panose="02020603050405020304" pitchFamily="18" charset="0"/>
                <a:cs typeface="Times New Roman" panose="02020603050405020304" pitchFamily="18" charset="0"/>
              </a:rPr>
              <a:t>What did your group determine to be the most important findings</a:t>
            </a:r>
          </a:p>
          <a:p>
            <a:pPr marL="800100" lvl="1" indent="-342900" algn="l">
              <a:buFont typeface="Wingdings" pitchFamily="2" charset="2"/>
              <a:buChar char="v"/>
            </a:pPr>
            <a:r>
              <a:rPr lang="en-US" sz="1000" dirty="0">
                <a:solidFill>
                  <a:srgbClr val="002060"/>
                </a:solidFill>
                <a:latin typeface="Times New Roman" panose="02020603050405020304" pitchFamily="18" charset="0"/>
                <a:cs typeface="Times New Roman" panose="02020603050405020304" pitchFamily="18" charset="0"/>
              </a:rPr>
              <a:t>Obesity</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BMI  &gt; 35 has been associated with higher rates of aseptic loosening</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Several studies have reported lower failure rates with use of a stem in patients with BMI &gt; 35</a:t>
            </a:r>
          </a:p>
          <a:p>
            <a:pPr marL="800100" lvl="1" indent="-342900" algn="l">
              <a:buFont typeface="Wingdings" pitchFamily="2" charset="2"/>
              <a:buChar char="v"/>
            </a:pPr>
            <a:r>
              <a:rPr lang="en-US" sz="1000" dirty="0">
                <a:solidFill>
                  <a:srgbClr val="002060"/>
                </a:solidFill>
                <a:latin typeface="Times New Roman" panose="02020603050405020304" pitchFamily="18" charset="0"/>
                <a:cs typeface="Times New Roman" panose="02020603050405020304" pitchFamily="18" charset="0"/>
              </a:rPr>
              <a:t>Deformity</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Patients with severe pre-operative deformity are reported to be at higher risk of failure due to aseptic loosening or varus collapse following TKA </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Several series report lower rates of tibial loosening with the use of a stem in patients with deformities greater than 8 degrees of varus</a:t>
            </a:r>
          </a:p>
          <a:p>
            <a:pPr marL="800100" lvl="1" indent="-342900" algn="l">
              <a:buFont typeface="Wingdings" pitchFamily="2" charset="2"/>
              <a:buChar char="v"/>
            </a:pPr>
            <a:r>
              <a:rPr lang="en-US" sz="1000" dirty="0">
                <a:solidFill>
                  <a:srgbClr val="002060"/>
                </a:solidFill>
                <a:latin typeface="Times New Roman" panose="02020603050405020304" pitchFamily="18" charset="0"/>
                <a:cs typeface="Times New Roman" panose="02020603050405020304" pitchFamily="18" charset="0"/>
              </a:rPr>
              <a:t>Bone loss</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Component loosening in the setting of tibial bone loss has long been recognized as a concern. </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There are limited prospective comparative studies on the use of stems in the setting of uncontained bone defects, however, this practice is supported by biomechanical and finite element analysis </a:t>
            </a:r>
          </a:p>
          <a:p>
            <a:pPr marL="800100" lvl="1" indent="-342900" algn="l">
              <a:buFont typeface="Wingdings" pitchFamily="2" charset="2"/>
              <a:buChar char="v"/>
            </a:pPr>
            <a:r>
              <a:rPr lang="en-US" sz="1000" dirty="0">
                <a:solidFill>
                  <a:srgbClr val="002060"/>
                </a:solidFill>
                <a:latin typeface="Times New Roman" panose="02020603050405020304" pitchFamily="18" charset="0"/>
                <a:cs typeface="Times New Roman" panose="02020603050405020304" pitchFamily="18" charset="0"/>
              </a:rPr>
              <a:t>Osteoporosis </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Patients with a diagnosis of osteoporosis have a higher risk of aseptic loosening </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Clinical outcomes of the use of a stem extension in the setting of osteoporosis are limited but suggestive of a benefit</a:t>
            </a:r>
          </a:p>
          <a:p>
            <a:pPr marL="800100" lvl="1" indent="-342900" algn="l">
              <a:buFont typeface="Wingdings" pitchFamily="2" charset="2"/>
              <a:buChar char="v"/>
            </a:pPr>
            <a:r>
              <a:rPr lang="en-US" sz="1000" dirty="0">
                <a:solidFill>
                  <a:srgbClr val="002060"/>
                </a:solidFill>
                <a:latin typeface="Times New Roman" panose="02020603050405020304" pitchFamily="18" charset="0"/>
                <a:cs typeface="Times New Roman" panose="02020603050405020304" pitchFamily="18" charset="0"/>
              </a:rPr>
              <a:t>Constraint</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Stem extensions have been recommended to help transfer loads away from the epiphyseal zone to the metaphyseal and diaphyseal zones in order to distribute the increased stresses of a constrained articulation </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The majority of the reported literature supports the use of a stem to improve durable fixation when using a prosthesis with an increased level of constraint. </a:t>
            </a:r>
          </a:p>
          <a:p>
            <a:pPr marL="800100" lvl="1" indent="-342900" algn="l">
              <a:buFont typeface="Wingdings" pitchFamily="2" charset="2"/>
              <a:buChar char="v"/>
            </a:pPr>
            <a:r>
              <a:rPr lang="en-US" sz="1000" dirty="0">
                <a:solidFill>
                  <a:srgbClr val="002060"/>
                </a:solidFill>
                <a:latin typeface="Times New Roman" panose="02020603050405020304" pitchFamily="18" charset="0"/>
                <a:cs typeface="Times New Roman" panose="02020603050405020304" pitchFamily="18" charset="0"/>
              </a:rPr>
              <a:t>Tibial stress fracture</a:t>
            </a:r>
          </a:p>
          <a:p>
            <a:pPr marL="1257300" lvl="2" indent="-342900" algn="l">
              <a:buFont typeface="Wingdings" pitchFamily="2" charset="2"/>
              <a:buChar char="v"/>
            </a:pPr>
            <a:r>
              <a:rPr lang="en-US" sz="800" dirty="0">
                <a:solidFill>
                  <a:srgbClr val="002060"/>
                </a:solidFill>
                <a:latin typeface="Times New Roman" panose="02020603050405020304" pitchFamily="18" charset="0"/>
                <a:cs typeface="Times New Roman" panose="02020603050405020304" pitchFamily="18" charset="0"/>
              </a:rPr>
              <a:t>Whilst limited to level 4 evidence, the use of a stem extension may be a viable option in managing tibial stress fractures associated with knee arthritis. </a:t>
            </a:r>
          </a:p>
          <a:p>
            <a:pPr lvl="2" algn="l"/>
            <a:endParaRPr lang="en-US" sz="800" dirty="0">
              <a:solidFill>
                <a:srgbClr val="002060"/>
              </a:solidFill>
              <a:latin typeface="Times New Roman" panose="02020603050405020304" pitchFamily="18" charset="0"/>
              <a:cs typeface="Times New Roman" panose="02020603050405020304" pitchFamily="18" charset="0"/>
            </a:endParaRPr>
          </a:p>
          <a:p>
            <a:pPr marL="1257300" lvl="2" indent="-342900" algn="l">
              <a:buFont typeface="Wingdings" pitchFamily="2" charset="2"/>
              <a:buChar char="v"/>
            </a:pPr>
            <a:endParaRPr lang="en-TR" sz="80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057354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1357746" y="2022619"/>
            <a:ext cx="9401298" cy="4470255"/>
          </a:xfrm>
        </p:spPr>
        <p:txBody>
          <a:bodyPr>
            <a:normAutofit/>
          </a:bodyPr>
          <a:lstStyle/>
          <a:p>
            <a:pPr marL="342900" indent="-342900" algn="l">
              <a:buFont typeface="Wingdings" pitchFamily="2" charset="2"/>
              <a:buChar char="v"/>
            </a:pPr>
            <a:r>
              <a:rPr lang="en-US" sz="4800" dirty="0">
                <a:solidFill>
                  <a:schemeClr val="bg1"/>
                </a:solidFill>
                <a:latin typeface="Times New Roman" panose="02020603050405020304" pitchFamily="18" charset="0"/>
                <a:cs typeface="Times New Roman" panose="02020603050405020304" pitchFamily="18" charset="0"/>
              </a:rPr>
              <a:t> </a:t>
            </a:r>
            <a:r>
              <a:rPr lang="en-US" sz="4800" b="1" dirty="0">
                <a:highlight>
                  <a:srgbClr val="FF0000"/>
                </a:highlight>
                <a:latin typeface="Times New Roman" panose="02020603050405020304" pitchFamily="18" charset="0"/>
                <a:cs typeface="Times New Roman" panose="02020603050405020304" pitchFamily="18" charset="0"/>
              </a:rPr>
              <a:t>Question:</a:t>
            </a:r>
          </a:p>
          <a:p>
            <a:r>
              <a:rPr lang="en-US" sz="3600" dirty="0">
                <a:solidFill>
                  <a:srgbClr val="002060"/>
                </a:solidFill>
                <a:latin typeface="Times New Roman" panose="02020603050405020304" pitchFamily="18" charset="0"/>
                <a:cs typeface="Times New Roman" panose="02020603050405020304" pitchFamily="18" charset="0"/>
              </a:rPr>
              <a:t>What factors determine the necessity of tibial stem use in primary total knee arthroplasty?</a:t>
            </a:r>
          </a:p>
        </p:txBody>
      </p:sp>
    </p:spTree>
    <p:extLst>
      <p:ext uri="{BB962C8B-B14F-4D97-AF65-F5344CB8AC3E}">
        <p14:creationId xmlns:p14="http://schemas.microsoft.com/office/powerpoint/2010/main" val="2471202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1395351" y="1529324"/>
            <a:ext cx="9401298" cy="4470255"/>
          </a:xfrm>
        </p:spPr>
        <p:txBody>
          <a:bodyPr>
            <a:normAutofit/>
          </a:bodyPr>
          <a:lstStyle/>
          <a:p>
            <a:pPr marL="342900" indent="-342900" algn="l">
              <a:buFont typeface="Wingdings" pitchFamily="2" charset="2"/>
              <a:buChar char="v"/>
            </a:pPr>
            <a:r>
              <a:rPr lang="en-US" sz="4800" dirty="0">
                <a:solidFill>
                  <a:schemeClr val="bg1"/>
                </a:solidFill>
                <a:latin typeface="Times New Roman" panose="02020603050405020304" pitchFamily="18" charset="0"/>
                <a:cs typeface="Times New Roman" panose="02020603050405020304" pitchFamily="18" charset="0"/>
              </a:rPr>
              <a:t> </a:t>
            </a:r>
            <a:r>
              <a:rPr lang="en-US" sz="4800" b="1" dirty="0">
                <a:highlight>
                  <a:srgbClr val="FFFF00"/>
                </a:highlight>
                <a:latin typeface="Times New Roman" panose="02020603050405020304" pitchFamily="18" charset="0"/>
                <a:cs typeface="Times New Roman" panose="02020603050405020304" pitchFamily="18" charset="0"/>
              </a:rPr>
              <a:t>Rationale: </a:t>
            </a:r>
            <a:endParaRPr lang="en-TR" sz="4400">
              <a:highlight>
                <a:srgbClr val="FFFF00"/>
              </a:highlight>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6B66803D-0C0C-4CD5-AC23-5B871DE6E61E}"/>
              </a:ext>
            </a:extLst>
          </p:cNvPr>
          <p:cNvSpPr txBox="1"/>
          <p:nvPr/>
        </p:nvSpPr>
        <p:spPr>
          <a:xfrm>
            <a:off x="1673927" y="2369822"/>
            <a:ext cx="9538716" cy="4247317"/>
          </a:xfrm>
          <a:prstGeom prst="rect">
            <a:avLst/>
          </a:prstGeom>
          <a:noFill/>
        </p:spPr>
        <p:txBody>
          <a:bodyPr wrap="square">
            <a:spAutoFit/>
          </a:bodyPr>
          <a:lstStyle/>
          <a:p>
            <a:r>
              <a:rPr lang="en-US" sz="1800" b="1" dirty="0">
                <a:solidFill>
                  <a:srgbClr val="002060"/>
                </a:solidFill>
                <a:latin typeface="Times New Roman" panose="02020603050405020304" pitchFamily="18" charset="0"/>
                <a:cs typeface="Times New Roman" panose="02020603050405020304" pitchFamily="18" charset="0"/>
              </a:rPr>
              <a:t>We did an umbrella study on this question. A total of </a:t>
            </a:r>
            <a:r>
              <a:rPr lang="en-US" b="1" dirty="0">
                <a:solidFill>
                  <a:srgbClr val="002060"/>
                </a:solidFill>
                <a:latin typeface="Times New Roman" panose="02020603050405020304" pitchFamily="18" charset="0"/>
                <a:cs typeface="Times New Roman" panose="02020603050405020304" pitchFamily="18" charset="0"/>
              </a:rPr>
              <a:t>44</a:t>
            </a:r>
            <a:r>
              <a:rPr lang="en-US" sz="1800" b="1" dirty="0">
                <a:solidFill>
                  <a:srgbClr val="002060"/>
                </a:solidFill>
                <a:latin typeface="Times New Roman" panose="02020603050405020304" pitchFamily="18" charset="0"/>
                <a:cs typeface="Times New Roman" panose="02020603050405020304" pitchFamily="18" charset="0"/>
              </a:rPr>
              <a:t> publications were analyzed across the identified indications for a use of a tibial stem in primary knee arthroplasty. The included studies were published between 2004 and 2024. There was insufficient evidence to provide recommendation for the use of femoral stems in primary joint replacement surgery. There was insufficient evidence to provide recommendations regarding the use of tibial stems in rheumatoid or inflammatory arthritis. The use of a tibial stem in the obese patient has the strongest evidence base. A recent systemic review and meta-analysis examining the use of stem extensions in patients with obesity undergoing TKA found a protective effect on aseptic loosening. This report identified 7 publications, 3 randomized controlled trials (RCT), and 4 retrospective cohort studies comprising a total of 934 procedures from 882 patients. Stemmed tibial implants were found to reduce the risk of revision for aseptic loosening in obese patients (RR 0.25, 95% CI 0.07 to 0.92). Small retrospective cohort studies and case series have suggested a benefit in using a tibial stem extension in the setting of severe deformity, osteoporosis, uncontained bone defects &gt; 10mm, a prosthesis with increased constraint or tibial stress fractures. </a:t>
            </a:r>
            <a:endParaRPr lang="en-US"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405453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9A65D20F-9141-68D2-6774-12A301B5C910}"/>
              </a:ext>
            </a:extLst>
          </p:cNvPr>
          <p:cNvSpPr>
            <a:spLocks noGrp="1"/>
          </p:cNvSpPr>
          <p:nvPr>
            <p:ph type="subTitle" idx="1"/>
          </p:nvPr>
        </p:nvSpPr>
        <p:spPr>
          <a:xfrm>
            <a:off x="404949" y="1750424"/>
            <a:ext cx="11168743" cy="4964520"/>
          </a:xfrm>
        </p:spPr>
        <p:txBody>
          <a:bodyPr>
            <a:normAutofit fontScale="55000" lnSpcReduction="20000"/>
          </a:bodyPr>
          <a:lstStyle/>
          <a:p>
            <a:r>
              <a:rPr lang="en-US" sz="6600" b="1" dirty="0">
                <a:highlight>
                  <a:srgbClr val="FF0000"/>
                </a:highlight>
                <a:latin typeface="Times New Roman" panose="02020603050405020304" pitchFamily="18" charset="0"/>
                <a:cs typeface="Times New Roman" panose="02020603050405020304" pitchFamily="18" charset="0"/>
              </a:rPr>
              <a:t>Question:</a:t>
            </a:r>
          </a:p>
          <a:p>
            <a:r>
              <a:rPr lang="en-US" sz="4800" dirty="0">
                <a:solidFill>
                  <a:srgbClr val="002060"/>
                </a:solidFill>
                <a:latin typeface="Times New Roman" panose="02020603050405020304" pitchFamily="18" charset="0"/>
                <a:cs typeface="Times New Roman" panose="02020603050405020304" pitchFamily="18" charset="0"/>
              </a:rPr>
              <a:t>What factors determine the necessity of tibial stem use in primary total knee arthroplasty?</a:t>
            </a:r>
          </a:p>
          <a:p>
            <a:endParaRPr lang="tr-TR" sz="4800" b="1" dirty="0">
              <a:highlight>
                <a:srgbClr val="00FF00"/>
              </a:highlight>
              <a:latin typeface="Times New Roman" panose="02020603050405020304" pitchFamily="18" charset="0"/>
              <a:cs typeface="Times New Roman" panose="02020603050405020304" pitchFamily="18" charset="0"/>
            </a:endParaRPr>
          </a:p>
          <a:p>
            <a:r>
              <a:rPr lang="en-US" sz="4800" b="1" dirty="0">
                <a:highlight>
                  <a:srgbClr val="00FF00"/>
                </a:highlight>
                <a:latin typeface="Times New Roman" panose="02020603050405020304" pitchFamily="18" charset="0"/>
                <a:cs typeface="Times New Roman" panose="02020603050405020304" pitchFamily="18" charset="0"/>
              </a:rPr>
              <a:t>Response:</a:t>
            </a:r>
          </a:p>
          <a:p>
            <a:r>
              <a:rPr lang="en-US" sz="4400" b="1" dirty="0">
                <a:solidFill>
                  <a:srgbClr val="002060"/>
                </a:solidFill>
                <a:latin typeface="Times New Roman" panose="02020603050405020304" pitchFamily="18" charset="0"/>
                <a:cs typeface="Times New Roman" panose="02020603050405020304" pitchFamily="18" charset="0"/>
              </a:rPr>
              <a:t>A stem extension on the tibial tray should be considered in patients with obesity (BMI of &gt; 35)</a:t>
            </a:r>
          </a:p>
          <a:p>
            <a:pPr>
              <a:lnSpc>
                <a:spcPct val="170000"/>
              </a:lnSpc>
            </a:pPr>
            <a:r>
              <a:rPr lang="en-US" sz="4400" b="1" dirty="0">
                <a:solidFill>
                  <a:srgbClr val="002060"/>
                </a:solidFill>
                <a:latin typeface="Times New Roman" panose="02020603050405020304" pitchFamily="18" charset="0"/>
                <a:cs typeface="Times New Roman" panose="02020603050405020304" pitchFamily="18" charset="0"/>
              </a:rPr>
              <a:t>Patients with severe preoperative deformity (varus deformity of &gt; 8 degrees), uncontained defects of &gt; 10mm,  severe osteoporosis, where a prosthesis with increased constraint is utilized or where a tibial stress fracture is present may also benefit from the use of a stem extension. </a:t>
            </a:r>
          </a:p>
        </p:txBody>
      </p:sp>
    </p:spTree>
    <p:extLst>
      <p:ext uri="{BB962C8B-B14F-4D97-AF65-F5344CB8AC3E}">
        <p14:creationId xmlns:p14="http://schemas.microsoft.com/office/powerpoint/2010/main" val="3595721810"/>
      </p:ext>
    </p:extLst>
  </p:cSld>
  <p:clrMapOvr>
    <a:masterClrMapping/>
  </p:clrMapOvr>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Belge" ma:contentTypeID="0x0101002B840B92403B6E46AC9F9DC6E234F7AC" ma:contentTypeVersion="16" ma:contentTypeDescription="Yeni belge oluşturun." ma:contentTypeScope="" ma:versionID="7514b18c6098b7855efbf3d658a0b053">
  <xsd:schema xmlns:xsd="http://www.w3.org/2001/XMLSchema" xmlns:xs="http://www.w3.org/2001/XMLSchema" xmlns:p="http://schemas.microsoft.com/office/2006/metadata/properties" xmlns:ns2="6b2cb18b-1808-4a12-b3e4-0026674f10ec" xmlns:ns3="5e998ea4-89a7-4b33-a9ed-5044a4d65497" targetNamespace="http://schemas.microsoft.com/office/2006/metadata/properties" ma:root="true" ma:fieldsID="9f0748201c77966b270ec4d6aa41c4b7" ns2:_="" ns3:_="">
    <xsd:import namespace="6b2cb18b-1808-4a12-b3e4-0026674f10ec"/>
    <xsd:import namespace="5e998ea4-89a7-4b33-a9ed-5044a4d6549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LengthInSeconds" minOccurs="0"/>
                <xsd:element ref="ns3:MediaServiceLocation" minOccurs="0"/>
                <xsd:element ref="ns3:Tarih"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b2cb18b-1808-4a12-b3e4-0026674f10ec" elementFormDefault="qualified">
    <xsd:import namespace="http://schemas.microsoft.com/office/2006/documentManagement/types"/>
    <xsd:import namespace="http://schemas.microsoft.com/office/infopath/2007/PartnerControls"/>
    <xsd:element name="SharedWithUsers" ma:index="8" nillable="true" ma:displayName="Paylaşılanla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Ayrıntıları ile Paylaşıldı" ma:internalName="SharedWithDetails" ma:readOnly="true">
      <xsd:simpleType>
        <xsd:restriction base="dms:Note">
          <xsd:maxLength value="255"/>
        </xsd:restriction>
      </xsd:simpleType>
    </xsd:element>
    <xsd:element name="TaxCatchAll" ma:index="14" nillable="true" ma:displayName="Taxonomy Catch All Column" ma:hidden="true" ma:list="{e838da6f-f4e1-4ccf-b804-d5d5cd3133fd}" ma:internalName="TaxCatchAll" ma:showField="CatchAllData" ma:web="6b2cb18b-1808-4a12-b3e4-0026674f10ec">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5e998ea4-89a7-4b33-a9ed-5044a4d6549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Resim Etiketleri" ma:readOnly="false" ma:fieldId="{5cf76f15-5ced-4ddc-b409-7134ff3c332f}" ma:taxonomyMulti="true" ma:sspId="e58c957c-ee55-4f6f-9beb-d227bd4327bd"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Tarih" ma:index="21" nillable="true" ma:displayName="Tarih" ma:format="DateOnly" ma:internalName="Tarih">
      <xsd:simpleType>
        <xsd:restriction base="dms:DateTime"/>
      </xsd:simpleType>
    </xsd:element>
    <xsd:element name="MediaServiceObjectDetectorVersions" ma:index="22"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çerik Türü"/>
        <xsd:element ref="dc:title" minOccurs="0" maxOccurs="1" ma:index="4" ma:displayName="Başlı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b2cb18b-1808-4a12-b3e4-0026674f10ec" xsi:nil="true"/>
    <Tarih xmlns="5e998ea4-89a7-4b33-a9ed-5044a4d65497" xsi:nil="true"/>
    <lcf76f155ced4ddcb4097134ff3c332f xmlns="5e998ea4-89a7-4b33-a9ed-5044a4d65497">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4EC9C4-5697-4725-8CDC-8BB81BD5388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b2cb18b-1808-4a12-b3e4-0026674f10ec"/>
    <ds:schemaRef ds:uri="5e998ea4-89a7-4b33-a9ed-5044a4d6549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8265FE3-6229-4FAD-9775-69AC66D14E5A}">
  <ds:schemaRefs>
    <ds:schemaRef ds:uri="http://schemas.microsoft.com/office/2006/metadata/properties"/>
    <ds:schemaRef ds:uri="http://schemas.microsoft.com/office/infopath/2007/PartnerControls"/>
    <ds:schemaRef ds:uri="6b2cb18b-1808-4a12-b3e4-0026674f10ec"/>
    <ds:schemaRef ds:uri="5e998ea4-89a7-4b33-a9ed-5044a4d65497"/>
  </ds:schemaRefs>
</ds:datastoreItem>
</file>

<file path=customXml/itemProps3.xml><?xml version="1.0" encoding="utf-8"?>
<ds:datastoreItem xmlns:ds="http://schemas.openxmlformats.org/officeDocument/2006/customXml" ds:itemID="{D32D4354-B25A-448A-B9A3-A5FBB3131EE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744</TotalTime>
  <Words>1069</Words>
  <Application>Microsoft Office PowerPoint</Application>
  <PresentationFormat>Geniş ekran</PresentationFormat>
  <Paragraphs>70</Paragraphs>
  <Slides>9</Slides>
  <Notes>1</Notes>
  <HiddenSlides>0</HiddenSlides>
  <MMClips>0</MMClips>
  <ScaleCrop>false</ScaleCrop>
  <HeadingPairs>
    <vt:vector size="6" baseType="variant">
      <vt:variant>
        <vt:lpstr>Kullanılan Yazı Tipleri</vt:lpstr>
      </vt:variant>
      <vt:variant>
        <vt:i4>8</vt:i4>
      </vt:variant>
      <vt:variant>
        <vt:lpstr>Tema</vt:lpstr>
      </vt:variant>
      <vt:variant>
        <vt:i4>1</vt:i4>
      </vt:variant>
      <vt:variant>
        <vt:lpstr>Slayt Başlıkları</vt:lpstr>
      </vt:variant>
      <vt:variant>
        <vt:i4>9</vt:i4>
      </vt:variant>
    </vt:vector>
  </HeadingPairs>
  <TitlesOfParts>
    <vt:vector size="18" baseType="lpstr">
      <vt:lpstr>Aptos</vt:lpstr>
      <vt:lpstr>Aptos Display</vt:lpstr>
      <vt:lpstr>Arial</vt:lpstr>
      <vt:lpstr>Helvetica</vt:lpstr>
      <vt:lpstr>Segoe UI</vt:lpstr>
      <vt:lpstr>Segoe UI, sans-serif</vt:lpstr>
      <vt:lpstr>Times New Roman</vt:lpstr>
      <vt:lpstr>Wingdings</vt:lpstr>
      <vt:lpstr>Office Teması</vt:lpstr>
      <vt:lpstr>PowerPoint Sunusu</vt:lpstr>
      <vt:lpstr>PowerPoint Sunusu</vt:lpstr>
      <vt:lpstr>Why is this topic Important</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Deniz Demirkıran</dc:creator>
  <cp:lastModifiedBy>kayhan karaytug</cp:lastModifiedBy>
  <cp:revision>9</cp:revision>
  <dcterms:created xsi:type="dcterms:W3CDTF">2024-06-13T13:25:39Z</dcterms:created>
  <dcterms:modified xsi:type="dcterms:W3CDTF">2024-08-26T19:08:25Z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0x0101002B840B92403B6E46AC9F9DC6E234F7AC</vt:lpwstr>
  </property>
  <property fmtid="{D5CDD505-2E9C-101B-9397-08002B2CF9AE}" pid="3" name="MediaServiceImageTags">
    <vt:lpwstr/>
  </property>
</Properties>
</file>