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7" r:id="rId6"/>
    <p:sldId id="273" r:id="rId7"/>
    <p:sldId id="257" r:id="rId8"/>
    <p:sldId id="272" r:id="rId9"/>
    <p:sldId id="269" r:id="rId10"/>
    <p:sldId id="259" r:id="rId11"/>
    <p:sldId id="274" r:id="rId12"/>
    <p:sldId id="264" r:id="rId13"/>
    <p:sldId id="265" r:id="rId14"/>
    <p:sldId id="266"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2" autoAdjust="0"/>
    <p:restoredTop sz="94605"/>
  </p:normalViewPr>
  <p:slideViewPr>
    <p:cSldViewPr snapToGrid="0">
      <p:cViewPr varScale="1">
        <p:scale>
          <a:sx n="59" d="100"/>
          <a:sy n="59" d="100"/>
        </p:scale>
        <p:origin x="9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CE3C4D-85D8-4B6F-8623-92C6F95E039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5DA2E3F-B63A-46E6-BE2C-681E3A379AE9}">
      <dgm:prSet/>
      <dgm:spPr>
        <a:ln>
          <a:solidFill>
            <a:srgbClr val="C00000"/>
          </a:solidFill>
        </a:ln>
        <a:effectLst>
          <a:outerShdw blurRad="50800" dist="38100" dir="13500000" algn="br" rotWithShape="0">
            <a:prstClr val="black">
              <a:alpha val="40000"/>
            </a:prstClr>
          </a:outerShdw>
        </a:effectLst>
      </dgm:spPr>
      <dgm:t>
        <a:bodyPr/>
        <a:lstStyle/>
        <a:p>
          <a:pPr rtl="0"/>
          <a:r>
            <a:rPr lang="en-US" b="1"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rPr>
            <a:t>Is There Evidence Supporting the Use of All Polyethylene Tibial Components in Primary Total Knee Arthroplasty?</a:t>
          </a:r>
        </a:p>
      </dgm:t>
    </dgm:pt>
    <dgm:pt modelId="{6E718724-3059-4CC4-8A8F-A236420BB298}" type="parTrans" cxnId="{9AC320F9-353F-49D0-A3C6-46F35832E926}">
      <dgm:prSet/>
      <dgm:spPr/>
      <dgm:t>
        <a:bodyPr/>
        <a:lstStyle/>
        <a:p>
          <a:endParaRPr lang="en-US"/>
        </a:p>
      </dgm:t>
    </dgm:pt>
    <dgm:pt modelId="{9A392C59-BE44-4882-8F7E-1581A6381B46}" type="sibTrans" cxnId="{9AC320F9-353F-49D0-A3C6-46F35832E926}">
      <dgm:prSet/>
      <dgm:spPr/>
      <dgm:t>
        <a:bodyPr/>
        <a:lstStyle/>
        <a:p>
          <a:endParaRPr lang="en-US"/>
        </a:p>
      </dgm:t>
    </dgm:pt>
    <dgm:pt modelId="{814B5D2C-F8E6-49F6-BF59-996298B2B8BA}" type="pres">
      <dgm:prSet presAssocID="{EDCE3C4D-85D8-4B6F-8623-92C6F95E0397}" presName="linear" presStyleCnt="0">
        <dgm:presLayoutVars>
          <dgm:animLvl val="lvl"/>
          <dgm:resizeHandles val="exact"/>
        </dgm:presLayoutVars>
      </dgm:prSet>
      <dgm:spPr/>
    </dgm:pt>
    <dgm:pt modelId="{B6A65847-E948-410A-8F95-72EDC14DF26A}" type="pres">
      <dgm:prSet presAssocID="{C5DA2E3F-B63A-46E6-BE2C-681E3A379AE9}" presName="parentText" presStyleLbl="node1" presStyleIdx="0" presStyleCnt="1">
        <dgm:presLayoutVars>
          <dgm:chMax val="0"/>
          <dgm:bulletEnabled val="1"/>
        </dgm:presLayoutVars>
      </dgm:prSet>
      <dgm:spPr/>
    </dgm:pt>
  </dgm:ptLst>
  <dgm:cxnLst>
    <dgm:cxn modelId="{5AAACA16-EFA6-4AF8-BF42-59D51CC49769}" type="presOf" srcId="{EDCE3C4D-85D8-4B6F-8623-92C6F95E0397}" destId="{814B5D2C-F8E6-49F6-BF59-996298B2B8BA}" srcOrd="0" destOrd="0" presId="urn:microsoft.com/office/officeart/2005/8/layout/vList2"/>
    <dgm:cxn modelId="{583DB5F2-04AE-4472-BB86-746C8D718AB7}" type="presOf" srcId="{C5DA2E3F-B63A-46E6-BE2C-681E3A379AE9}" destId="{B6A65847-E948-410A-8F95-72EDC14DF26A}" srcOrd="0" destOrd="0" presId="urn:microsoft.com/office/officeart/2005/8/layout/vList2"/>
    <dgm:cxn modelId="{9AC320F9-353F-49D0-A3C6-46F35832E926}" srcId="{EDCE3C4D-85D8-4B6F-8623-92C6F95E0397}" destId="{C5DA2E3F-B63A-46E6-BE2C-681E3A379AE9}" srcOrd="0" destOrd="0" parTransId="{6E718724-3059-4CC4-8A8F-A236420BB298}" sibTransId="{9A392C59-BE44-4882-8F7E-1581A6381B46}"/>
    <dgm:cxn modelId="{32A04FDB-475B-4B6A-8623-FD5F03716757}" type="presParOf" srcId="{814B5D2C-F8E6-49F6-BF59-996298B2B8BA}" destId="{B6A65847-E948-410A-8F95-72EDC14DF26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65847-E948-410A-8F95-72EDC14DF26A}">
      <dsp:nvSpPr>
        <dsp:cNvPr id="0" name=""/>
        <dsp:cNvSpPr/>
      </dsp:nvSpPr>
      <dsp:spPr>
        <a:xfrm>
          <a:off x="0" y="44158"/>
          <a:ext cx="9856528" cy="2874690"/>
        </a:xfrm>
        <a:prstGeom prst="roundRect">
          <a:avLst/>
        </a:prstGeom>
        <a:solidFill>
          <a:schemeClr val="accent1">
            <a:hueOff val="0"/>
            <a:satOff val="0"/>
            <a:lumOff val="0"/>
            <a:alphaOff val="0"/>
          </a:schemeClr>
        </a:solidFill>
        <a:ln w="19050" cap="flat" cmpd="sng" algn="ctr">
          <a:solidFill>
            <a:srgbClr val="C00000"/>
          </a:solidFill>
          <a:prstDash val="solid"/>
          <a:miter lim="800000"/>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US" sz="3900" b="1" kern="1200"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rPr>
            <a:t>Is There Evidence Supporting the Use of All Polyethylene Tibial Components in Primary Total Knee Arthroplasty?</a:t>
          </a:r>
        </a:p>
      </dsp:txBody>
      <dsp:txXfrm>
        <a:off x="140331" y="184489"/>
        <a:ext cx="9575866" cy="25940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8E1FA-D000-4082-BEBE-C500CACA5B3C}"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7723D-015B-41A0-A031-F125D521744A}" type="slidenum">
              <a:rPr lang="en-US" smtClean="0"/>
              <a:t>‹#›</a:t>
            </a:fld>
            <a:endParaRPr lang="en-US"/>
          </a:p>
        </p:txBody>
      </p:sp>
    </p:spTree>
    <p:extLst>
      <p:ext uri="{BB962C8B-B14F-4D97-AF65-F5344CB8AC3E}">
        <p14:creationId xmlns:p14="http://schemas.microsoft.com/office/powerpoint/2010/main" val="2236648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E7723D-015B-41A0-A031-F125D521744A}" type="slidenum">
              <a:rPr lang="en-US" smtClean="0"/>
              <a:t>6</a:t>
            </a:fld>
            <a:endParaRPr lang="en-US"/>
          </a:p>
        </p:txBody>
      </p:sp>
    </p:spTree>
    <p:extLst>
      <p:ext uri="{BB962C8B-B14F-4D97-AF65-F5344CB8AC3E}">
        <p14:creationId xmlns:p14="http://schemas.microsoft.com/office/powerpoint/2010/main" val="266090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lvl1pPr>
              <a:defRPr sz="1800" b="1"/>
            </a:lvl1pPr>
          </a:lstStyle>
          <a:p>
            <a:fld id="{E30503C0-BB46-4D93-B90F-6E0A04AF3665}" type="slidenum">
              <a:rPr lang="tr-TR" smtClean="0"/>
              <a:pPr/>
              <a:t>‹#›</a:t>
            </a:fld>
            <a:endParaRPr lang="tr-TR" dirty="0"/>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1046285" y="2379406"/>
            <a:ext cx="10187923" cy="397694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3600" b="1" dirty="0">
                <a:solidFill>
                  <a:srgbClr val="002060"/>
                </a:solidFill>
                <a:latin typeface="Times New Roman" panose="02020603050405020304" pitchFamily="18" charset="0"/>
                <a:cs typeface="Times New Roman" panose="02020603050405020304" pitchFamily="18" charset="0"/>
              </a:rPr>
              <a:t>Is There Evidence Supporting the Use of All Polyethylene Tibial Components in Primary Total Knee Arthroplasty?</a:t>
            </a:r>
          </a:p>
          <a:p>
            <a:pPr>
              <a:lnSpc>
                <a:spcPct val="120000"/>
              </a:lnSpc>
            </a:pPr>
            <a:endParaRPr lang="en-US" sz="3600" b="1" dirty="0">
              <a:solidFill>
                <a:srgbClr val="002060"/>
              </a:solidFill>
              <a:latin typeface="Times New Roman" panose="02020603050405020304" pitchFamily="18" charset="0"/>
              <a:cs typeface="Times New Roman" panose="02020603050405020304" pitchFamily="18" charset="0"/>
            </a:endParaRPr>
          </a:p>
          <a:p>
            <a:pPr>
              <a:lnSpc>
                <a:spcPct val="120000"/>
              </a:lnSpc>
            </a:pPr>
            <a:endParaRPr lang="en-US" sz="3500" b="1" dirty="0">
              <a:solidFill>
                <a:srgbClr val="002060"/>
              </a:solidFill>
              <a:latin typeface="Times New Roman" panose="02020603050405020304" pitchFamily="18" charset="0"/>
              <a:cs typeface="Times New Roman" panose="02020603050405020304" pitchFamily="18" charset="0"/>
            </a:endParaRPr>
          </a:p>
          <a:p>
            <a:pPr>
              <a:lnSpc>
                <a:spcPct val="120000"/>
              </a:lnSpc>
            </a:pPr>
            <a:r>
              <a:rPr lang="en-US" sz="3500" dirty="0">
                <a:solidFill>
                  <a:srgbClr val="002060"/>
                </a:solidFill>
                <a:latin typeface="Times New Roman" panose="02020603050405020304" pitchFamily="18" charset="0"/>
                <a:cs typeface="Times New Roman" panose="02020603050405020304" pitchFamily="18" charset="0"/>
              </a:rPr>
              <a:t>Yazdi HR MD</a:t>
            </a:r>
          </a:p>
          <a:p>
            <a:pPr>
              <a:lnSpc>
                <a:spcPct val="120000"/>
              </a:lnSpc>
            </a:pPr>
            <a:r>
              <a:rPr lang="en-US" sz="3500" dirty="0">
                <a:solidFill>
                  <a:srgbClr val="002060"/>
                </a:solidFill>
                <a:latin typeface="Times New Roman" panose="02020603050405020304" pitchFamily="18" charset="0"/>
                <a:cs typeface="Times New Roman" panose="02020603050405020304" pitchFamily="18" charset="0"/>
              </a:rPr>
              <a:t>Professor of </a:t>
            </a:r>
            <a:r>
              <a:rPr lang="en-US" sz="3500" dirty="0" err="1">
                <a:solidFill>
                  <a:srgbClr val="002060"/>
                </a:solidFill>
                <a:latin typeface="Times New Roman" panose="02020603050405020304" pitchFamily="18" charset="0"/>
                <a:cs typeface="Times New Roman" panose="02020603050405020304" pitchFamily="18" charset="0"/>
              </a:rPr>
              <a:t>Orthopaedics</a:t>
            </a:r>
            <a:r>
              <a:rPr lang="en-US" sz="3500" dirty="0">
                <a:solidFill>
                  <a:srgbClr val="002060"/>
                </a:solidFill>
                <a:latin typeface="Times New Roman" panose="02020603050405020304" pitchFamily="18" charset="0"/>
                <a:cs typeface="Times New Roman" panose="02020603050405020304" pitchFamily="18" charset="0"/>
              </a:rPr>
              <a:t> at IUMS</a:t>
            </a:r>
          </a:p>
          <a:p>
            <a:pPr>
              <a:lnSpc>
                <a:spcPct val="120000"/>
              </a:lnSpc>
            </a:pPr>
            <a:r>
              <a:rPr lang="en-US" sz="3500" dirty="0">
                <a:solidFill>
                  <a:srgbClr val="002060"/>
                </a:solidFill>
                <a:latin typeface="Times New Roman" panose="02020603050405020304" pitchFamily="18" charset="0"/>
                <a:cs typeface="Times New Roman" panose="02020603050405020304" pitchFamily="18" charset="0"/>
              </a:rPr>
              <a:t>Tehran, Iran</a:t>
            </a:r>
          </a:p>
          <a:p>
            <a:pPr>
              <a:lnSpc>
                <a:spcPct val="120000"/>
              </a:lnSpc>
            </a:pPr>
            <a:endParaRPr lang="en-US" sz="4800" dirty="0">
              <a:solidFill>
                <a:srgbClr val="002060"/>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flipV="1">
            <a:off x="1422604" y="3337250"/>
            <a:ext cx="9871400" cy="17585"/>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2083776" y="4585190"/>
            <a:ext cx="8308731" cy="523220"/>
          </a:xfrm>
          <a:prstGeom prst="rect">
            <a:avLst/>
          </a:prstGeom>
        </p:spPr>
        <p:txBody>
          <a:bodyPr wrap="square">
            <a:spAutoFit/>
          </a:bodyPr>
          <a:lstStyle/>
          <a:p>
            <a:pPr algn="ctr"/>
            <a:endParaRPr lang="en-US" sz="2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30503C0-BB46-4D93-B90F-6E0A04AF3665}" type="slidenum">
              <a:rPr lang="tr-TR" smtClean="0"/>
              <a:t>1</a:t>
            </a:fld>
            <a:endParaRPr lang="tr-TR"/>
          </a:p>
        </p:txBody>
      </p:sp>
    </p:spTree>
    <p:extLst>
      <p:ext uri="{BB962C8B-B14F-4D97-AF65-F5344CB8AC3E}">
        <p14:creationId xmlns:p14="http://schemas.microsoft.com/office/powerpoint/2010/main" val="182120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1529324"/>
            <a:ext cx="9401298" cy="4963551"/>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Rationale: </a:t>
            </a:r>
            <a:endParaRPr lang="en-TR" sz="4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66803D-0C0C-4CD5-AC23-5B871DE6E61E}"/>
              </a:ext>
            </a:extLst>
          </p:cNvPr>
          <p:cNvSpPr txBox="1"/>
          <p:nvPr/>
        </p:nvSpPr>
        <p:spPr>
          <a:xfrm>
            <a:off x="1143001" y="2333685"/>
            <a:ext cx="10799064" cy="4247317"/>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APT components demonstrate good to excellent survival and revision rates comparable to MBT components. These results were consistent across different age groups, with reports from the Total Joint Replacement Registry and other large-scale studies confirming satisfactory outcomes and a low risk of revision in patients under 65 years. The APT technique also demonstrated satisfactory outcomes among active patients. Most studies evaluating the effect of BMI on outcomes found that both APT and MBT components performed similarly. Notably, some studies indicated that APT components had better results in morbidly obese patients (BMI &gt; 40).</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APT components also exhibit favorable functional scores. Their use in TKA can reduce hospital charges and save costs. The complication rates associated with APT components in primary TKA, such as infection, osteolysis, periprosthetic fractures, component migration, and wound complications, are acceptable. The design and performance of APT components in TKA show promising results, particularly in long-term implant survival and patient satisfaction, but their success is closely linked to design and surgical technique. However, patient-specific factors and potential limitations must be considered when selecting APT components. Notable limitations include the inability to fine-tune knee balancing post-implantation, the lack of stemmed options, and the inability to undertake DAIR in early infections. However, these concerns are mitigated by the lower infection rates reported with APT constructs.</a:t>
            </a:r>
          </a:p>
        </p:txBody>
      </p:sp>
      <p:sp>
        <p:nvSpPr>
          <p:cNvPr id="6" name="Title 5">
            <a:extLst>
              <a:ext uri="{FF2B5EF4-FFF2-40B4-BE49-F238E27FC236}">
                <a16:creationId xmlns:a16="http://schemas.microsoft.com/office/drawing/2014/main" id="{66DE3AE0-8425-4A3A-FDC9-6868FD80439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24054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261257" y="1611087"/>
            <a:ext cx="11702143" cy="4983144"/>
          </a:xfrm>
          <a:ln>
            <a:solidFill>
              <a:srgbClr val="C00000"/>
            </a:solidFill>
          </a:ln>
        </p:spPr>
        <p:txBody>
          <a:bodyPr>
            <a:normAutofit fontScale="85000" lnSpcReduction="10000"/>
          </a:bodyPr>
          <a:lstStyle/>
          <a:p>
            <a:pPr>
              <a:lnSpc>
                <a:spcPct val="120000"/>
              </a:lnSpc>
            </a:pPr>
            <a:r>
              <a:rPr lang="tr-TR" sz="2600" dirty="0" err="1">
                <a:effectLst>
                  <a:outerShdw blurRad="38100" dist="38100" dir="2700000" algn="tl">
                    <a:srgbClr val="000000">
                      <a:alpha val="43137"/>
                    </a:srgbClr>
                  </a:outerShdw>
                </a:effectLst>
                <a:highlight>
                  <a:srgbClr val="FF0000"/>
                </a:highlight>
                <a:latin typeface="Adobe Heiti Std R" panose="020B0400000000000000" pitchFamily="34" charset="-128"/>
                <a:ea typeface="Adobe Heiti Std R" panose="020B0400000000000000" pitchFamily="34" charset="-128"/>
              </a:rPr>
              <a:t>Question</a:t>
            </a:r>
            <a:endParaRPr lang="tr-TR" sz="2600" dirty="0">
              <a:effectLst>
                <a:outerShdw blurRad="38100" dist="38100" dir="2700000" algn="tl">
                  <a:srgbClr val="000000">
                    <a:alpha val="43137"/>
                  </a:srgbClr>
                </a:outerShdw>
              </a:effectLst>
              <a:highlight>
                <a:srgbClr val="FF0000"/>
              </a:highlight>
              <a:latin typeface="Adobe Heiti Std R" panose="020B0400000000000000" pitchFamily="34" charset="-128"/>
              <a:ea typeface="Adobe Heiti Std R" panose="020B0400000000000000" pitchFamily="34" charset="-128"/>
            </a:endParaRPr>
          </a:p>
          <a:p>
            <a:pPr>
              <a:lnSpc>
                <a:spcPct val="120000"/>
              </a:lnSpc>
            </a:pPr>
            <a:r>
              <a:rPr lang="en-US" sz="2000" b="1"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rPr>
              <a:t>Is There Evidence Supporting the Use of All Polyethylene Tibial Components in Primary Total Knee Arthroplasty?</a:t>
            </a:r>
          </a:p>
          <a:p>
            <a:pPr>
              <a:lnSpc>
                <a:spcPct val="120000"/>
              </a:lnSpc>
            </a:pPr>
            <a:r>
              <a:rPr lang="tr-TR" sz="3000" dirty="0" err="1">
                <a:highlight>
                  <a:srgbClr val="00FF00"/>
                </a:highlight>
                <a:latin typeface="Times New Roman" panose="02020603050405020304" pitchFamily="18" charset="0"/>
                <a:cs typeface="Times New Roman" panose="02020603050405020304" pitchFamily="18" charset="0"/>
              </a:rPr>
              <a:t>Response</a:t>
            </a:r>
            <a:endParaRPr lang="tr-TR" sz="3000" dirty="0">
              <a:highlight>
                <a:srgbClr val="00FF00"/>
              </a:highlight>
              <a:latin typeface="Times New Roman" panose="02020603050405020304" pitchFamily="18" charset="0"/>
              <a:cs typeface="Times New Roman" panose="02020603050405020304" pitchFamily="18" charset="0"/>
            </a:endParaRPr>
          </a:p>
          <a:p>
            <a:pPr marL="571500" indent="-571500" algn="l">
              <a:lnSpc>
                <a:spcPct val="120000"/>
              </a:lnSpc>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Mid- and long-term follow-up studies indicate APT components offer significant cost savings and perform excellently across various patient demographics, including age, BMI, and activity level. </a:t>
            </a:r>
            <a:endParaRPr lang="tr-TR" sz="2600" dirty="0">
              <a:latin typeface="Times New Roman" panose="02020603050405020304" pitchFamily="18" charset="0"/>
              <a:cs typeface="Times New Roman" panose="02020603050405020304" pitchFamily="18" charset="0"/>
            </a:endParaRPr>
          </a:p>
          <a:p>
            <a:pPr marL="571500" indent="-571500" algn="l">
              <a:lnSpc>
                <a:spcPct val="120000"/>
              </a:lnSpc>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The survival rates, revision rates, complications, and functional scores of APT components are comparable to those of MBT components. </a:t>
            </a:r>
          </a:p>
          <a:p>
            <a:pPr marL="571500" indent="-571500" algn="l">
              <a:lnSpc>
                <a:spcPct val="120000"/>
              </a:lnSpc>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Specific concerns: such as the inability to fine-tune knee balancing post-cementation, the lack of stemmed options, and the inability to undertake debridement, antibiotics, and implant retention (DAIR) in early infections, should be considered</a:t>
            </a:r>
            <a:r>
              <a:rPr lang="en-US" sz="1800" dirty="0">
                <a:latin typeface="Times New Roman" panose="02020603050405020304" pitchFamily="18" charset="0"/>
                <a:cs typeface="Times New Roman" panose="02020603050405020304" pitchFamily="18" charset="0"/>
              </a:rPr>
              <a:t>. </a:t>
            </a:r>
            <a:endParaRPr lang="en-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72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02384" y="2312711"/>
            <a:ext cx="1438781" cy="153022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6686496" y="2317821"/>
            <a:ext cx="1408298" cy="155461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8555612" y="2340965"/>
            <a:ext cx="1426588" cy="153022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4604080" y="4288119"/>
            <a:ext cx="1335140" cy="1499746"/>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a:stretch>
            <a:fillRect/>
          </a:stretch>
        </p:blipFill>
        <p:spPr>
          <a:xfrm>
            <a:off x="6338019" y="4269829"/>
            <a:ext cx="1432684" cy="1518036"/>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7"/>
          <a:stretch>
            <a:fillRect/>
          </a:stretch>
        </p:blipFill>
        <p:spPr>
          <a:xfrm>
            <a:off x="10011754" y="4269829"/>
            <a:ext cx="1499746" cy="1505843"/>
          </a:xfrm>
          <a:prstGeom prst="rect">
            <a:avLst/>
          </a:prstGeom>
          <a:ln>
            <a:noFill/>
          </a:ln>
          <a:effectLst>
            <a:outerShdw blurRad="292100" dist="139700" dir="2700000" algn="tl" rotWithShape="0">
              <a:srgbClr val="333333">
                <a:alpha val="65000"/>
              </a:srgbClr>
            </a:outerShdw>
          </a:effectLst>
        </p:spPr>
      </p:pic>
      <p:sp>
        <p:nvSpPr>
          <p:cNvPr id="13" name="Slide Number Placeholder 12"/>
          <p:cNvSpPr>
            <a:spLocks noGrp="1"/>
          </p:cNvSpPr>
          <p:nvPr>
            <p:ph type="sldNum" sz="quarter" idx="12"/>
          </p:nvPr>
        </p:nvSpPr>
        <p:spPr/>
        <p:txBody>
          <a:bodyPr/>
          <a:lstStyle/>
          <a:p>
            <a:fld id="{E30503C0-BB46-4D93-B90F-6E0A04AF3665}" type="slidenum">
              <a:rPr lang="tr-TR" smtClean="0"/>
              <a:t>2</a:t>
            </a:fld>
            <a:endParaRPr lang="tr-TR"/>
          </a:p>
        </p:txBody>
      </p:sp>
      <p:pic>
        <p:nvPicPr>
          <p:cNvPr id="4" name="Picture 3">
            <a:extLst>
              <a:ext uri="{FF2B5EF4-FFF2-40B4-BE49-F238E27FC236}">
                <a16:creationId xmlns:a16="http://schemas.microsoft.com/office/drawing/2014/main" id="{89D8D51A-428A-4A0A-4117-A0D2815832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500" y="2369574"/>
            <a:ext cx="2891433" cy="3083034"/>
          </a:xfrm>
          <a:prstGeom prst="rect">
            <a:avLst/>
          </a:prstGeom>
        </p:spPr>
      </p:pic>
      <p:pic>
        <p:nvPicPr>
          <p:cNvPr id="16" name="Picture 15">
            <a:extLst>
              <a:ext uri="{FF2B5EF4-FFF2-40B4-BE49-F238E27FC236}">
                <a16:creationId xmlns:a16="http://schemas.microsoft.com/office/drawing/2014/main" id="{E4717E15-5EEF-FAF8-9091-F3612C3D7F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7753" y="4269830"/>
            <a:ext cx="1554616" cy="1554616"/>
          </a:xfrm>
          <a:prstGeom prst="rect">
            <a:avLst/>
          </a:prstGeom>
        </p:spPr>
      </p:pic>
      <p:pic>
        <p:nvPicPr>
          <p:cNvPr id="18" name="Picture 17">
            <a:extLst>
              <a:ext uri="{FF2B5EF4-FFF2-40B4-BE49-F238E27FC236}">
                <a16:creationId xmlns:a16="http://schemas.microsoft.com/office/drawing/2014/main" id="{7D86F382-36B9-BADF-1A4C-2687091ABA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18686" y="2265642"/>
            <a:ext cx="1283967" cy="1632747"/>
          </a:xfrm>
          <a:prstGeom prst="rect">
            <a:avLst/>
          </a:prstGeom>
        </p:spPr>
      </p:pic>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078557" y="2724912"/>
            <a:ext cx="10339647" cy="1556942"/>
          </a:xfrm>
          <a:ln>
            <a:noFill/>
          </a:ln>
        </p:spPr>
        <p:txBody>
          <a:bodyPr>
            <a:normAutofit/>
          </a:bodyPr>
          <a:lstStyle/>
          <a:p>
            <a:pPr marL="457200" indent="-457200" algn="l">
              <a:lnSpc>
                <a:spcPct val="100000"/>
              </a:lnSpc>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What has been the reluctance of surgeons to use</a:t>
            </a:r>
            <a:r>
              <a:rPr lang="fa-IR"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APT?</a:t>
            </a:r>
          </a:p>
          <a:p>
            <a:pPr algn="l">
              <a:lnSpc>
                <a:spcPct val="100000"/>
              </a:lnSpc>
            </a:pP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APT utilization decreased from 5.8% in 2012 to 1.7% in 2019 </a:t>
            </a:r>
          </a:p>
        </p:txBody>
      </p:sp>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902604" y="1541925"/>
            <a:ext cx="10515600" cy="1325563"/>
          </a:xfrm>
        </p:spPr>
        <p:txBody>
          <a:bodyPr/>
          <a:lstStyle/>
          <a:p>
            <a:r>
              <a:rPr lang="en-US" u="sng" dirty="0">
                <a:solidFill>
                  <a:srgbClr val="002060"/>
                </a:solidFill>
                <a:latin typeface="Times New Roman" panose="02020603050405020304" pitchFamily="18" charset="0"/>
                <a:cs typeface="Times New Roman" panose="02020603050405020304" pitchFamily="18" charset="0"/>
              </a:rPr>
              <a:t>Why is this topic Important</a:t>
            </a:r>
            <a:endParaRPr lang="en-TR" u="sng"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78557" y="4281854"/>
            <a:ext cx="9648094" cy="2534964"/>
          </a:xfrm>
          <a:prstGeom prst="rect">
            <a:avLst/>
          </a:prstGeom>
        </p:spPr>
        <p:txBody>
          <a:bodyPr wrap="square">
            <a:spAutoFit/>
          </a:bodyPr>
          <a:lstStyle/>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The mid-and long-term outcomes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The complications and revision rates</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Any concerns about All Polyethylene </a:t>
            </a:r>
            <a:r>
              <a:rPr lang="en-US" sz="3200" dirty="0" err="1">
                <a:latin typeface="Times New Roman" panose="02020603050405020304" pitchFamily="18" charset="0"/>
                <a:cs typeface="Times New Roman" panose="02020603050405020304" pitchFamily="18" charset="0"/>
              </a:rPr>
              <a:t>Tibial</a:t>
            </a:r>
            <a:r>
              <a:rPr lang="en-US" sz="3200" dirty="0">
                <a:latin typeface="Times New Roman" panose="02020603050405020304" pitchFamily="18" charset="0"/>
                <a:cs typeface="Times New Roman" panose="02020603050405020304" pitchFamily="18" charset="0"/>
              </a:rPr>
              <a:t> Components (APT) in TKA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929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1573633" y="15348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en-TR"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2CA443-D42A-C2A7-C5DE-A3AF800729AA}"/>
              </a:ext>
            </a:extLst>
          </p:cNvPr>
          <p:cNvSpPr txBox="1"/>
          <p:nvPr/>
        </p:nvSpPr>
        <p:spPr>
          <a:xfrm>
            <a:off x="1356829" y="2443221"/>
            <a:ext cx="9923702" cy="3862596"/>
          </a:xfrm>
          <a:prstGeom prst="rect">
            <a:avLst/>
          </a:prstGeom>
          <a:noFill/>
        </p:spPr>
        <p:txBody>
          <a:bodyPr wrap="square">
            <a:spAutoFit/>
          </a:bodyPr>
          <a:lstStyle/>
          <a:p>
            <a:pPr marL="285750" marR="0" indent="-285750" algn="just">
              <a:spcBef>
                <a:spcPts val="0"/>
              </a:spcBef>
              <a:spcAft>
                <a:spcPts val="800"/>
              </a:spcAft>
              <a:buFont typeface="Wingdings" panose="05000000000000000000" pitchFamily="2" charset="2"/>
              <a:buChar char="v"/>
            </a:pPr>
            <a:r>
              <a:rPr lang="en-US" sz="2100" b="1" dirty="0">
                <a:latin typeface="Times New Roman" panose="02020603050405020304" pitchFamily="18" charset="0"/>
                <a:ea typeface="Calibri" panose="020F0502020204030204" pitchFamily="34" charset="0"/>
                <a:cs typeface="Arial" panose="020B0604020202020204" pitchFamily="34" charset="0"/>
              </a:rPr>
              <a:t>Search Databases</a:t>
            </a:r>
            <a:r>
              <a:rPr lang="en-US" sz="2000" b="1" dirty="0">
                <a:latin typeface="Times New Roman" panose="02020603050405020304" pitchFamily="18" charset="0"/>
                <a:ea typeface="Calibri" panose="020F0502020204030204" pitchFamily="34" charset="0"/>
                <a:cs typeface="Arial" panose="020B0604020202020204" pitchFamily="34" charset="0"/>
              </a:rPr>
              <a:t>: </a:t>
            </a:r>
            <a:r>
              <a:rPr lang="en-US" sz="2000" dirty="0">
                <a:effectLst/>
                <a:latin typeface="Times New Roman" panose="02020603050405020304" pitchFamily="18" charset="0"/>
                <a:ea typeface="Calibri" panose="020F0502020204030204" pitchFamily="34" charset="0"/>
                <a:cs typeface="Arial" panose="020B0604020202020204" pitchFamily="34" charset="0"/>
              </a:rPr>
              <a:t>PubMed, EMBASE, Medline, </a:t>
            </a:r>
            <a:r>
              <a:rPr lang="en-US" sz="2000" dirty="0" err="1">
                <a:effectLst/>
                <a:latin typeface="Times New Roman" panose="02020603050405020304" pitchFamily="18" charset="0"/>
                <a:ea typeface="Calibri" panose="020F0502020204030204" pitchFamily="34" charset="0"/>
                <a:cs typeface="Arial" panose="020B0604020202020204" pitchFamily="34" charset="0"/>
              </a:rPr>
              <a:t>ScienceDirect</a:t>
            </a:r>
            <a:r>
              <a:rPr lang="en-US" sz="2000" dirty="0">
                <a:effectLst/>
                <a:latin typeface="Times New Roman" panose="02020603050405020304" pitchFamily="18" charset="0"/>
                <a:ea typeface="Calibri" panose="020F0502020204030204" pitchFamily="34" charset="0"/>
                <a:cs typeface="Arial" panose="020B0604020202020204" pitchFamily="34" charset="0"/>
              </a:rPr>
              <a:t>,</a:t>
            </a:r>
            <a:r>
              <a:rPr lang="en-US" sz="2000" dirty="0">
                <a:latin typeface="Times New Roman" panose="02020603050405020304" pitchFamily="18" charset="0"/>
                <a:ea typeface="Calibri" panose="020F0502020204030204" pitchFamily="34" charset="0"/>
                <a:cs typeface="Arial" panose="020B0604020202020204" pitchFamily="34" charset="0"/>
              </a:rPr>
              <a:t> Scopus, Google Scholar</a:t>
            </a:r>
          </a:p>
          <a:p>
            <a:pPr marR="0" algn="just">
              <a:spcBef>
                <a:spcPts val="0"/>
              </a:spcBef>
              <a:spcAft>
                <a:spcPts val="800"/>
              </a:spcAft>
            </a:pPr>
            <a:r>
              <a:rPr lang="en-US" sz="2000" dirty="0">
                <a:latin typeface="Times New Roman" panose="02020603050405020304" pitchFamily="18" charset="0"/>
                <a:ea typeface="Calibri" panose="020F0502020204030204" pitchFamily="34" charset="0"/>
                <a:cs typeface="Arial" panose="020B0604020202020204" pitchFamily="34" charset="0"/>
              </a:rPr>
              <a:t>(1996 - April 2024)</a:t>
            </a:r>
          </a:p>
          <a:p>
            <a:pPr marL="285750" marR="0" indent="-285750" algn="just">
              <a:spcBef>
                <a:spcPts val="0"/>
              </a:spcBef>
              <a:spcAft>
                <a:spcPts val="800"/>
              </a:spcAft>
              <a:buFont typeface="Wingdings" panose="05000000000000000000" pitchFamily="2" charset="2"/>
              <a:buChar char="v"/>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spcBef>
                <a:spcPts val="0"/>
              </a:spcBef>
              <a:spcAft>
                <a:spcPts val="800"/>
              </a:spcAft>
              <a:buFont typeface="Wingdings" panose="05000000000000000000" pitchFamily="2" charset="2"/>
              <a:buChar char="v"/>
            </a:pPr>
            <a:r>
              <a:rPr lang="en-US" sz="2100" b="1" dirty="0" err="1">
                <a:effectLst/>
                <a:latin typeface="Times New Roman" panose="02020603050405020304" pitchFamily="18" charset="0"/>
                <a:ea typeface="Calibri" panose="020F0502020204030204" pitchFamily="34" charset="0"/>
                <a:cs typeface="Arial" panose="020B0604020202020204" pitchFamily="34" charset="0"/>
              </a:rPr>
              <a:t>MeSH</a:t>
            </a:r>
            <a:r>
              <a:rPr lang="en-US" sz="2100" b="1" dirty="0">
                <a:latin typeface="Times New Roman" panose="02020603050405020304" pitchFamily="18" charset="0"/>
                <a:ea typeface="Calibri" panose="020F0502020204030204" pitchFamily="34" charset="0"/>
                <a:cs typeface="Arial" panose="020B0604020202020204" pitchFamily="34" charset="0"/>
              </a:rPr>
              <a:t> </a:t>
            </a:r>
            <a:r>
              <a:rPr lang="en-US" sz="2100" b="1" dirty="0">
                <a:effectLst/>
                <a:latin typeface="Times New Roman" panose="02020603050405020304" pitchFamily="18" charset="0"/>
                <a:ea typeface="Calibri" panose="020F0502020204030204" pitchFamily="34" charset="0"/>
                <a:cs typeface="Arial" panose="020B0604020202020204" pitchFamily="34" charset="0"/>
              </a:rPr>
              <a:t>terms and keywords</a:t>
            </a:r>
            <a:r>
              <a:rPr lang="en-US" sz="2000" b="1" dirty="0">
                <a:effectLst/>
                <a:latin typeface="Times New Roman" panose="02020603050405020304" pitchFamily="18" charset="0"/>
                <a:ea typeface="Calibri" panose="020F0502020204030204" pitchFamily="34" charset="0"/>
                <a:cs typeface="Arial" panose="020B0604020202020204" pitchFamily="34" charset="0"/>
              </a:rPr>
              <a:t>: </a:t>
            </a:r>
            <a:r>
              <a:rPr lang="en-US" sz="2000" dirty="0">
                <a:effectLst/>
                <a:latin typeface="Times New Roman" panose="02020603050405020304" pitchFamily="18" charset="0"/>
                <a:ea typeface="Calibri" panose="020F0502020204030204" pitchFamily="34" charset="0"/>
                <a:cs typeface="Arial" panose="020B0604020202020204" pitchFamily="34" charset="0"/>
              </a:rPr>
              <a:t>“all-polyethylene tibial component,” “total knee arthroplasty,” “TKA,” “clinical outcomes,” “APT”, and “all-polyethylene tibia”.</a:t>
            </a:r>
          </a:p>
          <a:p>
            <a:pPr marL="285750" marR="0" indent="-285750" algn="just">
              <a:spcBef>
                <a:spcPts val="0"/>
              </a:spcBef>
              <a:spcAft>
                <a:spcPts val="800"/>
              </a:spcAft>
              <a:buFont typeface="Wingdings" panose="05000000000000000000" pitchFamily="2" charset="2"/>
              <a:buChar char="v"/>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spcBef>
                <a:spcPts val="0"/>
              </a:spcBef>
              <a:spcAft>
                <a:spcPts val="800"/>
              </a:spcAft>
              <a:buFont typeface="Wingdings" panose="05000000000000000000" pitchFamily="2" charset="2"/>
              <a:buChar char="v"/>
            </a:pPr>
            <a:r>
              <a:rPr lang="en-US" sz="2100" b="1" dirty="0">
                <a:effectLst/>
                <a:latin typeface="Times New Roman" panose="02020603050405020304" pitchFamily="18" charset="0"/>
                <a:ea typeface="Calibri" panose="020F0502020204030204" pitchFamily="34" charset="0"/>
                <a:cs typeface="Arial" panose="020B0604020202020204" pitchFamily="34" charset="0"/>
              </a:rPr>
              <a:t>Extracted data</a:t>
            </a:r>
            <a:r>
              <a:rPr lang="en-US" sz="2000" b="1" dirty="0">
                <a:effectLst/>
                <a:latin typeface="Times New Roman" panose="02020603050405020304" pitchFamily="18" charset="0"/>
                <a:ea typeface="Calibri" panose="020F0502020204030204" pitchFamily="34" charset="0"/>
                <a:cs typeface="Arial" panose="020B0604020202020204" pitchFamily="34" charset="0"/>
              </a:rPr>
              <a:t>:</a:t>
            </a:r>
            <a:r>
              <a:rPr lang="en-US" sz="2000" dirty="0">
                <a:effectLst/>
                <a:latin typeface="Times New Roman" panose="02020603050405020304" pitchFamily="18" charset="0"/>
                <a:ea typeface="Calibri" panose="020F0502020204030204" pitchFamily="34" charset="0"/>
                <a:cs typeface="Arial" panose="020B0604020202020204" pitchFamily="34" charset="0"/>
              </a:rPr>
              <a:t> patient demographics (mean age, gender ratio), follow-up duration, type of tibial component used, and clinical outcomes</a:t>
            </a:r>
            <a:r>
              <a:rPr lang="en-US" sz="2100" dirty="0">
                <a:effectLst/>
                <a:latin typeface="Times New Roman" panose="02020603050405020304" pitchFamily="18" charset="0"/>
                <a:ea typeface="Calibri" panose="020F0502020204030204" pitchFamily="34" charset="0"/>
                <a:cs typeface="Arial" panose="020B0604020202020204" pitchFamily="34" charset="0"/>
              </a:rPr>
              <a:t>. </a:t>
            </a:r>
            <a:endParaRPr lang="en-US" sz="2100" dirty="0">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spcBef>
                <a:spcPts val="0"/>
              </a:spcBef>
              <a:spcAft>
                <a:spcPts val="800"/>
              </a:spcAft>
              <a:buFont typeface="Wingdings" panose="05000000000000000000" pitchFamily="2" charset="2"/>
              <a:buChar char="v"/>
            </a:pPr>
            <a:r>
              <a:rPr lang="en-US" sz="2100" b="1" dirty="0">
                <a:effectLst/>
                <a:latin typeface="Times New Roman" panose="02020603050405020304" pitchFamily="18" charset="0"/>
                <a:ea typeface="Calibri" panose="020F0502020204030204" pitchFamily="34" charset="0"/>
                <a:cs typeface="Arial" panose="020B0604020202020204" pitchFamily="34" charset="0"/>
              </a:rPr>
              <a:t>Outcome measures included </a:t>
            </a:r>
            <a:r>
              <a:rPr lang="en-US" sz="2000" dirty="0">
                <a:effectLst/>
                <a:latin typeface="Times New Roman" panose="02020603050405020304" pitchFamily="18" charset="0"/>
                <a:ea typeface="Calibri" panose="020F0502020204030204" pitchFamily="34" charset="0"/>
                <a:cs typeface="Arial" panose="020B0604020202020204" pitchFamily="34" charset="0"/>
              </a:rPr>
              <a:t>:survival rates, revision rates, patient-reported outcome measures (PROMs), radiographic findings, and cost analysis.</a:t>
            </a:r>
          </a:p>
        </p:txBody>
      </p:sp>
    </p:spTree>
    <p:extLst>
      <p:ext uri="{BB962C8B-B14F-4D97-AF65-F5344CB8AC3E}">
        <p14:creationId xmlns:p14="http://schemas.microsoft.com/office/powerpoint/2010/main" val="92168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1432956" y="14381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en-TR"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A0ACFE5E-5C2B-F921-00D7-CCE1EF774FBC}"/>
              </a:ext>
            </a:extLst>
          </p:cNvPr>
          <p:cNvGraphicFramePr>
            <a:graphicFrameLocks noGrp="1"/>
          </p:cNvGraphicFramePr>
          <p:nvPr>
            <p:extLst>
              <p:ext uri="{D42A27DB-BD31-4B8C-83A1-F6EECF244321}">
                <p14:modId xmlns:p14="http://schemas.microsoft.com/office/powerpoint/2010/main" val="4228044426"/>
              </p:ext>
            </p:extLst>
          </p:nvPr>
        </p:nvGraphicFramePr>
        <p:xfrm>
          <a:off x="1494503" y="2400301"/>
          <a:ext cx="9049116" cy="3634445"/>
        </p:xfrm>
        <a:graphic>
          <a:graphicData uri="http://schemas.openxmlformats.org/drawingml/2006/table">
            <a:tbl>
              <a:tblPr firstRow="1" firstCol="1" bandRow="1">
                <a:tableStyleId>{BDBED569-4797-4DF1-A0F4-6AAB3CD982D8}</a:tableStyleId>
              </a:tblPr>
              <a:tblGrid>
                <a:gridCol w="4524558">
                  <a:extLst>
                    <a:ext uri="{9D8B030D-6E8A-4147-A177-3AD203B41FA5}">
                      <a16:colId xmlns:a16="http://schemas.microsoft.com/office/drawing/2014/main" val="2605609132"/>
                    </a:ext>
                  </a:extLst>
                </a:gridCol>
                <a:gridCol w="4524558">
                  <a:extLst>
                    <a:ext uri="{9D8B030D-6E8A-4147-A177-3AD203B41FA5}">
                      <a16:colId xmlns:a16="http://schemas.microsoft.com/office/drawing/2014/main" val="112184675"/>
                    </a:ext>
                  </a:extLst>
                </a:gridCol>
              </a:tblGrid>
              <a:tr h="291611">
                <a:tc gridSpan="2">
                  <a:txBody>
                    <a:bodyPr/>
                    <a:lstStyle/>
                    <a:p>
                      <a:pPr marL="0" marR="0">
                        <a:lnSpc>
                          <a:spcPct val="100000"/>
                        </a:lnSpc>
                        <a:spcBef>
                          <a:spcPts val="0"/>
                        </a:spcBef>
                        <a:spcAft>
                          <a:spcPts val="0"/>
                        </a:spcAft>
                      </a:pPr>
                      <a:r>
                        <a:rPr lang="en-US" sz="1800" kern="100" dirty="0">
                          <a:effectLst/>
                          <a:latin typeface="Adobe Heiti Std R" panose="020B0400000000000000" pitchFamily="34" charset="-128"/>
                          <a:ea typeface="Adobe Heiti Std R" panose="020B0400000000000000" pitchFamily="34" charset="-128"/>
                        </a:rPr>
                        <a:t>Inclusion and Exclusion Criteria for Study Selection</a:t>
                      </a:r>
                      <a:endParaRPr lang="en-US" sz="1800" b="1" kern="100" dirty="0">
                        <a:effectLst/>
                        <a:latin typeface="Adobe Heiti Std R" panose="020B0400000000000000" pitchFamily="34" charset="-128"/>
                        <a:ea typeface="Adobe Heiti Std R" panose="020B0400000000000000" pitchFamily="34" charset="-128"/>
                        <a:cs typeface="Arial" panose="020B0604020202020204" pitchFamily="34" charset="0"/>
                      </a:endParaRPr>
                    </a:p>
                  </a:txBody>
                  <a:tcPr marL="27543" marR="27543" marT="0" marB="0" anchor="ctr"/>
                </a:tc>
                <a:tc hMerge="1">
                  <a:txBody>
                    <a:bodyPr/>
                    <a:lstStyle/>
                    <a:p>
                      <a:endParaRPr lang="en-US"/>
                    </a:p>
                  </a:txBody>
                  <a:tcPr/>
                </a:tc>
                <a:extLst>
                  <a:ext uri="{0D108BD9-81ED-4DB2-BD59-A6C34878D82A}">
                    <a16:rowId xmlns:a16="http://schemas.microsoft.com/office/drawing/2014/main" val="107595369"/>
                  </a:ext>
                </a:extLst>
              </a:tr>
              <a:tr h="291611">
                <a:tc>
                  <a:txBody>
                    <a:bodyPr/>
                    <a:lstStyle/>
                    <a:p>
                      <a:pPr marL="0" marR="0">
                        <a:lnSpc>
                          <a:spcPct val="100000"/>
                        </a:lnSpc>
                        <a:spcBef>
                          <a:spcPts val="0"/>
                        </a:spcBef>
                        <a:spcAft>
                          <a:spcPts val="0"/>
                        </a:spcAft>
                      </a:pPr>
                      <a:r>
                        <a:rPr lang="en-US" sz="1400" kern="100" dirty="0">
                          <a:effectLst/>
                          <a:latin typeface="Adobe Heiti Std R" panose="020B0400000000000000" pitchFamily="34" charset="-128"/>
                          <a:ea typeface="Adobe Heiti Std R" panose="020B0400000000000000" pitchFamily="34" charset="-128"/>
                        </a:rPr>
                        <a:t>Inclusion Criteria</a:t>
                      </a:r>
                      <a:endParaRPr lang="en-US" sz="1400" b="1" kern="100" dirty="0">
                        <a:effectLst/>
                        <a:latin typeface="Adobe Heiti Std R" panose="020B0400000000000000" pitchFamily="34" charset="-128"/>
                        <a:ea typeface="Adobe Heiti Std R" panose="020B0400000000000000" pitchFamily="34" charset="-128"/>
                        <a:cs typeface="Arial" panose="020B0604020202020204" pitchFamily="34" charset="0"/>
                      </a:endParaRPr>
                    </a:p>
                  </a:txBody>
                  <a:tcPr marL="27543" marR="27543" marT="0" marB="0" anchor="ctr"/>
                </a:tc>
                <a:tc>
                  <a:txBody>
                    <a:bodyPr/>
                    <a:lstStyle/>
                    <a:p>
                      <a:pPr marL="0" marR="0">
                        <a:lnSpc>
                          <a:spcPct val="100000"/>
                        </a:lnSpc>
                        <a:spcBef>
                          <a:spcPts val="0"/>
                        </a:spcBef>
                        <a:spcAft>
                          <a:spcPts val="0"/>
                        </a:spcAft>
                      </a:pPr>
                      <a:r>
                        <a:rPr lang="en-US" sz="1400" kern="100" dirty="0">
                          <a:effectLst/>
                          <a:latin typeface="Adobe Heiti Std R" panose="020B0400000000000000" pitchFamily="34" charset="-128"/>
                          <a:ea typeface="Adobe Heiti Std R" panose="020B0400000000000000" pitchFamily="34" charset="-128"/>
                        </a:rPr>
                        <a:t>Exclusion Criteria</a:t>
                      </a:r>
                      <a:endParaRPr lang="en-US" sz="1400" b="1" kern="100" dirty="0">
                        <a:effectLst/>
                        <a:latin typeface="Adobe Heiti Std R" panose="020B0400000000000000" pitchFamily="34" charset="-128"/>
                        <a:ea typeface="Adobe Heiti Std R" panose="020B0400000000000000" pitchFamily="34" charset="-128"/>
                        <a:cs typeface="Arial" panose="020B0604020202020204" pitchFamily="34" charset="0"/>
                      </a:endParaRPr>
                    </a:p>
                  </a:txBody>
                  <a:tcPr marL="27543" marR="27543" marT="0" marB="0" anchor="ctr"/>
                </a:tc>
                <a:extLst>
                  <a:ext uri="{0D108BD9-81ED-4DB2-BD59-A6C34878D82A}">
                    <a16:rowId xmlns:a16="http://schemas.microsoft.com/office/drawing/2014/main" val="764856104"/>
                  </a:ext>
                </a:extLst>
              </a:tr>
              <a:tr h="874835">
                <a:tc>
                  <a:txBody>
                    <a:bodyPr/>
                    <a:lstStyle/>
                    <a:p>
                      <a:pPr marL="0" marR="0">
                        <a:lnSpc>
                          <a:spcPct val="100000"/>
                        </a:lnSpc>
                        <a:spcBef>
                          <a:spcPts val="0"/>
                        </a:spcBef>
                        <a:spcAft>
                          <a:spcPts val="0"/>
                        </a:spcAft>
                      </a:pPr>
                      <a:r>
                        <a:rPr lang="en-US" sz="1400" kern="100" dirty="0">
                          <a:effectLst/>
                          <a:latin typeface="Adobe Kaiti Std R" panose="02020400000000000000" pitchFamily="18" charset="-128"/>
                          <a:ea typeface="Adobe Kaiti Std R" panose="02020400000000000000" pitchFamily="18" charset="-128"/>
                        </a:rPr>
                        <a:t>Prospective and retrospective studies, case series with &gt;30 patients, and RCTs evaluating the outcomes of all-polyethylene tibial components in primary TKA</a:t>
                      </a:r>
                      <a:endParaRPr lang="en-US" sz="1400" b="1" kern="100" dirty="0">
                        <a:effectLst/>
                        <a:latin typeface="Adobe Kaiti Std R" panose="02020400000000000000" pitchFamily="18" charset="-128"/>
                        <a:ea typeface="Adobe Kaiti Std R" panose="02020400000000000000" pitchFamily="18" charset="-128"/>
                        <a:cs typeface="Arial" panose="020B0604020202020204" pitchFamily="34" charset="0"/>
                      </a:endParaRPr>
                    </a:p>
                  </a:txBody>
                  <a:tcPr marL="27543" marR="27543" marT="0" marB="0" anchor="ctr"/>
                </a:tc>
                <a:tc>
                  <a:txBody>
                    <a:bodyPr/>
                    <a:lstStyle/>
                    <a:p>
                      <a:pPr marL="0" marR="0">
                        <a:lnSpc>
                          <a:spcPct val="100000"/>
                        </a:lnSpc>
                        <a:spcBef>
                          <a:spcPts val="0"/>
                        </a:spcBef>
                        <a:spcAft>
                          <a:spcPts val="0"/>
                        </a:spcAft>
                      </a:pPr>
                      <a:r>
                        <a:rPr lang="en-US" sz="1400" b="1" kern="100" dirty="0">
                          <a:effectLst/>
                          <a:latin typeface="Adobe Kaiti Std R" panose="02020400000000000000" pitchFamily="18" charset="-128"/>
                          <a:ea typeface="Adobe Kaiti Std R" panose="02020400000000000000" pitchFamily="18" charset="-128"/>
                        </a:rPr>
                        <a:t>Follow-up period less than 2 years</a:t>
                      </a:r>
                      <a:endParaRPr lang="en-US" sz="1400" b="1" kern="100" dirty="0">
                        <a:effectLst/>
                        <a:latin typeface="Adobe Kaiti Std R" panose="02020400000000000000" pitchFamily="18" charset="-128"/>
                        <a:ea typeface="Adobe Kaiti Std R" panose="02020400000000000000" pitchFamily="18" charset="-128"/>
                        <a:cs typeface="Arial" panose="020B0604020202020204" pitchFamily="34" charset="0"/>
                      </a:endParaRPr>
                    </a:p>
                  </a:txBody>
                  <a:tcPr marL="27543" marR="27543" marT="0" marB="0" anchor="ctr"/>
                </a:tc>
                <a:extLst>
                  <a:ext uri="{0D108BD9-81ED-4DB2-BD59-A6C34878D82A}">
                    <a16:rowId xmlns:a16="http://schemas.microsoft.com/office/drawing/2014/main" val="2817263894"/>
                  </a:ext>
                </a:extLst>
              </a:tr>
              <a:tr h="583223">
                <a:tc>
                  <a:txBody>
                    <a:bodyPr/>
                    <a:lstStyle/>
                    <a:p>
                      <a:pPr marL="0" marR="0">
                        <a:lnSpc>
                          <a:spcPct val="100000"/>
                        </a:lnSpc>
                        <a:spcBef>
                          <a:spcPts val="0"/>
                        </a:spcBef>
                        <a:spcAft>
                          <a:spcPts val="0"/>
                        </a:spcAft>
                      </a:pPr>
                      <a:r>
                        <a:rPr lang="en-US" sz="1400" kern="100" dirty="0">
                          <a:effectLst/>
                          <a:latin typeface="Adobe Kaiti Std R" panose="02020400000000000000" pitchFamily="18" charset="-128"/>
                          <a:ea typeface="Adobe Kaiti Std R" panose="02020400000000000000" pitchFamily="18" charset="-128"/>
                        </a:rPr>
                        <a:t>Data on clinical outcomes, survival rates, revision rates, PROMs, radiographic findings, cost analysis</a:t>
                      </a:r>
                      <a:endParaRPr lang="en-US" sz="1400" b="1" kern="100" dirty="0">
                        <a:effectLst/>
                        <a:latin typeface="Adobe Kaiti Std R" panose="02020400000000000000" pitchFamily="18" charset="-128"/>
                        <a:ea typeface="Adobe Kaiti Std R" panose="02020400000000000000" pitchFamily="18" charset="-128"/>
                        <a:cs typeface="Arial" panose="020B0604020202020204" pitchFamily="34" charset="0"/>
                      </a:endParaRPr>
                    </a:p>
                  </a:txBody>
                  <a:tcPr marL="27543" marR="27543" marT="0" marB="0" anchor="ctr"/>
                </a:tc>
                <a:tc>
                  <a:txBody>
                    <a:bodyPr/>
                    <a:lstStyle/>
                    <a:p>
                      <a:pPr marL="0" marR="0">
                        <a:lnSpc>
                          <a:spcPct val="100000"/>
                        </a:lnSpc>
                        <a:spcBef>
                          <a:spcPts val="0"/>
                        </a:spcBef>
                        <a:spcAft>
                          <a:spcPts val="0"/>
                        </a:spcAft>
                      </a:pPr>
                      <a:r>
                        <a:rPr lang="en-US" sz="1400" b="1" kern="100" dirty="0">
                          <a:effectLst/>
                          <a:latin typeface="Adobe Kaiti Std R" panose="02020400000000000000" pitchFamily="18" charset="-128"/>
                          <a:ea typeface="Adobe Kaiti Std R" panose="02020400000000000000" pitchFamily="18" charset="-128"/>
                        </a:rPr>
                        <a:t>Published in low impact  journals or deemed non-peer-reviewed</a:t>
                      </a:r>
                      <a:endParaRPr lang="en-US" sz="1400" b="1" kern="100" dirty="0">
                        <a:effectLst/>
                        <a:latin typeface="Adobe Kaiti Std R" panose="02020400000000000000" pitchFamily="18" charset="-128"/>
                        <a:ea typeface="Adobe Kaiti Std R" panose="02020400000000000000" pitchFamily="18" charset="-128"/>
                        <a:cs typeface="Arial" panose="020B0604020202020204" pitchFamily="34" charset="0"/>
                      </a:endParaRPr>
                    </a:p>
                  </a:txBody>
                  <a:tcPr marL="27543" marR="27543" marT="0" marB="0" anchor="ctr"/>
                </a:tc>
                <a:extLst>
                  <a:ext uri="{0D108BD9-81ED-4DB2-BD59-A6C34878D82A}">
                    <a16:rowId xmlns:a16="http://schemas.microsoft.com/office/drawing/2014/main" val="926297517"/>
                  </a:ext>
                </a:extLst>
              </a:tr>
              <a:tr h="291611">
                <a:tc>
                  <a:txBody>
                    <a:bodyPr/>
                    <a:lstStyle/>
                    <a:p>
                      <a:pPr marL="0" marR="0">
                        <a:lnSpc>
                          <a:spcPct val="100000"/>
                        </a:lnSpc>
                        <a:spcBef>
                          <a:spcPts val="0"/>
                        </a:spcBef>
                        <a:spcAft>
                          <a:spcPts val="0"/>
                        </a:spcAft>
                      </a:pPr>
                      <a:r>
                        <a:rPr lang="en-US" sz="1400" kern="100" dirty="0">
                          <a:effectLst/>
                          <a:latin typeface="Adobe Kaiti Std R" panose="02020400000000000000" pitchFamily="18" charset="-128"/>
                          <a:ea typeface="Adobe Kaiti Std R" panose="02020400000000000000" pitchFamily="18" charset="-128"/>
                        </a:rPr>
                        <a:t>All treatment types (surgical/non-surgical)</a:t>
                      </a:r>
                      <a:endParaRPr lang="en-US" sz="1400" b="1" kern="100" dirty="0">
                        <a:effectLst/>
                        <a:latin typeface="Adobe Kaiti Std R" panose="02020400000000000000" pitchFamily="18" charset="-128"/>
                        <a:ea typeface="Adobe Kaiti Std R" panose="02020400000000000000" pitchFamily="18" charset="-128"/>
                        <a:cs typeface="Arial" panose="020B0604020202020204" pitchFamily="34" charset="0"/>
                      </a:endParaRPr>
                    </a:p>
                  </a:txBody>
                  <a:tcPr marL="27543" marR="27543" marT="0" marB="0" anchor="ctr"/>
                </a:tc>
                <a:tc>
                  <a:txBody>
                    <a:bodyPr/>
                    <a:lstStyle/>
                    <a:p>
                      <a:pPr marL="0" marR="0">
                        <a:lnSpc>
                          <a:spcPct val="100000"/>
                        </a:lnSpc>
                        <a:spcBef>
                          <a:spcPts val="0"/>
                        </a:spcBef>
                        <a:spcAft>
                          <a:spcPts val="0"/>
                        </a:spcAft>
                      </a:pPr>
                      <a:r>
                        <a:rPr lang="en-US" sz="1400" b="1" kern="100" dirty="0">
                          <a:effectLst/>
                          <a:latin typeface="Adobe Kaiti Std R" panose="02020400000000000000" pitchFamily="18" charset="-128"/>
                          <a:ea typeface="Adobe Kaiti Std R" panose="02020400000000000000" pitchFamily="18" charset="-128"/>
                        </a:rPr>
                        <a:t>Focused on unicompartmental knee arthroplasty (UKA)</a:t>
                      </a:r>
                      <a:endParaRPr lang="en-US" sz="1400" b="1" kern="100" dirty="0">
                        <a:effectLst/>
                        <a:latin typeface="Adobe Kaiti Std R" panose="02020400000000000000" pitchFamily="18" charset="-128"/>
                        <a:ea typeface="Adobe Kaiti Std R" panose="02020400000000000000" pitchFamily="18" charset="-128"/>
                        <a:cs typeface="Arial" panose="020B0604020202020204" pitchFamily="34" charset="0"/>
                      </a:endParaRPr>
                    </a:p>
                  </a:txBody>
                  <a:tcPr marL="27543" marR="27543" marT="0" marB="0" anchor="ctr"/>
                </a:tc>
                <a:extLst>
                  <a:ext uri="{0D108BD9-81ED-4DB2-BD59-A6C34878D82A}">
                    <a16:rowId xmlns:a16="http://schemas.microsoft.com/office/drawing/2014/main" val="560810563"/>
                  </a:ext>
                </a:extLst>
              </a:tr>
              <a:tr h="583223">
                <a:tc>
                  <a:txBody>
                    <a:bodyPr/>
                    <a:lstStyle/>
                    <a:p>
                      <a:pPr marL="0" marR="0">
                        <a:lnSpc>
                          <a:spcPct val="100000"/>
                        </a:lnSpc>
                        <a:spcBef>
                          <a:spcPts val="0"/>
                        </a:spcBef>
                        <a:spcAft>
                          <a:spcPts val="0"/>
                        </a:spcAft>
                      </a:pPr>
                      <a:r>
                        <a:rPr lang="en-US" sz="1400" kern="100" dirty="0">
                          <a:effectLst/>
                          <a:latin typeface="Adobe Kaiti Std R" panose="02020400000000000000" pitchFamily="18" charset="-128"/>
                          <a:ea typeface="Adobe Kaiti Std R" panose="02020400000000000000" pitchFamily="18" charset="-128"/>
                        </a:rPr>
                        <a:t>Studies with a minimum follow-up period of 2 years</a:t>
                      </a:r>
                      <a:endParaRPr lang="en-US" sz="1400" b="1" kern="100" dirty="0">
                        <a:effectLst/>
                        <a:latin typeface="Adobe Kaiti Std R" panose="02020400000000000000" pitchFamily="18" charset="-128"/>
                        <a:ea typeface="Adobe Kaiti Std R" panose="02020400000000000000" pitchFamily="18" charset="-128"/>
                        <a:cs typeface="Arial" panose="020B0604020202020204" pitchFamily="34" charset="0"/>
                      </a:endParaRPr>
                    </a:p>
                  </a:txBody>
                  <a:tcPr marL="27543" marR="27543" marT="0" marB="0" anchor="ctr"/>
                </a:tc>
                <a:tc>
                  <a:txBody>
                    <a:bodyPr/>
                    <a:lstStyle/>
                    <a:p>
                      <a:pPr marL="0" marR="0">
                        <a:lnSpc>
                          <a:spcPct val="100000"/>
                        </a:lnSpc>
                        <a:spcBef>
                          <a:spcPts val="0"/>
                        </a:spcBef>
                        <a:spcAft>
                          <a:spcPts val="0"/>
                        </a:spcAft>
                      </a:pPr>
                      <a:r>
                        <a:rPr lang="en-US" sz="1400" b="1" kern="100" dirty="0">
                          <a:effectLst/>
                          <a:latin typeface="Adobe Kaiti Std R" panose="02020400000000000000" pitchFamily="18" charset="-128"/>
                          <a:ea typeface="Adobe Kaiti Std R" panose="02020400000000000000" pitchFamily="18" charset="-128"/>
                        </a:rPr>
                        <a:t>Concentrated on surgical technique rather than clinical outcomes</a:t>
                      </a:r>
                      <a:endParaRPr lang="en-US" sz="1400" b="1" kern="100" dirty="0">
                        <a:effectLst/>
                        <a:latin typeface="Adobe Kaiti Std R" panose="02020400000000000000" pitchFamily="18" charset="-128"/>
                        <a:ea typeface="Adobe Kaiti Std R" panose="02020400000000000000" pitchFamily="18" charset="-128"/>
                        <a:cs typeface="Arial" panose="020B0604020202020204" pitchFamily="34" charset="0"/>
                      </a:endParaRPr>
                    </a:p>
                  </a:txBody>
                  <a:tcPr marL="27543" marR="27543" marT="0" marB="0" anchor="ctr"/>
                </a:tc>
                <a:extLst>
                  <a:ext uri="{0D108BD9-81ED-4DB2-BD59-A6C34878D82A}">
                    <a16:rowId xmlns:a16="http://schemas.microsoft.com/office/drawing/2014/main" val="2705366694"/>
                  </a:ext>
                </a:extLst>
              </a:tr>
              <a:tr h="291611">
                <a:tc>
                  <a:txBody>
                    <a:bodyPr/>
                    <a:lstStyle/>
                    <a:p>
                      <a:pPr marL="0" marR="0">
                        <a:lnSpc>
                          <a:spcPct val="100000"/>
                        </a:lnSpc>
                        <a:spcBef>
                          <a:spcPts val="0"/>
                        </a:spcBef>
                        <a:spcAft>
                          <a:spcPts val="0"/>
                        </a:spcAft>
                      </a:pPr>
                      <a:r>
                        <a:rPr lang="en-US" sz="1400" kern="100" dirty="0">
                          <a:effectLst/>
                          <a:latin typeface="Adobe Kaiti Std R" panose="02020400000000000000" pitchFamily="18" charset="-128"/>
                          <a:ea typeface="Adobe Kaiti Std R" panose="02020400000000000000" pitchFamily="18" charset="-128"/>
                        </a:rPr>
                        <a:t>Patients older than 18 years of age</a:t>
                      </a:r>
                      <a:endParaRPr lang="en-US" sz="1400" b="1" kern="100" dirty="0">
                        <a:effectLst/>
                        <a:latin typeface="Adobe Kaiti Std R" panose="02020400000000000000" pitchFamily="18" charset="-128"/>
                        <a:ea typeface="Adobe Kaiti Std R" panose="02020400000000000000" pitchFamily="18" charset="-128"/>
                        <a:cs typeface="Arial" panose="020B0604020202020204" pitchFamily="34" charset="0"/>
                      </a:endParaRPr>
                    </a:p>
                  </a:txBody>
                  <a:tcPr marL="27543" marR="27543" marT="0" marB="0" anchor="ctr"/>
                </a:tc>
                <a:tc>
                  <a:txBody>
                    <a:bodyPr/>
                    <a:lstStyle/>
                    <a:p>
                      <a:pPr marL="0" marR="0">
                        <a:lnSpc>
                          <a:spcPct val="100000"/>
                        </a:lnSpc>
                        <a:spcBef>
                          <a:spcPts val="0"/>
                        </a:spcBef>
                        <a:spcAft>
                          <a:spcPts val="0"/>
                        </a:spcAft>
                      </a:pPr>
                      <a:endParaRPr lang="en-US" sz="1400" b="1" kern="100" dirty="0">
                        <a:effectLst/>
                        <a:latin typeface="Adobe Kaiti Std R" panose="02020400000000000000" pitchFamily="18" charset="-128"/>
                        <a:ea typeface="Adobe Kaiti Std R" panose="02020400000000000000" pitchFamily="18" charset="-128"/>
                        <a:cs typeface="Arial" panose="020B0604020202020204" pitchFamily="34" charset="0"/>
                      </a:endParaRPr>
                    </a:p>
                  </a:txBody>
                  <a:tcPr marL="27543" marR="27543" marT="0" marB="0" anchor="ctr"/>
                </a:tc>
                <a:extLst>
                  <a:ext uri="{0D108BD9-81ED-4DB2-BD59-A6C34878D82A}">
                    <a16:rowId xmlns:a16="http://schemas.microsoft.com/office/drawing/2014/main" val="359549029"/>
                  </a:ext>
                </a:extLst>
              </a:tr>
              <a:tr h="291611">
                <a:tc>
                  <a:txBody>
                    <a:bodyPr/>
                    <a:lstStyle/>
                    <a:p>
                      <a:pPr marL="0" marR="0">
                        <a:lnSpc>
                          <a:spcPct val="100000"/>
                        </a:lnSpc>
                        <a:spcBef>
                          <a:spcPts val="0"/>
                        </a:spcBef>
                        <a:spcAft>
                          <a:spcPts val="0"/>
                        </a:spcAft>
                      </a:pPr>
                      <a:r>
                        <a:rPr lang="en-US" sz="1400" kern="100" dirty="0">
                          <a:effectLst/>
                          <a:latin typeface="Adobe Kaiti Std R" panose="02020400000000000000" pitchFamily="18" charset="-128"/>
                          <a:ea typeface="Adobe Kaiti Std R" panose="02020400000000000000" pitchFamily="18" charset="-128"/>
                        </a:rPr>
                        <a:t>Studies written in English</a:t>
                      </a:r>
                      <a:endParaRPr lang="en-US" sz="1400" b="1" kern="100" dirty="0">
                        <a:effectLst/>
                        <a:latin typeface="Adobe Kaiti Std R" panose="02020400000000000000" pitchFamily="18" charset="-128"/>
                        <a:ea typeface="Adobe Kaiti Std R" panose="02020400000000000000" pitchFamily="18" charset="-128"/>
                        <a:cs typeface="Arial" panose="020B0604020202020204" pitchFamily="34" charset="0"/>
                      </a:endParaRPr>
                    </a:p>
                  </a:txBody>
                  <a:tcPr marL="27543" marR="27543" marT="0" marB="0" anchor="ctr"/>
                </a:tc>
                <a:tc>
                  <a:txBody>
                    <a:bodyPr/>
                    <a:lstStyle/>
                    <a:p>
                      <a:pPr marL="0" marR="0">
                        <a:lnSpc>
                          <a:spcPct val="100000"/>
                        </a:lnSpc>
                        <a:spcBef>
                          <a:spcPts val="0"/>
                        </a:spcBef>
                        <a:spcAft>
                          <a:spcPts val="0"/>
                        </a:spcAft>
                      </a:pPr>
                      <a:r>
                        <a:rPr lang="en-US" sz="1400" kern="100" dirty="0">
                          <a:effectLst/>
                          <a:latin typeface="Adobe Kaiti Std R" panose="02020400000000000000" pitchFamily="18" charset="-128"/>
                          <a:ea typeface="Adobe Kaiti Std R" panose="02020400000000000000" pitchFamily="18" charset="-128"/>
                        </a:rPr>
                        <a:t> </a:t>
                      </a:r>
                      <a:endParaRPr lang="en-US" sz="1400" b="1" kern="100" dirty="0">
                        <a:effectLst/>
                        <a:latin typeface="Adobe Kaiti Std R" panose="02020400000000000000" pitchFamily="18" charset="-128"/>
                        <a:ea typeface="Adobe Kaiti Std R" panose="02020400000000000000" pitchFamily="18" charset="-128"/>
                        <a:cs typeface="Arial" panose="020B0604020202020204" pitchFamily="34" charset="0"/>
                      </a:endParaRPr>
                    </a:p>
                  </a:txBody>
                  <a:tcPr marL="27543" marR="27543" marT="0" marB="0" anchor="ctr"/>
                </a:tc>
                <a:extLst>
                  <a:ext uri="{0D108BD9-81ED-4DB2-BD59-A6C34878D82A}">
                    <a16:rowId xmlns:a16="http://schemas.microsoft.com/office/drawing/2014/main" val="1646800071"/>
                  </a:ext>
                </a:extLst>
              </a:tr>
            </a:tbl>
          </a:graphicData>
        </a:graphic>
      </p:graphicFrame>
    </p:spTree>
    <p:extLst>
      <p:ext uri="{BB962C8B-B14F-4D97-AF65-F5344CB8AC3E}">
        <p14:creationId xmlns:p14="http://schemas.microsoft.com/office/powerpoint/2010/main" val="36228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883F098B-B7A7-E0EF-6385-3FCAA9A0EEA9}"/>
              </a:ext>
            </a:extLst>
          </p:cNvPr>
          <p:cNvSpPr>
            <a:spLocks noChangeArrowheads="1"/>
          </p:cNvSpPr>
          <p:nvPr/>
        </p:nvSpPr>
        <p:spPr bwMode="auto">
          <a:xfrm>
            <a:off x="3470624" y="1522863"/>
            <a:ext cx="2944975" cy="597635"/>
          </a:xfrm>
          <a:prstGeom prst="rect">
            <a:avLst/>
          </a:prstGeom>
          <a:solidFill>
            <a:schemeClr val="accent4">
              <a:lumMod val="40000"/>
              <a:lumOff val="60000"/>
            </a:schemeClr>
          </a:solidFill>
          <a:ln w="19050">
            <a:solidFill>
              <a:srgbClr val="C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t>Records identified through database searching</a:t>
            </a:r>
            <a:br>
              <a:rPr kumimoji="0" lang="en-CA" altLang="en-US" sz="1100" b="1"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br>
            <a:r>
              <a:rPr kumimoji="0" lang="en-CA" altLang="en-US" sz="1100" b="1"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t>(n = 1056  )</a:t>
            </a:r>
            <a:endParaRPr kumimoji="0" lang="en-CA" altLang="en-US" sz="1800" b="1" i="0" u="none" strike="noStrike" cap="none" normalizeH="0" baseline="0" dirty="0">
              <a:ln>
                <a:noFill/>
              </a:ln>
              <a:solidFill>
                <a:schemeClr val="tx1"/>
              </a:solidFill>
              <a:effectLst/>
              <a:latin typeface="Adobe Heiti Std R" panose="020B0400000000000000" pitchFamily="34" charset="-128"/>
              <a:ea typeface="Adobe Heiti Std R" panose="020B0400000000000000" pitchFamily="34" charset="-128"/>
            </a:endParaRPr>
          </a:p>
        </p:txBody>
      </p:sp>
      <p:sp>
        <p:nvSpPr>
          <p:cNvPr id="5" name="AutoShape 19">
            <a:extLst>
              <a:ext uri="{FF2B5EF4-FFF2-40B4-BE49-F238E27FC236}">
                <a16:creationId xmlns:a16="http://schemas.microsoft.com/office/drawing/2014/main" id="{9F7DE7FB-9BFA-59F9-3F7C-AD4F26E2792F}"/>
              </a:ext>
            </a:extLst>
          </p:cNvPr>
          <p:cNvSpPr>
            <a:spLocks noChangeArrowheads="1"/>
          </p:cNvSpPr>
          <p:nvPr/>
        </p:nvSpPr>
        <p:spPr bwMode="auto">
          <a:xfrm rot="16200000">
            <a:off x="1571962" y="3252087"/>
            <a:ext cx="1495919" cy="287299"/>
          </a:xfrm>
          <a:prstGeom prst="roundRect">
            <a:avLst>
              <a:gd name="adj" fmla="val 16667"/>
            </a:avLst>
          </a:prstGeom>
          <a:solidFill>
            <a:srgbClr val="CCECFF"/>
          </a:solidFill>
          <a:ln w="9525">
            <a:solidFill>
              <a:srgbClr val="000000"/>
            </a:solidFill>
            <a:round/>
            <a:headEnd/>
            <a:tailEnd/>
          </a:ln>
        </p:spPr>
        <p:txBody>
          <a:bodyPr vert="horz" wrap="square" lIns="45720" tIns="45720" rIns="4572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cs typeface="Calibri" panose="020F0502020204030204" pitchFamily="34" charset="0"/>
              </a:rPr>
              <a:t>Screening</a:t>
            </a:r>
            <a:endParaRPr kumimoji="0" lang="en-CA"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Arial" panose="020B0604020202020204" pitchFamily="34" charset="0"/>
            </a:endParaRPr>
          </a:p>
        </p:txBody>
      </p:sp>
      <p:sp>
        <p:nvSpPr>
          <p:cNvPr id="6" name="AutoShape 1">
            <a:extLst>
              <a:ext uri="{FF2B5EF4-FFF2-40B4-BE49-F238E27FC236}">
                <a16:creationId xmlns:a16="http://schemas.microsoft.com/office/drawing/2014/main" id="{E04646AD-1D6F-B14E-06B2-95D55DF505B6}"/>
              </a:ext>
            </a:extLst>
          </p:cNvPr>
          <p:cNvSpPr>
            <a:spLocks noChangeArrowheads="1"/>
          </p:cNvSpPr>
          <p:nvPr/>
        </p:nvSpPr>
        <p:spPr bwMode="auto">
          <a:xfrm rot="16200000">
            <a:off x="1910097" y="5904831"/>
            <a:ext cx="819651" cy="287301"/>
          </a:xfrm>
          <a:prstGeom prst="roundRect">
            <a:avLst>
              <a:gd name="adj" fmla="val 16667"/>
            </a:avLst>
          </a:prstGeom>
          <a:solidFill>
            <a:srgbClr val="CCECFF"/>
          </a:solidFill>
          <a:ln w="9525">
            <a:solidFill>
              <a:srgbClr val="000000"/>
            </a:solidFill>
            <a:round/>
            <a:headEnd/>
            <a:tailEnd/>
          </a:ln>
        </p:spPr>
        <p:txBody>
          <a:bodyPr vert="horz" wrap="square" lIns="45720" tIns="45720" rIns="4572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Included</a:t>
            </a:r>
            <a:endParaRPr kumimoji="0" lang="en-CA" altLang="en-US"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7" name="AutoShape 18">
            <a:extLst>
              <a:ext uri="{FF2B5EF4-FFF2-40B4-BE49-F238E27FC236}">
                <a16:creationId xmlns:a16="http://schemas.microsoft.com/office/drawing/2014/main" id="{8B819A17-02E7-39E0-980C-00E1061B1471}"/>
              </a:ext>
            </a:extLst>
          </p:cNvPr>
          <p:cNvSpPr>
            <a:spLocks noChangeArrowheads="1"/>
          </p:cNvSpPr>
          <p:nvPr/>
        </p:nvSpPr>
        <p:spPr bwMode="auto">
          <a:xfrm rot="16200000">
            <a:off x="1839229" y="4719115"/>
            <a:ext cx="961387" cy="287301"/>
          </a:xfrm>
          <a:prstGeom prst="roundRect">
            <a:avLst>
              <a:gd name="adj" fmla="val 16667"/>
            </a:avLst>
          </a:prstGeom>
          <a:solidFill>
            <a:srgbClr val="CCECFF"/>
          </a:solidFill>
          <a:ln w="9525">
            <a:solidFill>
              <a:srgbClr val="000000"/>
            </a:solidFill>
            <a:round/>
            <a:headEnd/>
            <a:tailEnd/>
          </a:ln>
        </p:spPr>
        <p:txBody>
          <a:bodyPr vert="horz" wrap="square" lIns="45720" tIns="45720" rIns="4572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Eligibility</a:t>
            </a:r>
            <a:endParaRPr kumimoji="0" lang="en-CA" altLang="en-US"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8" name="AutoShape 16">
            <a:extLst>
              <a:ext uri="{FF2B5EF4-FFF2-40B4-BE49-F238E27FC236}">
                <a16:creationId xmlns:a16="http://schemas.microsoft.com/office/drawing/2014/main" id="{3043217B-806C-3514-F1EC-5B3BC9B72E9A}"/>
              </a:ext>
            </a:extLst>
          </p:cNvPr>
          <p:cNvSpPr>
            <a:spLocks noChangeShapeType="1"/>
          </p:cNvSpPr>
          <p:nvPr/>
        </p:nvSpPr>
        <p:spPr bwMode="auto">
          <a:xfrm>
            <a:off x="4938367" y="2120497"/>
            <a:ext cx="45719" cy="605649"/>
          </a:xfrm>
          <a:prstGeom prst="straightConnector1">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a:extLst>
              <a:ext uri="{FF2B5EF4-FFF2-40B4-BE49-F238E27FC236}">
                <a16:creationId xmlns:a16="http://schemas.microsoft.com/office/drawing/2014/main" id="{85D9FE7D-1D42-3DF0-A4A3-AE2F30911F84}"/>
              </a:ext>
            </a:extLst>
          </p:cNvPr>
          <p:cNvSpPr>
            <a:spLocks noChangeShapeType="1"/>
          </p:cNvSpPr>
          <p:nvPr/>
        </p:nvSpPr>
        <p:spPr bwMode="auto">
          <a:xfrm flipH="1">
            <a:off x="8537943" y="2120497"/>
            <a:ext cx="45720" cy="605649"/>
          </a:xfrm>
          <a:prstGeom prst="straightConnector1">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AutoShape 2">
            <a:extLst>
              <a:ext uri="{FF2B5EF4-FFF2-40B4-BE49-F238E27FC236}">
                <a16:creationId xmlns:a16="http://schemas.microsoft.com/office/drawing/2014/main" id="{BF50EBDF-CA86-C098-864F-9E81330ADC18}"/>
              </a:ext>
            </a:extLst>
          </p:cNvPr>
          <p:cNvSpPr>
            <a:spLocks noChangeArrowheads="1"/>
          </p:cNvSpPr>
          <p:nvPr/>
        </p:nvSpPr>
        <p:spPr bwMode="auto">
          <a:xfrm rot="16200000">
            <a:off x="1819576" y="1831934"/>
            <a:ext cx="1000691" cy="287298"/>
          </a:xfrm>
          <a:prstGeom prst="roundRect">
            <a:avLst>
              <a:gd name="adj" fmla="val 16667"/>
            </a:avLst>
          </a:prstGeom>
          <a:solidFill>
            <a:srgbClr val="CCECFF"/>
          </a:solidFill>
          <a:ln w="9525">
            <a:solidFill>
              <a:srgbClr val="000000"/>
            </a:solidFill>
            <a:round/>
            <a:headEnd/>
            <a:tailEnd/>
          </a:ln>
        </p:spPr>
        <p:txBody>
          <a:bodyPr vert="horz" wrap="square" lIns="45720" tIns="45720" rIns="4572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Identification</a:t>
            </a:r>
            <a:endParaRPr kumimoji="0" lang="en-CA" altLang="en-US"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11" name="Rectangle 14">
            <a:extLst>
              <a:ext uri="{FF2B5EF4-FFF2-40B4-BE49-F238E27FC236}">
                <a16:creationId xmlns:a16="http://schemas.microsoft.com/office/drawing/2014/main" id="{2F2FED93-5841-A59F-FB34-8EC6C2AE132A}"/>
              </a:ext>
            </a:extLst>
          </p:cNvPr>
          <p:cNvSpPr>
            <a:spLocks noChangeArrowheads="1"/>
          </p:cNvSpPr>
          <p:nvPr/>
        </p:nvSpPr>
        <p:spPr bwMode="auto">
          <a:xfrm>
            <a:off x="6964692" y="1512071"/>
            <a:ext cx="3154315" cy="600414"/>
          </a:xfrm>
          <a:prstGeom prst="rect">
            <a:avLst/>
          </a:prstGeom>
          <a:solidFill>
            <a:schemeClr val="accent4">
              <a:lumMod val="40000"/>
              <a:lumOff val="60000"/>
            </a:schemeClr>
          </a:solidFill>
          <a:ln w="19050">
            <a:solidFill>
              <a:srgbClr val="C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t>Additional records identified through other sources</a:t>
            </a:r>
            <a:b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br>
            <a: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t>(n =46   )</a:t>
            </a:r>
            <a:endParaRPr kumimoji="0" lang="en-CA" altLang="en-US" sz="1800" b="0" i="0" u="none" strike="noStrike" cap="none" normalizeH="0" baseline="0" dirty="0">
              <a:ln>
                <a:noFill/>
              </a:ln>
              <a:solidFill>
                <a:schemeClr val="tx1"/>
              </a:solidFill>
              <a:effectLst/>
              <a:latin typeface="Adobe Heiti Std R" panose="020B0400000000000000" pitchFamily="34" charset="-128"/>
              <a:ea typeface="Adobe Heiti Std R" panose="020B0400000000000000" pitchFamily="34" charset="-128"/>
            </a:endParaRPr>
          </a:p>
        </p:txBody>
      </p:sp>
      <p:sp>
        <p:nvSpPr>
          <p:cNvPr id="12" name="Rectangle 13">
            <a:extLst>
              <a:ext uri="{FF2B5EF4-FFF2-40B4-BE49-F238E27FC236}">
                <a16:creationId xmlns:a16="http://schemas.microsoft.com/office/drawing/2014/main" id="{66019312-2432-3404-32DC-5F97BA0DC3D8}"/>
              </a:ext>
            </a:extLst>
          </p:cNvPr>
          <p:cNvSpPr>
            <a:spLocks noChangeArrowheads="1"/>
          </p:cNvSpPr>
          <p:nvPr/>
        </p:nvSpPr>
        <p:spPr bwMode="auto">
          <a:xfrm>
            <a:off x="4736989" y="2718134"/>
            <a:ext cx="4017397" cy="500344"/>
          </a:xfrm>
          <a:prstGeom prst="rect">
            <a:avLst/>
          </a:prstGeom>
          <a:solidFill>
            <a:schemeClr val="accent4">
              <a:lumMod val="40000"/>
              <a:lumOff val="60000"/>
            </a:schemeClr>
          </a:solidFill>
          <a:ln w="19050">
            <a:solidFill>
              <a:srgbClr val="C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t>Records after duplicates removed</a:t>
            </a:r>
            <a:b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br>
            <a: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t>(n =834 )</a:t>
            </a:r>
            <a:endParaRPr kumimoji="0" lang="en-CA" altLang="en-US" sz="1800" b="0" i="0" u="none" strike="noStrike" cap="none" normalizeH="0" baseline="0" dirty="0">
              <a:ln>
                <a:noFill/>
              </a:ln>
              <a:solidFill>
                <a:schemeClr val="tx1"/>
              </a:solidFill>
              <a:effectLst/>
              <a:latin typeface="Adobe Heiti Std R" panose="020B0400000000000000" pitchFamily="34" charset="-128"/>
              <a:ea typeface="Adobe Heiti Std R" panose="020B0400000000000000" pitchFamily="34" charset="-128"/>
            </a:endParaRPr>
          </a:p>
        </p:txBody>
      </p:sp>
      <p:sp>
        <p:nvSpPr>
          <p:cNvPr id="13" name="Rectangle 12">
            <a:extLst>
              <a:ext uri="{FF2B5EF4-FFF2-40B4-BE49-F238E27FC236}">
                <a16:creationId xmlns:a16="http://schemas.microsoft.com/office/drawing/2014/main" id="{7F77CE90-F5AA-91E5-375C-B5B373CEC2E8}"/>
              </a:ext>
            </a:extLst>
          </p:cNvPr>
          <p:cNvSpPr>
            <a:spLocks noChangeArrowheads="1"/>
          </p:cNvSpPr>
          <p:nvPr/>
        </p:nvSpPr>
        <p:spPr bwMode="auto">
          <a:xfrm>
            <a:off x="5539227" y="3732116"/>
            <a:ext cx="2498395" cy="500345"/>
          </a:xfrm>
          <a:prstGeom prst="rect">
            <a:avLst/>
          </a:prstGeom>
          <a:solidFill>
            <a:schemeClr val="accent4">
              <a:lumMod val="40000"/>
              <a:lumOff val="60000"/>
            </a:schemeClr>
          </a:solidFill>
          <a:ln w="19050">
            <a:solidFill>
              <a:srgbClr val="C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t>Records screened</a:t>
            </a:r>
            <a:b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br>
            <a: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t>(n =834   )</a:t>
            </a:r>
            <a:endParaRPr kumimoji="0" lang="en-CA" altLang="en-US" sz="1800" b="0" i="0" u="none" strike="noStrike" cap="none" normalizeH="0" baseline="0" dirty="0">
              <a:ln>
                <a:noFill/>
              </a:ln>
              <a:solidFill>
                <a:schemeClr val="tx1"/>
              </a:solidFill>
              <a:effectLst/>
              <a:latin typeface="Adobe Heiti Std R" panose="020B0400000000000000" pitchFamily="34" charset="-128"/>
              <a:ea typeface="Adobe Heiti Std R" panose="020B0400000000000000" pitchFamily="34" charset="-128"/>
            </a:endParaRPr>
          </a:p>
        </p:txBody>
      </p:sp>
      <p:sp>
        <p:nvSpPr>
          <p:cNvPr id="14" name="Rectangle 11">
            <a:extLst>
              <a:ext uri="{FF2B5EF4-FFF2-40B4-BE49-F238E27FC236}">
                <a16:creationId xmlns:a16="http://schemas.microsoft.com/office/drawing/2014/main" id="{AF40264D-2AC8-3AB7-8C0B-912177C2C534}"/>
              </a:ext>
            </a:extLst>
          </p:cNvPr>
          <p:cNvSpPr>
            <a:spLocks noChangeArrowheads="1"/>
          </p:cNvSpPr>
          <p:nvPr/>
        </p:nvSpPr>
        <p:spPr bwMode="auto">
          <a:xfrm>
            <a:off x="8654881" y="4143697"/>
            <a:ext cx="2564892" cy="500344"/>
          </a:xfrm>
          <a:prstGeom prst="rect">
            <a:avLst/>
          </a:prstGeom>
          <a:solidFill>
            <a:schemeClr val="accent4">
              <a:lumMod val="40000"/>
              <a:lumOff val="60000"/>
            </a:schemeClr>
          </a:solidFill>
          <a:ln w="19050">
            <a:solidFill>
              <a:srgbClr val="C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t>Records excluded</a:t>
            </a:r>
            <a:r>
              <a:rPr lang="en-CA" altLang="en-US" sz="1100" dirty="0">
                <a:solidFill>
                  <a:srgbClr val="000000"/>
                </a:solidFill>
                <a:latin typeface="Adobe Heiti Std R" panose="020B0400000000000000" pitchFamily="34" charset="-128"/>
                <a:ea typeface="Adobe Heiti Std R" panose="020B0400000000000000" pitchFamily="34" charset="-128"/>
                <a:cs typeface="Calibri" panose="020F0502020204030204" pitchFamily="34" charset="0"/>
              </a:rPr>
              <a:t> </a:t>
            </a:r>
            <a: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t>(n =624   )</a:t>
            </a:r>
            <a:endParaRPr kumimoji="0" lang="en-CA" altLang="en-US" sz="1800" b="0" i="0" u="none" strike="noStrike" cap="none" normalizeH="0" baseline="0" dirty="0">
              <a:ln>
                <a:noFill/>
              </a:ln>
              <a:solidFill>
                <a:schemeClr val="tx1"/>
              </a:solidFill>
              <a:effectLst/>
              <a:latin typeface="Adobe Heiti Std R" panose="020B0400000000000000" pitchFamily="34" charset="-128"/>
              <a:ea typeface="Adobe Heiti Std R" panose="020B0400000000000000" pitchFamily="34" charset="-128"/>
            </a:endParaRPr>
          </a:p>
        </p:txBody>
      </p:sp>
      <p:sp>
        <p:nvSpPr>
          <p:cNvPr id="15" name="Rectangle 10">
            <a:extLst>
              <a:ext uri="{FF2B5EF4-FFF2-40B4-BE49-F238E27FC236}">
                <a16:creationId xmlns:a16="http://schemas.microsoft.com/office/drawing/2014/main" id="{D8218A66-FAFE-D9C7-1925-3D2AE597EF67}"/>
              </a:ext>
            </a:extLst>
          </p:cNvPr>
          <p:cNvSpPr>
            <a:spLocks noChangeArrowheads="1"/>
          </p:cNvSpPr>
          <p:nvPr/>
        </p:nvSpPr>
        <p:spPr bwMode="auto">
          <a:xfrm>
            <a:off x="5539227" y="4665594"/>
            <a:ext cx="2498394" cy="668541"/>
          </a:xfrm>
          <a:prstGeom prst="rect">
            <a:avLst/>
          </a:prstGeom>
          <a:solidFill>
            <a:schemeClr val="accent4">
              <a:lumMod val="40000"/>
              <a:lumOff val="60000"/>
            </a:schemeClr>
          </a:solidFill>
          <a:ln w="19050">
            <a:solidFill>
              <a:srgbClr val="C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t>Full-text articles assessed for eligibility</a:t>
            </a:r>
            <a:b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br>
            <a: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t>(n = 210)</a:t>
            </a:r>
            <a:endParaRPr kumimoji="0" lang="en-CA" altLang="en-US" sz="1800" b="0" i="0" u="none" strike="noStrike" cap="none" normalizeH="0" baseline="0" dirty="0">
              <a:ln>
                <a:noFill/>
              </a:ln>
              <a:solidFill>
                <a:schemeClr val="tx1"/>
              </a:solidFill>
              <a:effectLst/>
              <a:latin typeface="Adobe Heiti Std R" panose="020B0400000000000000" pitchFamily="34" charset="-128"/>
              <a:ea typeface="Adobe Heiti Std R" panose="020B0400000000000000" pitchFamily="34" charset="-128"/>
            </a:endParaRPr>
          </a:p>
        </p:txBody>
      </p:sp>
      <p:sp>
        <p:nvSpPr>
          <p:cNvPr id="16" name="Rectangle 9">
            <a:extLst>
              <a:ext uri="{FF2B5EF4-FFF2-40B4-BE49-F238E27FC236}">
                <a16:creationId xmlns:a16="http://schemas.microsoft.com/office/drawing/2014/main" id="{B383044E-1E57-4E22-4820-673D3D7C9F9E}"/>
              </a:ext>
            </a:extLst>
          </p:cNvPr>
          <p:cNvSpPr>
            <a:spLocks noChangeArrowheads="1"/>
          </p:cNvSpPr>
          <p:nvPr/>
        </p:nvSpPr>
        <p:spPr bwMode="auto">
          <a:xfrm>
            <a:off x="8639823" y="5353393"/>
            <a:ext cx="2579950" cy="652959"/>
          </a:xfrm>
          <a:prstGeom prst="rect">
            <a:avLst/>
          </a:prstGeom>
          <a:solidFill>
            <a:schemeClr val="accent4">
              <a:lumMod val="40000"/>
              <a:lumOff val="60000"/>
            </a:schemeClr>
          </a:solidFill>
          <a:ln w="19050">
            <a:solidFill>
              <a:srgbClr val="C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t>Full-text articles excluded, with reasons</a:t>
            </a:r>
            <a:b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br>
            <a: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t>(n = 172  )</a:t>
            </a:r>
            <a:endParaRPr kumimoji="0" lang="en-CA" altLang="en-US" sz="1800" b="0" i="0" u="none" strike="noStrike" cap="none" normalizeH="0" baseline="0" dirty="0">
              <a:ln>
                <a:noFill/>
              </a:ln>
              <a:solidFill>
                <a:schemeClr val="tx1"/>
              </a:solidFill>
              <a:effectLst/>
              <a:latin typeface="Adobe Heiti Std R" panose="020B0400000000000000" pitchFamily="34" charset="-128"/>
              <a:ea typeface="Adobe Heiti Std R" panose="020B0400000000000000" pitchFamily="34" charset="-128"/>
            </a:endParaRPr>
          </a:p>
        </p:txBody>
      </p:sp>
      <p:sp>
        <p:nvSpPr>
          <p:cNvPr id="17" name="Rectangle 8">
            <a:extLst>
              <a:ext uri="{FF2B5EF4-FFF2-40B4-BE49-F238E27FC236}">
                <a16:creationId xmlns:a16="http://schemas.microsoft.com/office/drawing/2014/main" id="{D3BE396C-7BAD-4EFA-4963-4E7AE9FE3637}"/>
              </a:ext>
            </a:extLst>
          </p:cNvPr>
          <p:cNvSpPr>
            <a:spLocks noChangeArrowheads="1"/>
          </p:cNvSpPr>
          <p:nvPr/>
        </p:nvSpPr>
        <p:spPr bwMode="auto">
          <a:xfrm>
            <a:off x="5551698" y="5894156"/>
            <a:ext cx="2485923" cy="685937"/>
          </a:xfrm>
          <a:prstGeom prst="rect">
            <a:avLst/>
          </a:prstGeom>
          <a:solidFill>
            <a:schemeClr val="accent4">
              <a:lumMod val="40000"/>
              <a:lumOff val="60000"/>
            </a:schemeClr>
          </a:solidFill>
          <a:ln w="19050">
            <a:solidFill>
              <a:srgbClr val="C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t>Studies included in qualitative synthesis</a:t>
            </a:r>
            <a:b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br>
            <a:r>
              <a:rPr kumimoji="0" lang="en-CA" altLang="en-US" sz="1100" b="0" i="0" u="none" strike="noStrike" cap="none" normalizeH="0" baseline="0" dirty="0">
                <a:ln>
                  <a:noFill/>
                </a:ln>
                <a:solidFill>
                  <a:srgbClr val="000000"/>
                </a:solidFill>
                <a:effectLst/>
                <a:latin typeface="Adobe Heiti Std R" panose="020B0400000000000000" pitchFamily="34" charset="-128"/>
                <a:ea typeface="Adobe Heiti Std R" panose="020B0400000000000000" pitchFamily="34" charset="-128"/>
                <a:cs typeface="Calibri" panose="020F0502020204030204" pitchFamily="34" charset="0"/>
              </a:rPr>
              <a:t>(n = 38)</a:t>
            </a:r>
            <a:endParaRPr kumimoji="0" lang="en-CA" altLang="en-US" sz="1800" b="0" i="0" u="none" strike="noStrike" cap="none" normalizeH="0" baseline="0" dirty="0">
              <a:ln>
                <a:noFill/>
              </a:ln>
              <a:solidFill>
                <a:schemeClr val="tx1"/>
              </a:solidFill>
              <a:effectLst/>
              <a:latin typeface="Adobe Heiti Std R" panose="020B0400000000000000" pitchFamily="34" charset="-128"/>
              <a:ea typeface="Adobe Heiti Std R" panose="020B0400000000000000" pitchFamily="34" charset="-128"/>
            </a:endParaRPr>
          </a:p>
        </p:txBody>
      </p:sp>
      <p:sp>
        <p:nvSpPr>
          <p:cNvPr id="18" name="AutoShape 7">
            <a:extLst>
              <a:ext uri="{FF2B5EF4-FFF2-40B4-BE49-F238E27FC236}">
                <a16:creationId xmlns:a16="http://schemas.microsoft.com/office/drawing/2014/main" id="{0F1E6423-9361-7A50-1379-675C01AE59C2}"/>
              </a:ext>
            </a:extLst>
          </p:cNvPr>
          <p:cNvSpPr>
            <a:spLocks noChangeShapeType="1"/>
          </p:cNvSpPr>
          <p:nvPr/>
        </p:nvSpPr>
        <p:spPr bwMode="auto">
          <a:xfrm>
            <a:off x="6742706" y="3225930"/>
            <a:ext cx="45719" cy="506186"/>
          </a:xfrm>
          <a:prstGeom prst="straightConnector1">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AutoShape 6">
            <a:extLst>
              <a:ext uri="{FF2B5EF4-FFF2-40B4-BE49-F238E27FC236}">
                <a16:creationId xmlns:a16="http://schemas.microsoft.com/office/drawing/2014/main" id="{D6004E58-9662-84DF-02AF-248AF27B424C}"/>
              </a:ext>
            </a:extLst>
          </p:cNvPr>
          <p:cNvSpPr>
            <a:spLocks noChangeShapeType="1"/>
          </p:cNvSpPr>
          <p:nvPr/>
        </p:nvSpPr>
        <p:spPr bwMode="auto">
          <a:xfrm>
            <a:off x="6788425" y="4232461"/>
            <a:ext cx="45719" cy="421853"/>
          </a:xfrm>
          <a:prstGeom prst="straightConnector1">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91440" tIns="45720" rIns="91440" bIns="45720" numCol="1" anchor="t" anchorCtr="0" compatLnSpc="1">
            <a:prstTxWarp prst="textNoShape">
              <a:avLst/>
            </a:prstTxWarp>
          </a:bodyPr>
          <a:lstStyle/>
          <a:p>
            <a:endParaRPr lang="en-US">
              <a:latin typeface="Adobe Heiti Std R" panose="020B0400000000000000" pitchFamily="34" charset="-128"/>
              <a:ea typeface="Adobe Heiti Std R" panose="020B0400000000000000" pitchFamily="34" charset="-128"/>
            </a:endParaRPr>
          </a:p>
        </p:txBody>
      </p:sp>
      <p:sp>
        <p:nvSpPr>
          <p:cNvPr id="20" name="AutoShape 5">
            <a:extLst>
              <a:ext uri="{FF2B5EF4-FFF2-40B4-BE49-F238E27FC236}">
                <a16:creationId xmlns:a16="http://schemas.microsoft.com/office/drawing/2014/main" id="{877C4769-269B-DFC1-2970-C5F3A9674709}"/>
              </a:ext>
            </a:extLst>
          </p:cNvPr>
          <p:cNvSpPr>
            <a:spLocks noChangeShapeType="1"/>
          </p:cNvSpPr>
          <p:nvPr/>
        </p:nvSpPr>
        <p:spPr bwMode="auto">
          <a:xfrm>
            <a:off x="6834143" y="5343459"/>
            <a:ext cx="45719" cy="543246"/>
          </a:xfrm>
          <a:prstGeom prst="straightConnector1">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91440" tIns="45720" rIns="91440" bIns="45720" numCol="1" anchor="t" anchorCtr="0" compatLnSpc="1">
            <a:prstTxWarp prst="textNoShape">
              <a:avLst/>
            </a:prstTxWarp>
          </a:bodyPr>
          <a:lstStyle/>
          <a:p>
            <a:endParaRPr lang="en-US">
              <a:latin typeface="Adobe Heiti Std R" panose="020B0400000000000000" pitchFamily="34" charset="-128"/>
              <a:ea typeface="Adobe Heiti Std R" panose="020B0400000000000000" pitchFamily="34" charset="-128"/>
            </a:endParaRPr>
          </a:p>
        </p:txBody>
      </p:sp>
      <p:sp>
        <p:nvSpPr>
          <p:cNvPr id="21" name="AutoShape 4">
            <a:extLst>
              <a:ext uri="{FF2B5EF4-FFF2-40B4-BE49-F238E27FC236}">
                <a16:creationId xmlns:a16="http://schemas.microsoft.com/office/drawing/2014/main" id="{EFECCC14-DFA0-9207-D391-E06D200FD1AB}"/>
              </a:ext>
            </a:extLst>
          </p:cNvPr>
          <p:cNvSpPr>
            <a:spLocks noChangeShapeType="1"/>
          </p:cNvSpPr>
          <p:nvPr/>
        </p:nvSpPr>
        <p:spPr bwMode="auto">
          <a:xfrm flipV="1">
            <a:off x="6811284" y="4393869"/>
            <a:ext cx="1797728" cy="45719"/>
          </a:xfrm>
          <a:prstGeom prst="straightConnector1">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91440" tIns="45720" rIns="91440" bIns="45720" numCol="1" anchor="t" anchorCtr="0" compatLnSpc="1">
            <a:prstTxWarp prst="textNoShape">
              <a:avLst/>
            </a:prstTxWarp>
          </a:bodyPr>
          <a:lstStyle/>
          <a:p>
            <a:endParaRPr lang="en-US">
              <a:latin typeface="Adobe Heiti Std R" panose="020B0400000000000000" pitchFamily="34" charset="-128"/>
              <a:ea typeface="Adobe Heiti Std R" panose="020B0400000000000000" pitchFamily="34" charset="-128"/>
            </a:endParaRPr>
          </a:p>
        </p:txBody>
      </p:sp>
      <p:sp>
        <p:nvSpPr>
          <p:cNvPr id="22" name="AutoShape 3">
            <a:extLst>
              <a:ext uri="{FF2B5EF4-FFF2-40B4-BE49-F238E27FC236}">
                <a16:creationId xmlns:a16="http://schemas.microsoft.com/office/drawing/2014/main" id="{30ECA651-8B51-F5F4-44FE-643BC86C395A}"/>
              </a:ext>
            </a:extLst>
          </p:cNvPr>
          <p:cNvSpPr>
            <a:spLocks noChangeShapeType="1"/>
          </p:cNvSpPr>
          <p:nvPr/>
        </p:nvSpPr>
        <p:spPr bwMode="auto">
          <a:xfrm flipV="1">
            <a:off x="6834143" y="5537676"/>
            <a:ext cx="1749520" cy="45719"/>
          </a:xfrm>
          <a:prstGeom prst="straightConnector1">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91440" tIns="45720" rIns="91440" bIns="45720" numCol="1" anchor="t" anchorCtr="0" compatLnSpc="1">
            <a:prstTxWarp prst="textNoShape">
              <a:avLst/>
            </a:prstTxWarp>
          </a:bodyPr>
          <a:lstStyle/>
          <a:p>
            <a:endParaRPr lang="en-US">
              <a:latin typeface="Adobe Heiti Std R" panose="020B0400000000000000" pitchFamily="34" charset="-128"/>
              <a:ea typeface="Adobe Heiti Std R" panose="020B0400000000000000" pitchFamily="34" charset="-128"/>
            </a:endParaRPr>
          </a:p>
        </p:txBody>
      </p:sp>
      <p:sp>
        <p:nvSpPr>
          <p:cNvPr id="23" name="Rectangle 20">
            <a:extLst>
              <a:ext uri="{FF2B5EF4-FFF2-40B4-BE49-F238E27FC236}">
                <a16:creationId xmlns:a16="http://schemas.microsoft.com/office/drawing/2014/main" id="{AF267A62-E0BE-59E8-9029-FA53F8CDC8B6}"/>
              </a:ext>
            </a:extLst>
          </p:cNvPr>
          <p:cNvSpPr>
            <a:spLocks noChangeArrowheads="1"/>
          </p:cNvSpPr>
          <p:nvPr/>
        </p:nvSpPr>
        <p:spPr bwMode="auto">
          <a:xfrm>
            <a:off x="2633472" y="813816"/>
            <a:ext cx="1823923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33">
            <a:extLst>
              <a:ext uri="{FF2B5EF4-FFF2-40B4-BE49-F238E27FC236}">
                <a16:creationId xmlns:a16="http://schemas.microsoft.com/office/drawing/2014/main" id="{F20DDB6D-3057-04D6-A5D9-1AE815333B99}"/>
              </a:ext>
            </a:extLst>
          </p:cNvPr>
          <p:cNvSpPr>
            <a:spLocks noChangeArrowheads="1"/>
          </p:cNvSpPr>
          <p:nvPr/>
        </p:nvSpPr>
        <p:spPr bwMode="auto">
          <a:xfrm>
            <a:off x="2633472" y="1271016"/>
            <a:ext cx="1823923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96804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1676400" y="16462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a:p>
            <a:endParaRPr lang="en-TR" dirty="0">
              <a:solidFill>
                <a:srgbClr val="002060"/>
              </a:solidFill>
              <a:latin typeface="Times New Roman" panose="02020603050405020304" pitchFamily="18" charset="0"/>
              <a:cs typeface="Times New Roman" panose="02020603050405020304" pitchFamily="18" charset="0"/>
            </a:endParaRPr>
          </a:p>
        </p:txBody>
      </p:sp>
      <p:sp>
        <p:nvSpPr>
          <p:cNvPr id="9" name="Subtitle 1">
            <a:extLst>
              <a:ext uri="{FF2B5EF4-FFF2-40B4-BE49-F238E27FC236}">
                <a16:creationId xmlns:a16="http://schemas.microsoft.com/office/drawing/2014/main" id="{32B55A9B-1B02-09FB-8C9F-C9F0885ABA06}"/>
              </a:ext>
            </a:extLst>
          </p:cNvPr>
          <p:cNvSpPr>
            <a:spLocks noGrp="1"/>
          </p:cNvSpPr>
          <p:nvPr>
            <p:ph type="subTitle" idx="1"/>
          </p:nvPr>
        </p:nvSpPr>
        <p:spPr>
          <a:xfrm>
            <a:off x="1169377" y="2699238"/>
            <a:ext cx="9510347" cy="3867561"/>
          </a:xfrm>
        </p:spPr>
        <p:txBody>
          <a:bodyPr>
            <a:normAutofit/>
          </a:bodyPr>
          <a:lstStyle/>
          <a:p>
            <a:pPr marL="342900" indent="-342900" algn="l">
              <a:buFont typeface="Wingdings" pitchFamily="2" charset="2"/>
              <a:buChar char="v"/>
            </a:pPr>
            <a:r>
              <a:rPr lang="en-US" sz="2800" dirty="0">
                <a:latin typeface="Times New Roman" panose="02020603050405020304" pitchFamily="18" charset="0"/>
                <a:cs typeface="Times New Roman" panose="02020603050405020304" pitchFamily="18" charset="0"/>
              </a:rPr>
              <a:t>There was a trend toward </a:t>
            </a:r>
            <a:r>
              <a:rPr lang="en-US" sz="2800" dirty="0">
                <a:solidFill>
                  <a:srgbClr val="FF0000"/>
                </a:solidFill>
                <a:latin typeface="Times New Roman" panose="02020603050405020304" pitchFamily="18" charset="0"/>
                <a:cs typeface="Times New Roman" panose="02020603050405020304" pitchFamily="18" charset="0"/>
              </a:rPr>
              <a:t>more publications on </a:t>
            </a:r>
            <a:r>
              <a:rPr lang="en-US" sz="2800" dirty="0">
                <a:latin typeface="Times New Roman" panose="02020603050405020304" pitchFamily="18" charset="0"/>
                <a:cs typeface="Times New Roman" panose="02020603050405020304" pitchFamily="18" charset="0"/>
              </a:rPr>
              <a:t>the subject of APT, with the highest publication rate in 2022.</a:t>
            </a:r>
          </a:p>
          <a:p>
            <a:pPr marL="342900" indent="-342900" algn="l">
              <a:buFont typeface="Wingdings" pitchFamily="2" charset="2"/>
              <a:buChar char="v"/>
            </a:pPr>
            <a:r>
              <a:rPr lang="en-US" sz="2800" dirty="0">
                <a:latin typeface="Times New Roman" panose="02020603050405020304" pitchFamily="18" charset="0"/>
                <a:cs typeface="Times New Roman" panose="02020603050405020304" pitchFamily="18" charset="0"/>
              </a:rPr>
              <a:t>The majority of studies were retrospective and cohort studies. </a:t>
            </a:r>
          </a:p>
          <a:p>
            <a:pPr marL="342900" indent="-342900" algn="l">
              <a:buFont typeface="Wingdings" pitchFamily="2" charset="2"/>
              <a:buChar char="v"/>
            </a:pPr>
            <a:r>
              <a:rPr lang="en-US" sz="2800" dirty="0">
                <a:latin typeface="Times New Roman" panose="02020603050405020304" pitchFamily="18" charset="0"/>
                <a:cs typeface="Times New Roman" panose="02020603050405020304" pitchFamily="18" charset="0"/>
              </a:rPr>
              <a:t>26 studies included comparison with other techniques such as MBT, which </a:t>
            </a:r>
            <a:r>
              <a:rPr lang="en-US" sz="2800" dirty="0">
                <a:solidFill>
                  <a:srgbClr val="FF0000"/>
                </a:solidFill>
                <a:latin typeface="Times New Roman" panose="02020603050405020304" pitchFamily="18" charset="0"/>
                <a:cs typeface="Times New Roman" panose="02020603050405020304" pitchFamily="18" charset="0"/>
              </a:rPr>
              <a:t>showed equivalent or superior outcomes </a:t>
            </a:r>
            <a:r>
              <a:rPr lang="en-US" sz="2800" dirty="0">
                <a:latin typeface="Times New Roman" panose="02020603050405020304" pitchFamily="18" charset="0"/>
                <a:cs typeface="Times New Roman" panose="02020603050405020304" pitchFamily="18" charset="0"/>
              </a:rPr>
              <a:t>of APT</a:t>
            </a:r>
          </a:p>
          <a:p>
            <a:pPr marL="342900" indent="-342900" algn="l">
              <a:buFont typeface="Wingdings" pitchFamily="2" charset="2"/>
              <a:buChar char="v"/>
            </a:pPr>
            <a:r>
              <a:rPr lang="en-US" sz="2800" dirty="0">
                <a:solidFill>
                  <a:srgbClr val="FF0000"/>
                </a:solidFill>
                <a:latin typeface="Times New Roman" panose="02020603050405020304" pitchFamily="18" charset="0"/>
                <a:cs typeface="Times New Roman" panose="02020603050405020304" pitchFamily="18" charset="0"/>
              </a:rPr>
              <a:t>Only one demonstrated inferior outcome </a:t>
            </a:r>
            <a:r>
              <a:rPr lang="en-US" sz="2800" dirty="0">
                <a:latin typeface="Times New Roman" panose="02020603050405020304" pitchFamily="18" charset="0"/>
                <a:cs typeface="Times New Roman" panose="02020603050405020304" pitchFamily="18" charset="0"/>
              </a:rPr>
              <a:t>with the AGC APT. </a:t>
            </a:r>
          </a:p>
          <a:p>
            <a:pPr marL="342900" indent="-342900" algn="l">
              <a:buFont typeface="Wingdings" pitchFamily="2" charset="2"/>
              <a:buChar char="v"/>
            </a:pPr>
            <a:r>
              <a:rPr lang="en-US" sz="2800" dirty="0">
                <a:latin typeface="Times New Roman" panose="02020603050405020304" pitchFamily="18" charset="0"/>
                <a:cs typeface="Times New Roman" panose="02020603050405020304" pitchFamily="18" charset="0"/>
              </a:rPr>
              <a:t>9 studies included </a:t>
            </a:r>
            <a:r>
              <a:rPr lang="en-US" sz="2800" dirty="0">
                <a:solidFill>
                  <a:srgbClr val="FF0000"/>
                </a:solidFill>
                <a:latin typeface="Times New Roman" panose="02020603050405020304" pitchFamily="18" charset="0"/>
                <a:cs typeface="Times New Roman" panose="02020603050405020304" pitchFamily="18" charset="0"/>
              </a:rPr>
              <a:t>cost associated analysis</a:t>
            </a:r>
            <a:r>
              <a:rPr lang="en-US" sz="2800" dirty="0">
                <a:latin typeface="Times New Roman" panose="02020603050405020304" pitchFamily="18" charset="0"/>
                <a:cs typeface="Times New Roman" panose="02020603050405020304" pitchFamily="18" charset="0"/>
              </a:rPr>
              <a:t>, which all were in favor of APT contributing to deceased costs.</a:t>
            </a:r>
          </a:p>
        </p:txBody>
      </p:sp>
    </p:spTree>
    <p:extLst>
      <p:ext uri="{BB962C8B-B14F-4D97-AF65-F5344CB8AC3E}">
        <p14:creationId xmlns:p14="http://schemas.microsoft.com/office/powerpoint/2010/main" val="310573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1676400" y="16462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a:p>
            <a:endParaRPr lang="en-TR" dirty="0">
              <a:solidFill>
                <a:srgbClr val="002060"/>
              </a:solidFill>
              <a:latin typeface="Times New Roman" panose="02020603050405020304" pitchFamily="18" charset="0"/>
              <a:cs typeface="Times New Roman" panose="02020603050405020304" pitchFamily="18" charset="0"/>
            </a:endParaRPr>
          </a:p>
        </p:txBody>
      </p:sp>
      <p:sp>
        <p:nvSpPr>
          <p:cNvPr id="9" name="Subtitle 1">
            <a:extLst>
              <a:ext uri="{FF2B5EF4-FFF2-40B4-BE49-F238E27FC236}">
                <a16:creationId xmlns:a16="http://schemas.microsoft.com/office/drawing/2014/main" id="{32B55A9B-1B02-09FB-8C9F-C9F0885ABA06}"/>
              </a:ext>
            </a:extLst>
          </p:cNvPr>
          <p:cNvSpPr>
            <a:spLocks noGrp="1"/>
          </p:cNvSpPr>
          <p:nvPr>
            <p:ph type="subTitle" idx="1"/>
          </p:nvPr>
        </p:nvSpPr>
        <p:spPr>
          <a:xfrm>
            <a:off x="1521069" y="2489565"/>
            <a:ext cx="10172701" cy="3972782"/>
          </a:xfrm>
        </p:spPr>
        <p:txBody>
          <a:bodyPr>
            <a:normAutofit/>
          </a:bodyPr>
          <a:lstStyle/>
          <a:p>
            <a:pPr marL="342900" indent="-342900" algn="l">
              <a:buFont typeface="Wingdings" pitchFamily="2" charset="2"/>
              <a:buChar char="v"/>
            </a:pPr>
            <a:r>
              <a:rPr lang="en-US" sz="3200" b="1" dirty="0">
                <a:latin typeface="Times New Roman" panose="02020603050405020304" pitchFamily="18" charset="0"/>
                <a:cs typeface="Times New Roman" panose="02020603050405020304" pitchFamily="18" charset="0"/>
              </a:rPr>
              <a:t>Mid- and long-term follow-up studies </a:t>
            </a:r>
          </a:p>
          <a:p>
            <a:pPr algn="l"/>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APT components :</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significant </a:t>
            </a:r>
            <a:r>
              <a:rPr lang="en-US" sz="2800" dirty="0">
                <a:solidFill>
                  <a:srgbClr val="FF0000"/>
                </a:solidFill>
                <a:latin typeface="Times New Roman" panose="02020603050405020304" pitchFamily="18" charset="0"/>
                <a:cs typeface="Times New Roman" panose="02020603050405020304" pitchFamily="18" charset="0"/>
              </a:rPr>
              <a:t>cost savings</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perform  excellently across </a:t>
            </a:r>
            <a:r>
              <a:rPr lang="en-US" sz="2800" dirty="0">
                <a:solidFill>
                  <a:srgbClr val="FF0000"/>
                </a:solidFill>
                <a:latin typeface="Times New Roman" panose="02020603050405020304" pitchFamily="18" charset="0"/>
                <a:cs typeface="Times New Roman" panose="02020603050405020304" pitchFamily="18" charset="0"/>
              </a:rPr>
              <a:t>various patient demographics</a:t>
            </a:r>
            <a:r>
              <a:rPr lang="en-US" sz="2800" dirty="0">
                <a:latin typeface="Times New Roman" panose="02020603050405020304" pitchFamily="18" charset="0"/>
                <a:cs typeface="Times New Roman" panose="02020603050405020304" pitchFamily="18" charset="0"/>
              </a:rPr>
              <a:t>:	    age, BMI, and probably activity level</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promising results in </a:t>
            </a:r>
            <a:r>
              <a:rPr lang="en-US" sz="2800" dirty="0">
                <a:solidFill>
                  <a:srgbClr val="FF0000"/>
                </a:solidFill>
                <a:latin typeface="Times New Roman" panose="02020603050405020304" pitchFamily="18" charset="0"/>
                <a:cs typeface="Times New Roman" panose="02020603050405020304" pitchFamily="18" charset="0"/>
              </a:rPr>
              <a:t>patient satisfaction</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t>
            </a:r>
            <a:r>
              <a:rPr lang="en-US" sz="2800" dirty="0">
                <a:solidFill>
                  <a:srgbClr val="FF0000"/>
                </a:solidFill>
                <a:latin typeface="Times New Roman" panose="02020603050405020304" pitchFamily="18" charset="0"/>
                <a:cs typeface="Times New Roman" panose="02020603050405020304" pitchFamily="18" charset="0"/>
              </a:rPr>
              <a:t>survival and revision rates, complications, and functional scores </a:t>
            </a:r>
            <a:r>
              <a:rPr lang="en-US" sz="2800" dirty="0">
                <a:latin typeface="Times New Roman" panose="02020603050405020304" pitchFamily="18" charset="0"/>
                <a:cs typeface="Times New Roman" panose="02020603050405020304" pitchFamily="18" charset="0"/>
              </a:rPr>
              <a:t>of APT are comparable to those MBT. </a:t>
            </a:r>
          </a:p>
        </p:txBody>
      </p:sp>
    </p:spTree>
    <p:extLst>
      <p:ext uri="{BB962C8B-B14F-4D97-AF65-F5344CB8AC3E}">
        <p14:creationId xmlns:p14="http://schemas.microsoft.com/office/powerpoint/2010/main" val="178570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8228475"/>
              </p:ext>
            </p:extLst>
          </p:nvPr>
        </p:nvGraphicFramePr>
        <p:xfrm>
          <a:off x="1354015" y="3217984"/>
          <a:ext cx="9856528" cy="2963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514689" y="2127711"/>
            <a:ext cx="2929007" cy="830997"/>
          </a:xfrm>
          <a:prstGeom prst="rect">
            <a:avLst/>
          </a:prstGeom>
        </p:spPr>
        <p:txBody>
          <a:bodyPr wrap="none">
            <a:spAutoFit/>
          </a:bodyPr>
          <a:lstStyle/>
          <a:p>
            <a:r>
              <a:rPr lang="en-US" sz="4800" b="1" dirty="0">
                <a:solidFill>
                  <a:srgbClr val="C00000"/>
                </a:solidFill>
                <a:latin typeface="Adobe Heiti Std R" panose="020B0400000000000000" pitchFamily="34" charset="-128"/>
                <a:ea typeface="Adobe Heiti Std R" panose="020B0400000000000000" pitchFamily="34" charset="-128"/>
              </a:rPr>
              <a:t>Question</a:t>
            </a:r>
            <a:r>
              <a:rPr lang="en-US" sz="2400" b="1" dirty="0">
                <a:solidFill>
                  <a:srgbClr val="C00000"/>
                </a:solidFill>
                <a:latin typeface="Adobe Heiti Std R" panose="020B0400000000000000" pitchFamily="34" charset="-128"/>
                <a:ea typeface="Adobe Heiti Std R" panose="020B0400000000000000" pitchFamily="34" charset="-128"/>
              </a:rPr>
              <a:t>:</a:t>
            </a:r>
          </a:p>
        </p:txBody>
      </p:sp>
    </p:spTree>
    <p:extLst>
      <p:ext uri="{BB962C8B-B14F-4D97-AF65-F5344CB8AC3E}">
        <p14:creationId xmlns:p14="http://schemas.microsoft.com/office/powerpoint/2010/main" val="247120246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2D4354-B25A-448A-B9A3-A5FBB3131EE7}">
  <ds:schemaRefs>
    <ds:schemaRef ds:uri="http://schemas.microsoft.com/sharepoint/v3/contenttype/forms"/>
  </ds:schemaRefs>
</ds:datastoreItem>
</file>

<file path=customXml/itemProps2.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0/xmlns/"/>
    <ds:schemaRef ds:uri="http://www.w3.org/2001/XMLSchema"/>
    <ds:schemaRef ds:uri="6b2cb18b-1808-4a12-b3e4-0026674f10ec"/>
    <ds:schemaRef ds:uri="5e998ea4-89a7-4b33-a9ed-5044a4d6549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265FE3-6229-4FAD-9775-69AC66D14E5A}">
  <ds:schemaRefs>
    <ds:schemaRef ds:uri="http://schemas.microsoft.com/office/2006/metadata/properties"/>
    <ds:schemaRef ds:uri="http://www.w3.org/2000/xmlns/"/>
    <ds:schemaRef ds:uri="6b2cb18b-1808-4a12-b3e4-0026674f10ec"/>
    <ds:schemaRef ds:uri="http://www.w3.org/2001/XMLSchema-instance"/>
    <ds:schemaRef ds:uri="5e998ea4-89a7-4b33-a9ed-5044a4d65497"/>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1142</TotalTime>
  <Words>905</Words>
  <Application>Microsoft Office PowerPoint</Application>
  <PresentationFormat>Geniş ekran</PresentationFormat>
  <Paragraphs>74</Paragraphs>
  <Slides>11</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11</vt:i4>
      </vt:variant>
    </vt:vector>
  </HeadingPairs>
  <TitlesOfParts>
    <vt:vector size="20" baseType="lpstr">
      <vt:lpstr>Adobe Heiti Std R</vt:lpstr>
      <vt:lpstr>Adobe Kaiti Std R</vt:lpstr>
      <vt:lpstr>Aptos</vt:lpstr>
      <vt:lpstr>Aptos Display</vt:lpstr>
      <vt:lpstr>Arial</vt:lpstr>
      <vt:lpstr>Calibri</vt:lpstr>
      <vt:lpstr>Times New Roman</vt:lpstr>
      <vt:lpstr>Wingdings</vt:lpstr>
      <vt:lpstr>Office Teması</vt:lpstr>
      <vt:lpstr>PowerPoint Sunusu</vt:lpstr>
      <vt:lpstr>PowerPoint Sunusu</vt:lpstr>
      <vt:lpstr>Why is this topic Important</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Deniz Demirkıran</dc:creator>
  <cp:lastModifiedBy>kayhan karaytug</cp:lastModifiedBy>
  <cp:revision>83</cp:revision>
  <dcterms:created xsi:type="dcterms:W3CDTF">2024-06-13T13:25:39Z</dcterms:created>
  <dcterms:modified xsi:type="dcterms:W3CDTF">2024-08-26T19:09:13Z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