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7" r:id="rId6"/>
    <p:sldId id="258" r:id="rId7"/>
    <p:sldId id="257" r:id="rId8"/>
    <p:sldId id="259" r:id="rId9"/>
    <p:sldId id="26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7"/>
    <p:restoredTop sz="88029"/>
  </p:normalViewPr>
  <p:slideViewPr>
    <p:cSldViewPr snapToGrid="0">
      <p:cViewPr varScale="1">
        <p:scale>
          <a:sx n="55" d="100"/>
          <a:sy n="55" d="100"/>
        </p:scale>
        <p:origin x="13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28BC-3CCB-B34F-83F3-4CDC1C7A472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26FB-CFF6-614E-9956-D74EDF7C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3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Alisagib </a:t>
            </a:r>
            <a:r>
              <a:rPr lang="en-US" dirty="0" err="1"/>
              <a:t>Dzh</a:t>
            </a:r>
            <a:r>
              <a:rPr lang="en" dirty="0" err="1"/>
              <a:t>avadov</a:t>
            </a:r>
            <a:r>
              <a:rPr lang="en" dirty="0"/>
              <a:t> and </a:t>
            </a:r>
            <a:r>
              <a:rPr lang="en" dirty="0" err="1"/>
              <a:t>Goksel</a:t>
            </a:r>
            <a:r>
              <a:rPr lang="en" dirty="0"/>
              <a:t> </a:t>
            </a:r>
            <a:r>
              <a:rPr lang="en" dirty="0" err="1"/>
              <a:t>Dikmen</a:t>
            </a:r>
            <a:r>
              <a:rPr lang="en" dirty="0"/>
              <a:t> were responsible for preparing the review on this topic.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0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11 experts took part in the preparation of the review.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6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9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An umbrella review was prepared on this topic. The umbrella review summarized the results of systematic reviews and meta-analyses of randomized controlled trials comparing the results of robot-assisted and conventional total knee arthroplasty. A literature search identified 3 systematic reviews and meta-analyses comparing the outcomes of robotic-assisted with conventional arthroplasty.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9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0" y="1592521"/>
            <a:ext cx="12214431" cy="108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9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" sz="2800" dirty="0"/>
              <a:t>Does robotic-assisted surgery lead to improved outcomes in primary total knee arthroplasty?</a:t>
            </a:r>
            <a:endParaRPr lang="ru-RU" sz="2800" dirty="0"/>
          </a:p>
          <a:p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-53439" y="3429000"/>
            <a:ext cx="6160654" cy="1114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Alisagib Dzhavadov /</a:t>
            </a:r>
          </a:p>
          <a:p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Vreden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Medical Research Center.</a:t>
            </a:r>
          </a:p>
          <a:p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Joint Centre.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61988" y="3248252"/>
            <a:ext cx="625244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Goksel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Dikmen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Acibadem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Mehmet Ali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Aydınlar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University.</a:t>
            </a:r>
          </a:p>
          <a:p>
            <a:pPr algn="ctr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Joint Centre.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D7E4676-0EA6-09C7-7AA3-7F442008D177}"/>
              </a:ext>
            </a:extLst>
          </p:cNvPr>
          <p:cNvSpPr txBox="1">
            <a:spLocks/>
          </p:cNvSpPr>
          <p:nvPr/>
        </p:nvSpPr>
        <p:spPr>
          <a:xfrm>
            <a:off x="8305458" y="6523047"/>
            <a:ext cx="1473314" cy="33010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Victor 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52" y="4124917"/>
            <a:ext cx="1572830" cy="2361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86" y="4104426"/>
            <a:ext cx="2000862" cy="2401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54" y="4104426"/>
            <a:ext cx="1884255" cy="2389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90" y="4276436"/>
            <a:ext cx="2116902" cy="2132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D42FEC-FF89-0F03-792C-3E4717213A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8" y="1457587"/>
            <a:ext cx="1751480" cy="21912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B3098C-00D5-E58C-F864-A1CF2676E9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5" y="4141885"/>
            <a:ext cx="1626884" cy="23616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B39F9A-E716-9C57-1BB1-62A5D4E0C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158" y="1485918"/>
            <a:ext cx="2169378" cy="2154313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B2E54E51-1AFA-44A6-0B75-980A1924F6BB}"/>
              </a:ext>
            </a:extLst>
          </p:cNvPr>
          <p:cNvSpPr txBox="1">
            <a:spLocks/>
          </p:cNvSpPr>
          <p:nvPr/>
        </p:nvSpPr>
        <p:spPr>
          <a:xfrm>
            <a:off x="647420" y="3623724"/>
            <a:ext cx="1746307" cy="371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Jenna Bernstein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EE4DD94-86BC-A021-CB81-6852F1B78C8C}"/>
              </a:ext>
            </a:extLst>
          </p:cNvPr>
          <p:cNvSpPr txBox="1">
            <a:spLocks/>
          </p:cNvSpPr>
          <p:nvPr/>
        </p:nvSpPr>
        <p:spPr>
          <a:xfrm>
            <a:off x="10103927" y="3620032"/>
            <a:ext cx="1473314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Xiang Li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915D9E69-D63C-0475-6B2A-F8B25348E02F}"/>
              </a:ext>
            </a:extLst>
          </p:cNvPr>
          <p:cNvSpPr txBox="1">
            <a:spLocks/>
          </p:cNvSpPr>
          <p:nvPr/>
        </p:nvSpPr>
        <p:spPr>
          <a:xfrm>
            <a:off x="253315" y="6486524"/>
            <a:ext cx="1473314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Lincoln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Liow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A0F18DF-D19A-0889-C2FE-97C0155939CB}"/>
              </a:ext>
            </a:extLst>
          </p:cNvPr>
          <p:cNvSpPr txBox="1">
            <a:spLocks/>
          </p:cNvSpPr>
          <p:nvPr/>
        </p:nvSpPr>
        <p:spPr>
          <a:xfrm>
            <a:off x="2083810" y="6486525"/>
            <a:ext cx="1473314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Liu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4D05DD3-59EE-72CF-D85C-2148289F7B37}"/>
              </a:ext>
            </a:extLst>
          </p:cNvPr>
          <p:cNvSpPr txBox="1">
            <a:spLocks/>
          </p:cNvSpPr>
          <p:nvPr/>
        </p:nvSpPr>
        <p:spPr>
          <a:xfrm>
            <a:off x="4038391" y="6486523"/>
            <a:ext cx="1473314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Bharat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Mody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D485A8D7-2C88-9A75-F98D-D725D8568F6F}"/>
              </a:ext>
            </a:extLst>
          </p:cNvPr>
          <p:cNvSpPr txBox="1">
            <a:spLocks/>
          </p:cNvSpPr>
          <p:nvPr/>
        </p:nvSpPr>
        <p:spPr>
          <a:xfrm>
            <a:off x="6174342" y="6486368"/>
            <a:ext cx="1473314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Javad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Parvizi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8F3602FC-B570-8E15-707A-4AC7747FAE2E}"/>
              </a:ext>
            </a:extLst>
          </p:cNvPr>
          <p:cNvSpPr txBox="1">
            <a:spLocks/>
          </p:cNvSpPr>
          <p:nvPr/>
        </p:nvSpPr>
        <p:spPr>
          <a:xfrm>
            <a:off x="10139120" y="6484004"/>
            <a:ext cx="1799565" cy="371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Guogiang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D14E034-77ED-F57B-7055-48202588B8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89" y="1457587"/>
            <a:ext cx="2169378" cy="2191291"/>
          </a:xfrm>
          <a:prstGeom prst="rect">
            <a:avLst/>
          </a:prstGeom>
        </p:spPr>
      </p:pic>
      <p:sp>
        <p:nvSpPr>
          <p:cNvPr id="28" name="Title 2">
            <a:extLst>
              <a:ext uri="{FF2B5EF4-FFF2-40B4-BE49-F238E27FC236}">
                <a16:creationId xmlns:a16="http://schemas.microsoft.com/office/drawing/2014/main" id="{1A70A5AE-DF29-F050-3422-0D9C8E83053F}"/>
              </a:ext>
            </a:extLst>
          </p:cNvPr>
          <p:cNvSpPr txBox="1">
            <a:spLocks/>
          </p:cNvSpPr>
          <p:nvPr/>
        </p:nvSpPr>
        <p:spPr>
          <a:xfrm>
            <a:off x="7645841" y="3623745"/>
            <a:ext cx="1473314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Fregeiro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B424A9-BD42-34C6-2935-7CCF694D83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27" y="4104426"/>
            <a:ext cx="1903663" cy="237957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3D72BF-C6E2-D469-6F4F-6C8F02E3E2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5" y="1457588"/>
            <a:ext cx="1637534" cy="21833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664429-6A2D-CD82-B949-0967F5F5F5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48" y="1457587"/>
            <a:ext cx="1496847" cy="21933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3C690A-AD1E-BE6C-CD85-9E97C9A446AF}"/>
              </a:ext>
            </a:extLst>
          </p:cNvPr>
          <p:cNvSpPr txBox="1"/>
          <p:nvPr/>
        </p:nvSpPr>
        <p:spPr>
          <a:xfrm>
            <a:off x="4870673" y="3632569"/>
            <a:ext cx="2132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Alisagib Dzhavadov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61873C-CF63-7D36-1431-1FFA6E4D7D70}"/>
              </a:ext>
            </a:extLst>
          </p:cNvPr>
          <p:cNvSpPr txBox="1"/>
          <p:nvPr/>
        </p:nvSpPr>
        <p:spPr>
          <a:xfrm>
            <a:off x="2730933" y="3620032"/>
            <a:ext cx="1817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Goksel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Dikmen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19" y="1384663"/>
            <a:ext cx="7407036" cy="75764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248EF68-3018-E5BC-2C27-6A6AECBAF57E}"/>
              </a:ext>
            </a:extLst>
          </p:cNvPr>
          <p:cNvSpPr txBox="1">
            <a:spLocks/>
          </p:cNvSpPr>
          <p:nvPr/>
        </p:nvSpPr>
        <p:spPr>
          <a:xfrm>
            <a:off x="108857" y="2142309"/>
            <a:ext cx="11974285" cy="43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Robot-assisted total knee arthroplasty (TKA) is one of the technologies gaining popularity in orthopedic practice 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of improving outcome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using robot-assistance in TKA compared with  conventional technique remains controversial</a:t>
            </a:r>
            <a:endParaRPr lang="x-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276202" y="1503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400199" y="2281382"/>
            <a:ext cx="113916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terms used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Arthroplasty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-Analysis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articles retrieved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1086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584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Full-text review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number of publications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x-none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561516" y="1629152"/>
            <a:ext cx="7382378" cy="447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6" y="1964233"/>
            <a:ext cx="11477897" cy="4697823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US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l"/>
            <a:endParaRPr lang="en-US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0B8F61F-ACF3-A315-C374-F48DA0F63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15052"/>
              </p:ext>
            </p:extLst>
          </p:nvPr>
        </p:nvGraphicFramePr>
        <p:xfrm>
          <a:off x="221673" y="1852749"/>
          <a:ext cx="11408812" cy="491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2203">
                  <a:extLst>
                    <a:ext uri="{9D8B030D-6E8A-4147-A177-3AD203B41FA5}">
                      <a16:colId xmlns:a16="http://schemas.microsoft.com/office/drawing/2014/main" val="2464739697"/>
                    </a:ext>
                  </a:extLst>
                </a:gridCol>
                <a:gridCol w="2852203">
                  <a:extLst>
                    <a:ext uri="{9D8B030D-6E8A-4147-A177-3AD203B41FA5}">
                      <a16:colId xmlns:a16="http://schemas.microsoft.com/office/drawing/2014/main" val="63034703"/>
                    </a:ext>
                  </a:extLst>
                </a:gridCol>
                <a:gridCol w="2852203">
                  <a:extLst>
                    <a:ext uri="{9D8B030D-6E8A-4147-A177-3AD203B41FA5}">
                      <a16:colId xmlns:a16="http://schemas.microsoft.com/office/drawing/2014/main" val="2756037020"/>
                    </a:ext>
                  </a:extLst>
                </a:gridCol>
                <a:gridCol w="2852203">
                  <a:extLst>
                    <a:ext uri="{9D8B030D-6E8A-4147-A177-3AD203B41FA5}">
                      <a16:colId xmlns:a16="http://schemas.microsoft.com/office/drawing/2014/main" val="1715587950"/>
                    </a:ext>
                  </a:extLst>
                </a:gridCol>
              </a:tblGrid>
              <a:tr h="2814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Author, year, journal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knees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Robotic system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472219"/>
                  </a:ext>
                </a:extLst>
              </a:tr>
              <a:tr h="281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Robot-assisted group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Conventional group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23169"/>
                  </a:ext>
                </a:extLst>
              </a:tr>
              <a:tr h="604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Alrajeb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al, 2023,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Eur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J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Orthop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Surg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Traumatol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974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ROBODOC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878538"/>
                  </a:ext>
                </a:extLst>
              </a:tr>
              <a:tr h="1689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Bensa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al, 2023,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Knee Surg Sports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Traumatol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Arthrosc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-ROBODOC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-NAVIO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-YUANHUA-TKA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-MAKO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Hurwa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390071"/>
                  </a:ext>
                </a:extLst>
              </a:tr>
              <a:tr h="2051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Ruangsomboon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al, 2023,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Acta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Orthopaedica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-ROBODOC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-NAVIO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-YUANHUA-TKA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-MAKO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Hurwa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TSolution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-One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576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911876" y="1603279"/>
            <a:ext cx="10023979" cy="474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6" y="1819564"/>
            <a:ext cx="11827297" cy="4812145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One meta-analysis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found improvement in patient-reported outcome measures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favouring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the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obot-assisted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group compared to the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group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emphasizing the difference did not reach the minimal clinically important difference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meta-analysis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concluded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patients receiving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obot-assisted TKA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had better mechanical axis deviation,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tibio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-femoral axis deviation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and decreased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axis outliers, but the minimal clinically important differences were not achieved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meta-analyses found that the conventional group had a shorter operative time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There were no differences in complications, implant survival, blood loss, hospital length of stay and range of motion </a:t>
            </a:r>
            <a:endParaRPr lang="x-none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3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79" y="2022619"/>
            <a:ext cx="11416937" cy="4470255"/>
          </a:xfrm>
        </p:spPr>
        <p:txBody>
          <a:bodyPr>
            <a:normAutofit/>
          </a:bodyPr>
          <a:lstStyle/>
          <a:p>
            <a:pPr algn="l"/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 algn="l"/>
            <a:r>
              <a:rPr lang="e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robotic-assisted surgery lead to improved outcomes in primary total knee arthroplasty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x-none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6" y="1283854"/>
            <a:ext cx="9401298" cy="461306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x-none" sz="4400" b="1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97197" y="1942780"/>
            <a:ext cx="1146833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ased on the best available data,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robot-assisted TKA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show clear benefits in terms of clinical outcomes or function, while there seems to be some benefits in radiographic precision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Each robotic system needs to be assessed on its own merits, as they differ in workflow, execution tool and corresponding prosthesis design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Future studies investigating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robot-assisted TKA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will have to not only consider the effect of robotic delivery systems, but also alignment target, soft tissue balance and prosthesis design on differences in outcome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digital age, new evaluation tools need to be developed, which may help to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uncover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potential outcome differences not recognized with current outcom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 measures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" y="1558835"/>
            <a:ext cx="11736729" cy="4902926"/>
          </a:xfrm>
        </p:spPr>
        <p:txBody>
          <a:bodyPr>
            <a:normAutofit/>
          </a:bodyPr>
          <a:lstStyle/>
          <a:p>
            <a:r>
              <a:rPr lang="en-US" sz="5200" b="1" u="sng" dirty="0">
                <a:solidFill>
                  <a:srgbClr val="00206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r>
              <a:rPr lang="en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robotic-assisted surgery lead to improved outcomes in primary total knee arthroplasty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tr-TR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700" b="1" u="sng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sz="4700" b="1" u="sng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700" b="1" u="sng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Recommendation:</a:t>
            </a:r>
            <a:endParaRPr lang="ru-RU" sz="2800" dirty="0">
              <a:solidFill>
                <a:srgbClr val="00206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use of robotics appears to improve radiographic alignment for primary total knee arthroplasty but there is no clear improvement in function or outcome measures, based on a number of meta-analyses of randomized controlled trials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65FE3-6229-4FAD-9775-69AC66D14E5A}">
  <ds:schemaRefs>
    <ds:schemaRef ds:uri="http://purl.org/dc/elements/1.1/"/>
    <ds:schemaRef ds:uri="http://schemas.openxmlformats.org/package/2006/metadata/core-properties"/>
    <ds:schemaRef ds:uri="http://www.w3.org/XML/1998/namespace"/>
    <ds:schemaRef ds:uri="5e998ea4-89a7-4b33-a9ed-5044a4d65497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6b2cb18b-1808-4a12-b3e4-0026674f10e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597</Words>
  <Application>Microsoft Office PowerPoint</Application>
  <PresentationFormat>Geniş ekran</PresentationFormat>
  <Paragraphs>86</Paragraphs>
  <Slides>9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Why is this topic Important: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Deniz Demirkıran</dc:creator>
  <cp:lastModifiedBy>kayhan karaytug</cp:lastModifiedBy>
  <cp:revision>26</cp:revision>
  <dcterms:created xsi:type="dcterms:W3CDTF">2024-06-13T13:25:39Z</dcterms:created>
  <dcterms:modified xsi:type="dcterms:W3CDTF">2024-08-26T19:09:43Z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