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7" r:id="rId6"/>
    <p:sldId id="258" r:id="rId7"/>
    <p:sldId id="257" r:id="rId8"/>
    <p:sldId id="259" r:id="rId9"/>
    <p:sldId id="268" r:id="rId10"/>
    <p:sldId id="264" r:id="rId11"/>
    <p:sldId id="265" r:id="rId12"/>
    <p:sldId id="26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5"/>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10348E-5705-70CC-7DE0-CD463721256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8E8972A-C597-D29C-FC71-8A696D8B7E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88E0CE7-45E1-729E-EDAE-BB7471093DBA}"/>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5" name="Alt Bilgi Yer Tutucusu 4">
            <a:extLst>
              <a:ext uri="{FF2B5EF4-FFF2-40B4-BE49-F238E27FC236}">
                <a16:creationId xmlns:a16="http://schemas.microsoft.com/office/drawing/2014/main" id="{A9C2BA04-9106-34CE-D7E0-DB451EA19B4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DF8CA68-ABD8-1F34-A6C3-C43041BDC388}"/>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789799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A830BB-7CD5-37C0-E99D-4DA5959E1FE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357A575-DA6A-758B-71DA-E01D2C7FF0B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EAC089-4E5F-1DD3-BFE3-AA3894E16C35}"/>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5" name="Alt Bilgi Yer Tutucusu 4">
            <a:extLst>
              <a:ext uri="{FF2B5EF4-FFF2-40B4-BE49-F238E27FC236}">
                <a16:creationId xmlns:a16="http://schemas.microsoft.com/office/drawing/2014/main" id="{24BD8715-99A2-3427-79EE-AB722DA08F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1FBF0D-97B5-DC51-CE20-3780AD6E7A23}"/>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2426959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039A3B4-DACA-E9A5-390B-66FF3DE9293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64B7AAE-4BC0-2953-D5AA-0984DDDCE76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0D0897-AD34-9EA5-D676-CE84375BE046}"/>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5" name="Alt Bilgi Yer Tutucusu 4">
            <a:extLst>
              <a:ext uri="{FF2B5EF4-FFF2-40B4-BE49-F238E27FC236}">
                <a16:creationId xmlns:a16="http://schemas.microsoft.com/office/drawing/2014/main" id="{6B31BB52-2894-C830-414D-B71067147B9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8A5E96-B483-0423-ACB7-214668478A47}"/>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809476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2A6AF08-0421-09D3-8DE9-617729C92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7" name="Title 6">
            <a:extLst>
              <a:ext uri="{FF2B5EF4-FFF2-40B4-BE49-F238E27FC236}">
                <a16:creationId xmlns:a16="http://schemas.microsoft.com/office/drawing/2014/main" id="{3A6C518A-4934-5BD2-97B0-912E4DA265D4}"/>
              </a:ext>
            </a:extLst>
          </p:cNvPr>
          <p:cNvSpPr>
            <a:spLocks noGrp="1"/>
          </p:cNvSpPr>
          <p:nvPr>
            <p:ph type="title"/>
          </p:nvPr>
        </p:nvSpPr>
        <p:spPr/>
        <p:txBody>
          <a:bodyPr/>
          <a:lstStyle/>
          <a:p>
            <a:r>
              <a:rPr lang="en-US"/>
              <a:t>Click to edit Master title style</a:t>
            </a:r>
            <a:endParaRPr lang="en-TR"/>
          </a:p>
        </p:txBody>
      </p:sp>
    </p:spTree>
    <p:extLst>
      <p:ext uri="{BB962C8B-B14F-4D97-AF65-F5344CB8AC3E}">
        <p14:creationId xmlns:p14="http://schemas.microsoft.com/office/powerpoint/2010/main" val="3261282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1E1028-E088-8134-B346-06CAAFEDA35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DCEFF01-9BC3-3B87-697C-8AED770EA78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AE0975-8EB5-AB1F-4056-3418A93267DD}"/>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5" name="Alt Bilgi Yer Tutucusu 4">
            <a:extLst>
              <a:ext uri="{FF2B5EF4-FFF2-40B4-BE49-F238E27FC236}">
                <a16:creationId xmlns:a16="http://schemas.microsoft.com/office/drawing/2014/main" id="{8310F209-9AB5-795F-6353-10953522A5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62AE78-9469-A674-68B1-0C6AC98380EE}"/>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48934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EA4B7F-19A7-64B1-A3EF-6CBFF588EA6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32AC138-E2D1-4072-0221-03E64E75B82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19BBEFA-4F66-B68D-0609-DF590BDB97BB}"/>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5" name="Alt Bilgi Yer Tutucusu 4">
            <a:extLst>
              <a:ext uri="{FF2B5EF4-FFF2-40B4-BE49-F238E27FC236}">
                <a16:creationId xmlns:a16="http://schemas.microsoft.com/office/drawing/2014/main" id="{9675623F-2B01-9887-5684-8312B85F48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D828E54-2CF6-C285-0214-03824C0E64D1}"/>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44746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798460-88F1-7DA5-EF1A-A765DEF350E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4F3D8D2-1CCE-AD7A-25E5-1FBD9A301C4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FCE3575-8353-68BA-B6FC-77DBCC13613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D5FBE56-53E5-90DE-6678-E82B4CF65F0F}"/>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6" name="Alt Bilgi Yer Tutucusu 5">
            <a:extLst>
              <a:ext uri="{FF2B5EF4-FFF2-40B4-BE49-F238E27FC236}">
                <a16:creationId xmlns:a16="http://schemas.microsoft.com/office/drawing/2014/main" id="{D4B9D7A8-6FD3-DA3A-6F32-8A0D9B87B1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C318010-70EB-D035-D9F9-B6C86685C729}"/>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50313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139D06-6740-C202-33DF-E1149010B19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1628258-4747-38FB-91CD-10CFFCC878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FF73BF5-F032-FF9F-263C-1941A539571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CA20834-3FA7-63E3-8BC9-880CFBABF2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E5FBF3B-E573-DE2D-D006-94F08199E61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6D35F49-AC82-677A-C585-FFEA3E5AADB1}"/>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8" name="Alt Bilgi Yer Tutucusu 7">
            <a:extLst>
              <a:ext uri="{FF2B5EF4-FFF2-40B4-BE49-F238E27FC236}">
                <a16:creationId xmlns:a16="http://schemas.microsoft.com/office/drawing/2014/main" id="{1E4AB0C5-DCE3-99E3-FA8F-702689BE9AA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3BA8757-2238-F541-ADCC-053629D89FC9}"/>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5455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77E9CD-C895-3593-7C2A-95BB80DCBE3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1924B6C-B628-762F-5E58-48B3C4937A23}"/>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4" name="Alt Bilgi Yer Tutucusu 3">
            <a:extLst>
              <a:ext uri="{FF2B5EF4-FFF2-40B4-BE49-F238E27FC236}">
                <a16:creationId xmlns:a16="http://schemas.microsoft.com/office/drawing/2014/main" id="{F57A6905-E990-BC42-AC09-B164541780F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31747A6-BCC5-ACD3-768E-9BEBF918D6D5}"/>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234481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1251629-A31D-AE24-3BB1-54E74ED2A2B1}"/>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3" name="Alt Bilgi Yer Tutucusu 2">
            <a:extLst>
              <a:ext uri="{FF2B5EF4-FFF2-40B4-BE49-F238E27FC236}">
                <a16:creationId xmlns:a16="http://schemas.microsoft.com/office/drawing/2014/main" id="{E58E4CE9-101A-CBC3-F705-3811534FF07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41944F0-25C1-671C-0E4D-868A67029CA2}"/>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56102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E0D9E6-8BC0-FEEC-D19A-CD1A78ADB35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B68FD1B-8160-6974-7470-1B8406A7D8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4D633C1-93FA-9762-6D5A-DF61948052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BE0F140-AF74-1660-76D2-68495B95C4C0}"/>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6" name="Alt Bilgi Yer Tutucusu 5">
            <a:extLst>
              <a:ext uri="{FF2B5EF4-FFF2-40B4-BE49-F238E27FC236}">
                <a16:creationId xmlns:a16="http://schemas.microsoft.com/office/drawing/2014/main" id="{5A10344F-FB56-28B8-8E84-A3DF84E9980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C43AE5E-7C56-5F64-E99A-780AF9E2DE7D}"/>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589464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D73E8D-57A4-A438-A59C-E22648B77CB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DE85AEA-10C2-A22E-F62E-0AD5593FBE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CFC951F-7E5B-D42E-A0C6-AEEA77ED9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9B7FD75-4FF5-376E-2112-6CB10077EAF7}"/>
              </a:ext>
            </a:extLst>
          </p:cNvPr>
          <p:cNvSpPr>
            <a:spLocks noGrp="1"/>
          </p:cNvSpPr>
          <p:nvPr>
            <p:ph type="dt" sz="half" idx="10"/>
          </p:nvPr>
        </p:nvSpPr>
        <p:spPr/>
        <p:txBody>
          <a:bodyPr/>
          <a:lstStyle/>
          <a:p>
            <a:fld id="{DB894795-7BCA-403B-9443-D65F7866B0B7}" type="datetimeFigureOut">
              <a:rPr lang="tr-TR" smtClean="0"/>
              <a:t>25.08.2024</a:t>
            </a:fld>
            <a:endParaRPr lang="tr-TR"/>
          </a:p>
        </p:txBody>
      </p:sp>
      <p:sp>
        <p:nvSpPr>
          <p:cNvPr id="6" name="Alt Bilgi Yer Tutucusu 5">
            <a:extLst>
              <a:ext uri="{FF2B5EF4-FFF2-40B4-BE49-F238E27FC236}">
                <a16:creationId xmlns:a16="http://schemas.microsoft.com/office/drawing/2014/main" id="{A353AD91-1108-2493-0985-1F28F6A0239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33027F-C033-1FC2-2FA1-59875B4CD904}"/>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260091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F97E2E3-9D27-71F1-7ECC-C65A8EEC75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2F6494A-515A-6040-320A-BC308F1D34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178060F-A820-8782-7417-2A7E52BE57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894795-7BCA-403B-9443-D65F7866B0B7}" type="datetimeFigureOut">
              <a:rPr lang="tr-TR" smtClean="0"/>
              <a:t>25.08.2024</a:t>
            </a:fld>
            <a:endParaRPr lang="tr-TR"/>
          </a:p>
        </p:txBody>
      </p:sp>
      <p:sp>
        <p:nvSpPr>
          <p:cNvPr id="5" name="Alt Bilgi Yer Tutucusu 4">
            <a:extLst>
              <a:ext uri="{FF2B5EF4-FFF2-40B4-BE49-F238E27FC236}">
                <a16:creationId xmlns:a16="http://schemas.microsoft.com/office/drawing/2014/main" id="{970ED59B-586D-4BF9-5511-C6EFB540E7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936659F6-D3D0-C2EC-5832-ACA3D72420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30503C0-BB46-4D93-B90F-6E0A04AF3665}" type="slidenum">
              <a:rPr lang="tr-TR" smtClean="0"/>
              <a:t>‹#›</a:t>
            </a:fld>
            <a:endParaRPr lang="tr-TR"/>
          </a:p>
        </p:txBody>
      </p:sp>
      <p:pic>
        <p:nvPicPr>
          <p:cNvPr id="8" name="Resim 7" descr="metin, ekran görüntüsü içeren bir resim&#10;&#10;Açıklama otomatik olarak oluşturuldu">
            <a:extLst>
              <a:ext uri="{FF2B5EF4-FFF2-40B4-BE49-F238E27FC236}">
                <a16:creationId xmlns:a16="http://schemas.microsoft.com/office/drawing/2014/main" id="{2BA767CB-B04D-3A64-DFF3-9BB3D1D2F6A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1949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png"/><Relationship Id="rId9"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B0D34168-14C1-BA1E-4FC0-47ADA7C0B655}"/>
              </a:ext>
            </a:extLst>
          </p:cNvPr>
          <p:cNvSpPr txBox="1">
            <a:spLocks/>
          </p:cNvSpPr>
          <p:nvPr/>
        </p:nvSpPr>
        <p:spPr>
          <a:xfrm>
            <a:off x="283563" y="3087975"/>
            <a:ext cx="11738547" cy="34703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Is aspirin an effective prophylaxis against VTE in patients undergoing routine total knee or total hip arthroplasty?</a:t>
            </a:r>
            <a:br>
              <a:rPr lang="en-US" sz="4000" kern="100" dirty="0">
                <a:effectLst/>
                <a:latin typeface="Times New Roman" panose="02020603050405020304" pitchFamily="18" charset="0"/>
                <a:ea typeface="Aptos" panose="020B0004020202020204" pitchFamily="34" charset="0"/>
                <a:cs typeface="Times New Roman" panose="02020603050405020304" pitchFamily="18" charset="0"/>
              </a:rPr>
            </a:br>
            <a:br>
              <a:rPr lang="en-US" sz="4000" kern="100" dirty="0">
                <a:effectLst/>
                <a:latin typeface="Times New Roman" panose="02020603050405020304" pitchFamily="18" charset="0"/>
                <a:ea typeface="Aptos" panose="020B0004020202020204" pitchFamily="34" charset="0"/>
                <a:cs typeface="Times New Roman" panose="02020603050405020304" pitchFamily="18" charset="0"/>
              </a:rPr>
            </a:br>
            <a:endParaRPr lang="en-TR" sz="4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20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7D7E4676-0EA6-09C7-7AA3-7F442008D177}"/>
              </a:ext>
            </a:extLst>
          </p:cNvPr>
          <p:cNvSpPr txBox="1">
            <a:spLocks/>
          </p:cNvSpPr>
          <p:nvPr/>
        </p:nvSpPr>
        <p:spPr>
          <a:xfrm flipV="1">
            <a:off x="927100" y="6640642"/>
            <a:ext cx="10515600" cy="217357"/>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TR" dirty="0">
              <a:solidFill>
                <a:srgbClr val="002060"/>
              </a:solidFill>
              <a:latin typeface="Times New Roman" panose="02020603050405020304" pitchFamily="18" charset="0"/>
              <a:cs typeface="Times New Roman" panose="02020603050405020304" pitchFamily="18" charset="0"/>
            </a:endParaRPr>
          </a:p>
        </p:txBody>
      </p:sp>
      <p:pic>
        <p:nvPicPr>
          <p:cNvPr id="3" name="Picture 2" descr="A person wearing glasses and a suit&#10;&#10;Description automatically generated">
            <a:extLst>
              <a:ext uri="{FF2B5EF4-FFF2-40B4-BE49-F238E27FC236}">
                <a16:creationId xmlns:a16="http://schemas.microsoft.com/office/drawing/2014/main" id="{A86BF76B-D35D-AC37-BC4E-49EA2974A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57" y="1455108"/>
            <a:ext cx="2323419" cy="2367384"/>
          </a:xfrm>
          <a:prstGeom prst="rect">
            <a:avLst/>
          </a:prstGeom>
        </p:spPr>
      </p:pic>
      <p:pic>
        <p:nvPicPr>
          <p:cNvPr id="5" name="Picture 4" descr="A person in a white coat and tie&#10;&#10;Description automatically generated">
            <a:extLst>
              <a:ext uri="{FF2B5EF4-FFF2-40B4-BE49-F238E27FC236}">
                <a16:creationId xmlns:a16="http://schemas.microsoft.com/office/drawing/2014/main" id="{ED49A27C-52F9-547D-54FE-A974A450D4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2723" y="1455106"/>
            <a:ext cx="2323419" cy="2367384"/>
          </a:xfrm>
          <a:prstGeom prst="rect">
            <a:avLst/>
          </a:prstGeom>
        </p:spPr>
      </p:pic>
      <p:pic>
        <p:nvPicPr>
          <p:cNvPr id="7" name="Picture 6" descr="A person in a white coat and tie&#10;&#10;Description automatically generated">
            <a:extLst>
              <a:ext uri="{FF2B5EF4-FFF2-40B4-BE49-F238E27FC236}">
                <a16:creationId xmlns:a16="http://schemas.microsoft.com/office/drawing/2014/main" id="{8DFEA843-5E7C-BD52-2C4A-D609FDEFC6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25109" y="1412336"/>
            <a:ext cx="2609815" cy="2410153"/>
          </a:xfrm>
          <a:prstGeom prst="rect">
            <a:avLst/>
          </a:prstGeom>
        </p:spPr>
      </p:pic>
      <p:pic>
        <p:nvPicPr>
          <p:cNvPr id="10" name="Picture 9" descr="A person in a white coat and tie&#10;&#10;Description automatically generated">
            <a:extLst>
              <a:ext uri="{FF2B5EF4-FFF2-40B4-BE49-F238E27FC236}">
                <a16:creationId xmlns:a16="http://schemas.microsoft.com/office/drawing/2014/main" id="{158E98A2-E0FA-8855-3F7F-C1D1C06877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34925" y="1412336"/>
            <a:ext cx="2164482" cy="2410152"/>
          </a:xfrm>
          <a:prstGeom prst="rect">
            <a:avLst/>
          </a:prstGeom>
        </p:spPr>
      </p:pic>
      <p:pic>
        <p:nvPicPr>
          <p:cNvPr id="12" name="Picture 11" descr="A person in a suit and tie&#10;&#10;Description automatically generated">
            <a:extLst>
              <a:ext uri="{FF2B5EF4-FFF2-40B4-BE49-F238E27FC236}">
                <a16:creationId xmlns:a16="http://schemas.microsoft.com/office/drawing/2014/main" id="{B5E1E11C-F36E-E6F9-13DD-3BDFBD78D31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99406" y="1412336"/>
            <a:ext cx="2292593" cy="2410151"/>
          </a:xfrm>
          <a:prstGeom prst="rect">
            <a:avLst/>
          </a:prstGeom>
        </p:spPr>
      </p:pic>
      <p:sp>
        <p:nvSpPr>
          <p:cNvPr id="13" name="TextBox 12">
            <a:extLst>
              <a:ext uri="{FF2B5EF4-FFF2-40B4-BE49-F238E27FC236}">
                <a16:creationId xmlns:a16="http://schemas.microsoft.com/office/drawing/2014/main" id="{776BA52E-83B8-67B3-5070-13FC30322863}"/>
              </a:ext>
            </a:extLst>
          </p:cNvPr>
          <p:cNvSpPr txBox="1"/>
          <p:nvPr/>
        </p:nvSpPr>
        <p:spPr>
          <a:xfrm>
            <a:off x="279815" y="3905633"/>
            <a:ext cx="11912184" cy="369332"/>
          </a:xfrm>
          <a:prstGeom prst="rect">
            <a:avLst/>
          </a:prstGeom>
          <a:noFill/>
        </p:spPr>
        <p:txBody>
          <a:bodyPr wrap="square" rtlCol="0">
            <a:spAutoFit/>
          </a:bodyPr>
          <a:lstStyle/>
          <a:p>
            <a:r>
              <a:rPr lang="en-US" dirty="0"/>
              <a:t>Ali Parsa MD                          Ibrahim Tuncay MD            Hamed </a:t>
            </a:r>
            <a:r>
              <a:rPr lang="en-US" dirty="0" err="1"/>
              <a:t>Vahed</a:t>
            </a:r>
            <a:r>
              <a:rPr lang="en-US" dirty="0"/>
              <a:t> </a:t>
            </a:r>
            <a:r>
              <a:rPr lang="en-US" dirty="0" err="1"/>
              <a:t>Kafshgari</a:t>
            </a:r>
            <a:r>
              <a:rPr lang="en-US" dirty="0"/>
              <a:t> MD     Ibrahim Az</a:t>
            </a:r>
            <a:r>
              <a:rPr lang="tr-TR" dirty="0"/>
              <a:t>b</a:t>
            </a:r>
            <a:r>
              <a:rPr lang="en-US" dirty="0"/>
              <a:t>oy MD        Javad Parvizi MD</a:t>
            </a:r>
          </a:p>
        </p:txBody>
      </p:sp>
      <p:pic>
        <p:nvPicPr>
          <p:cNvPr id="15" name="Picture 14" descr="A person in a suit&#10;&#10;Description automatically generated">
            <a:extLst>
              <a:ext uri="{FF2B5EF4-FFF2-40B4-BE49-F238E27FC236}">
                <a16:creationId xmlns:a16="http://schemas.microsoft.com/office/drawing/2014/main" id="{378A2AC6-7E01-BF7E-9FD8-0D4BC178F8C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20486" y="4274966"/>
            <a:ext cx="2387892" cy="1913201"/>
          </a:xfrm>
          <a:prstGeom prst="rect">
            <a:avLst/>
          </a:prstGeom>
        </p:spPr>
      </p:pic>
      <p:pic>
        <p:nvPicPr>
          <p:cNvPr id="17" name="Picture 16" descr="A person in a suit and tie&#10;&#10;Description automatically generated">
            <a:extLst>
              <a:ext uri="{FF2B5EF4-FFF2-40B4-BE49-F238E27FC236}">
                <a16:creationId xmlns:a16="http://schemas.microsoft.com/office/drawing/2014/main" id="{EA120435-C6E1-F7DF-BE09-B8807B1BDAD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51526" y="4382163"/>
            <a:ext cx="2147880" cy="1899715"/>
          </a:xfrm>
          <a:prstGeom prst="rect">
            <a:avLst/>
          </a:prstGeom>
        </p:spPr>
      </p:pic>
      <p:sp>
        <p:nvSpPr>
          <p:cNvPr id="18" name="TextBox 17">
            <a:extLst>
              <a:ext uri="{FF2B5EF4-FFF2-40B4-BE49-F238E27FC236}">
                <a16:creationId xmlns:a16="http://schemas.microsoft.com/office/drawing/2014/main" id="{B26DE276-0895-E005-6A6C-84E6205F575B}"/>
              </a:ext>
            </a:extLst>
          </p:cNvPr>
          <p:cNvSpPr txBox="1"/>
          <p:nvPr/>
        </p:nvSpPr>
        <p:spPr>
          <a:xfrm>
            <a:off x="2431576" y="6365021"/>
            <a:ext cx="7791715" cy="369332"/>
          </a:xfrm>
          <a:prstGeom prst="rect">
            <a:avLst/>
          </a:prstGeom>
          <a:noFill/>
        </p:spPr>
        <p:txBody>
          <a:bodyPr wrap="square" rtlCol="0">
            <a:spAutoFit/>
          </a:bodyPr>
          <a:lstStyle/>
          <a:p>
            <a:r>
              <a:rPr lang="en-US" dirty="0"/>
              <a:t>Oliver Marin MD                       Alfred Cake MD                            William </a:t>
            </a:r>
            <a:r>
              <a:rPr lang="en-US" dirty="0" err="1"/>
              <a:t>Hozack</a:t>
            </a:r>
            <a:r>
              <a:rPr lang="en-US" dirty="0"/>
              <a:t> MD</a:t>
            </a:r>
          </a:p>
        </p:txBody>
      </p:sp>
      <p:pic>
        <p:nvPicPr>
          <p:cNvPr id="20" name="Picture 19" descr="A silhouette of a person&#10;&#10;Description automatically generated">
            <a:extLst>
              <a:ext uri="{FF2B5EF4-FFF2-40B4-BE49-F238E27FC236}">
                <a16:creationId xmlns:a16="http://schemas.microsoft.com/office/drawing/2014/main" id="{4DCF47A5-F378-40D3-C0F1-F430BA5D723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272735" y="4274965"/>
            <a:ext cx="2282307" cy="1981200"/>
          </a:xfrm>
          <a:prstGeom prst="rect">
            <a:avLst/>
          </a:prstGeom>
        </p:spPr>
      </p:pic>
    </p:spTree>
    <p:extLst>
      <p:ext uri="{BB962C8B-B14F-4D97-AF65-F5344CB8AC3E}">
        <p14:creationId xmlns:p14="http://schemas.microsoft.com/office/powerpoint/2010/main" val="611571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65D20F-9141-68D2-6774-12A301B5C910}"/>
              </a:ext>
            </a:extLst>
          </p:cNvPr>
          <p:cNvSpPr>
            <a:spLocks noGrp="1"/>
          </p:cNvSpPr>
          <p:nvPr>
            <p:ph type="subTitle" idx="1"/>
          </p:nvPr>
        </p:nvSpPr>
        <p:spPr>
          <a:xfrm>
            <a:off x="359764" y="3177915"/>
            <a:ext cx="11677338" cy="3314959"/>
          </a:xfrm>
        </p:spPr>
        <p:txBody>
          <a:bodyPr>
            <a:normAutofit/>
          </a:bodyPr>
          <a:lstStyle/>
          <a:p>
            <a:pPr marL="342900" indent="-342900" algn="l">
              <a:buFont typeface="Wingdings" pitchFamily="2" charset="2"/>
              <a:buChar char="v"/>
            </a:pPr>
            <a:r>
              <a:rPr lang="en-US" sz="2800" dirty="0">
                <a:latin typeface="Times New Roman" panose="02020603050405020304" pitchFamily="18" charset="0"/>
                <a:cs typeface="Times New Roman" panose="02020603050405020304" pitchFamily="18" charset="0"/>
              </a:rPr>
              <a:t>Easy, low-cost, and low-complication prophylaxis is important for DVT in arthroplasty to ensure effective prevention while minimizing risks and healthcare costs.</a:t>
            </a:r>
            <a:endParaRPr lang="en-TR" sz="2800" dirty="0">
              <a:solidFill>
                <a:schemeClr val="bg1"/>
              </a:solidFill>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C55FD2DD-8111-8A96-4DEE-1641F5A6ED92}"/>
              </a:ext>
            </a:extLst>
          </p:cNvPr>
          <p:cNvSpPr>
            <a:spLocks noGrp="1"/>
          </p:cNvSpPr>
          <p:nvPr>
            <p:ph type="title"/>
          </p:nvPr>
        </p:nvSpPr>
        <p:spPr>
          <a:xfrm>
            <a:off x="1223094" y="1715061"/>
            <a:ext cx="10515600" cy="1325563"/>
          </a:xfrm>
        </p:spPr>
        <p:txBody>
          <a:bodyPr/>
          <a:lstStyle/>
          <a:p>
            <a:r>
              <a:rPr lang="en-US" u="sng" dirty="0">
                <a:solidFill>
                  <a:srgbClr val="002060"/>
                </a:solidFill>
                <a:latin typeface="Times New Roman" panose="02020603050405020304" pitchFamily="18" charset="0"/>
                <a:cs typeface="Times New Roman" panose="02020603050405020304" pitchFamily="18" charset="0"/>
              </a:rPr>
              <a:t>Why is this topic Important</a:t>
            </a:r>
            <a:br>
              <a:rPr lang="en-US" u="sng" dirty="0">
                <a:solidFill>
                  <a:srgbClr val="002060"/>
                </a:solidFill>
                <a:latin typeface="Times New Roman" panose="02020603050405020304" pitchFamily="18" charset="0"/>
                <a:cs typeface="Times New Roman" panose="02020603050405020304" pitchFamily="18" charset="0"/>
              </a:rPr>
            </a:br>
            <a:endParaRPr lang="en-TR" u="sng"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938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BEF380BA-2F2E-C9C1-E313-CDB7B1D2B2D3}"/>
              </a:ext>
            </a:extLst>
          </p:cNvPr>
          <p:cNvSpPr txBox="1">
            <a:spLocks/>
          </p:cNvSpPr>
          <p:nvPr/>
        </p:nvSpPr>
        <p:spPr>
          <a:xfrm>
            <a:off x="1432956" y="204484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u="sng" dirty="0">
                <a:solidFill>
                  <a:srgbClr val="002060"/>
                </a:solidFill>
                <a:latin typeface="Times New Roman" panose="02020603050405020304" pitchFamily="18" charset="0"/>
                <a:cs typeface="Times New Roman" panose="02020603050405020304" pitchFamily="18" charset="0"/>
              </a:rPr>
              <a:t>Literature Review/Process</a:t>
            </a:r>
          </a:p>
          <a:p>
            <a:endParaRPr lang="en-TR">
              <a:solidFill>
                <a:srgbClr val="00206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B2CA443-D42A-C2A7-C5DE-A3AF800729AA}"/>
              </a:ext>
            </a:extLst>
          </p:cNvPr>
          <p:cNvSpPr txBox="1"/>
          <p:nvPr/>
        </p:nvSpPr>
        <p:spPr>
          <a:xfrm>
            <a:off x="764499" y="2828836"/>
            <a:ext cx="11032760" cy="2308324"/>
          </a:xfrm>
          <a:prstGeom prst="rect">
            <a:avLst/>
          </a:prstGeom>
          <a:noFill/>
        </p:spPr>
        <p:txBody>
          <a:bodyPr wrap="square">
            <a:spAutoFit/>
          </a:bodyPr>
          <a:lstStyle/>
          <a:p>
            <a:pPr marL="342900" indent="-342900" algn="ctr">
              <a:buFont typeface="Wingdings" pitchFamily="2" charset="2"/>
              <a:buChar char="v"/>
            </a:pPr>
            <a:r>
              <a:rPr lang="en-US" sz="3600" dirty="0">
                <a:latin typeface="Times New Roman" panose="02020603050405020304" pitchFamily="18" charset="0"/>
                <a:cs typeface="Times New Roman" panose="02020603050405020304" pitchFamily="18" charset="0"/>
              </a:rPr>
              <a:t>Aspirin; arthroplasty; DVT; prophylaxis</a:t>
            </a:r>
          </a:p>
          <a:p>
            <a:pPr marL="342900" indent="-342900" algn="ctr">
              <a:buFont typeface="Wingdings" pitchFamily="2" charset="2"/>
              <a:buChar char="v"/>
            </a:pPr>
            <a:r>
              <a:rPr lang="en-US" sz="3600" dirty="0">
                <a:latin typeface="Times New Roman" panose="02020603050405020304" pitchFamily="18" charset="0"/>
                <a:cs typeface="Times New Roman" panose="02020603050405020304" pitchFamily="18" charset="0"/>
              </a:rPr>
              <a:t>Number of articles retrieved:535</a:t>
            </a:r>
          </a:p>
          <a:p>
            <a:pPr marL="342900" indent="-342900" algn="ctr">
              <a:buFont typeface="Wingdings" pitchFamily="2" charset="2"/>
              <a:buChar char="v"/>
            </a:pPr>
            <a:r>
              <a:rPr lang="en-US" sz="3600" dirty="0">
                <a:latin typeface="Times New Roman" panose="02020603050405020304" pitchFamily="18" charset="0"/>
                <a:cs typeface="Times New Roman" panose="02020603050405020304" pitchFamily="18" charset="0"/>
              </a:rPr>
              <a:t>Screening:53</a:t>
            </a:r>
          </a:p>
          <a:p>
            <a:pPr marL="342900" indent="-342900" algn="ctr">
              <a:buFont typeface="Wingdings" pitchFamily="2" charset="2"/>
              <a:buChar char="v"/>
            </a:pPr>
            <a:r>
              <a:rPr lang="en-US" sz="3600" dirty="0">
                <a:latin typeface="Times New Roman" panose="02020603050405020304" pitchFamily="18" charset="0"/>
                <a:cs typeface="Times New Roman" panose="02020603050405020304" pitchFamily="18" charset="0"/>
              </a:rPr>
              <a:t>Final number of publications:19</a:t>
            </a:r>
            <a:endParaRPr lang="en-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683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18AA4814-0B3A-1384-52BF-BB5242F154BF}"/>
              </a:ext>
            </a:extLst>
          </p:cNvPr>
          <p:cNvSpPr txBox="1">
            <a:spLocks/>
          </p:cNvSpPr>
          <p:nvPr/>
        </p:nvSpPr>
        <p:spPr>
          <a:xfrm>
            <a:off x="373744" y="1394086"/>
            <a:ext cx="11444512" cy="10043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u="sng" dirty="0">
                <a:solidFill>
                  <a:srgbClr val="002060"/>
                </a:solidFill>
                <a:latin typeface="Times New Roman" panose="02020603050405020304" pitchFamily="18" charset="0"/>
                <a:cs typeface="Times New Roman" panose="02020603050405020304" pitchFamily="18" charset="0"/>
              </a:rPr>
              <a:t>Findings from Literature</a:t>
            </a:r>
          </a:p>
          <a:p>
            <a:endParaRPr lang="en-TR" dirty="0">
              <a:solidFill>
                <a:srgbClr val="002060"/>
              </a:solidFill>
              <a:latin typeface="Times New Roman" panose="02020603050405020304" pitchFamily="18" charset="0"/>
              <a:cs typeface="Times New Roman" panose="02020603050405020304" pitchFamily="18" charset="0"/>
            </a:endParaRPr>
          </a:p>
        </p:txBody>
      </p:sp>
      <p:sp>
        <p:nvSpPr>
          <p:cNvPr id="9" name="Subtitle 1">
            <a:extLst>
              <a:ext uri="{FF2B5EF4-FFF2-40B4-BE49-F238E27FC236}">
                <a16:creationId xmlns:a16="http://schemas.microsoft.com/office/drawing/2014/main" id="{32B55A9B-1B02-09FB-8C9F-C9F0885ABA06}"/>
              </a:ext>
            </a:extLst>
          </p:cNvPr>
          <p:cNvSpPr>
            <a:spLocks noGrp="1"/>
          </p:cNvSpPr>
          <p:nvPr>
            <p:ph type="subTitle" idx="1"/>
          </p:nvPr>
        </p:nvSpPr>
        <p:spPr>
          <a:xfrm>
            <a:off x="194872" y="1918740"/>
            <a:ext cx="11834256" cy="4826833"/>
          </a:xfrm>
        </p:spPr>
        <p:txBody>
          <a:bodyPr>
            <a:normAutofit fontScale="32500" lnSpcReduction="20000"/>
          </a:bodyPr>
          <a:lstStyle/>
          <a:p>
            <a:pPr marL="342900" indent="-342900" algn="l">
              <a:buFont typeface="Wingdings" pitchFamily="2" charset="2"/>
              <a:buChar char="v"/>
            </a:pPr>
            <a:r>
              <a:rPr lang="en-US" sz="4800" dirty="0">
                <a:solidFill>
                  <a:srgbClr val="002060"/>
                </a:solidFill>
                <a:latin typeface="Times New Roman" panose="02020603050405020304" pitchFamily="18" charset="0"/>
                <a:cs typeface="Times New Roman" panose="02020603050405020304" pitchFamily="18" charset="0"/>
              </a:rPr>
              <a:t>The role of aspirin in the prophylaxis of venous thromboembolism (VTE) following total joint arthroplasty has been extensively studied. We found eight reviews (10 reports) discussed the rate of VTE between aspirin and LMWHs (1,2),Factor Xa inhibitors (3-6), and other anticoagulants (7-9).</a:t>
            </a:r>
          </a:p>
          <a:p>
            <a:pPr marL="342900" indent="-342900" algn="l">
              <a:buFont typeface="Wingdings" pitchFamily="2" charset="2"/>
              <a:buChar char="v"/>
            </a:pPr>
            <a:r>
              <a:rPr lang="en-US" sz="4800" dirty="0">
                <a:solidFill>
                  <a:srgbClr val="002060"/>
                </a:solidFill>
                <a:latin typeface="Times New Roman" panose="02020603050405020304" pitchFamily="18" charset="0"/>
                <a:cs typeface="Times New Roman" panose="02020603050405020304" pitchFamily="18" charset="0"/>
              </a:rPr>
              <a:t>Regarding deep vein thrombosis (DVT), aspirin was found to be as effective as LMWH and more effective than factor Xa inhibitors. The pulmonary embolism (PE) rate in patients treated with aspirin was comparable to those treated with warfarin and LMWH, but it was higher when compared to factor Xa inhibitors. In terms of secondary complications, aspirin was associated with a lower risk of bleeding events, including major, minor, and total bleeding. Additionally, there was no significant difference in the mortality rates between patients treated with aspirin and those treated with other anticoagulants following THA and/or TKA. Hu et al. carried out a study, whose findings demonstrated that the efficacy of aspirin was comparable with that of rivaroxaban in VTE prevention (3). Similar findings were reported by Le et al. through their systematic review and meta-analysis (6). Many researchers have compared the effectiveness of aspirin with other thromboprophylaxis agents, namely warfarin and LMWHs (1,10-12). While some pointed out that there was no statistically significant difference in VTE prevention between aspirin and LMWH or warfarin. Freedman et al. reported an increased risk of VTE using aspirin (13). Studies have compared the incidence of DVT in aspirin-treated patients with those prescribed other anticoagulants. Analyzing data extracted from these RCTs, Drescher et al. found that the risk of DVT and PE was not significantly different between aspirin and other anticoagulants (14).</a:t>
            </a:r>
          </a:p>
          <a:p>
            <a:pPr marL="342900" indent="-342900" algn="l">
              <a:buFont typeface="Wingdings" pitchFamily="2" charset="2"/>
              <a:buChar char="v"/>
            </a:pPr>
            <a:r>
              <a:rPr lang="en-US" sz="4800" dirty="0">
                <a:solidFill>
                  <a:srgbClr val="002060"/>
                </a:solidFill>
                <a:latin typeface="Times New Roman" panose="02020603050405020304" pitchFamily="18" charset="0"/>
                <a:cs typeface="Times New Roman" panose="02020603050405020304" pitchFamily="18" charset="0"/>
              </a:rPr>
              <a:t>In a recent analysis on national database, </a:t>
            </a:r>
            <a:r>
              <a:rPr lang="en-US" sz="4800" dirty="0" err="1">
                <a:solidFill>
                  <a:srgbClr val="002060"/>
                </a:solidFill>
                <a:latin typeface="Times New Roman" panose="02020603050405020304" pitchFamily="18" charset="0"/>
                <a:cs typeface="Times New Roman" panose="02020603050405020304" pitchFamily="18" charset="0"/>
              </a:rPr>
              <a:t>Parvizi</a:t>
            </a:r>
            <a:r>
              <a:rPr lang="en-US" sz="4800" dirty="0">
                <a:solidFill>
                  <a:srgbClr val="002060"/>
                </a:solidFill>
                <a:latin typeface="Times New Roman" panose="02020603050405020304" pitchFamily="18" charset="0"/>
                <a:cs typeface="Times New Roman" panose="02020603050405020304" pitchFamily="18" charset="0"/>
              </a:rPr>
              <a:t> et al.  examine trends and outcomes in the use of low-dose aspirin versus other chemoprophylaxis for venous thromboembolism (VTE) prevention in total knee arthroplasty (TKA). Researchers assessed VTE risk profiles based on comorbidities and calculated odds ratios (ORs) and 95% confidence intervals (CIs) for various thromboprophylaxis methods in high and low VTE risk patients. Among 126,692 patients, the use of low-dose aspirin rose from 7.65% to 55.29%, while other prophylaxis decreased from 96.25% to 42.98%. Low-dose aspirin was more prevalent in low-risk populations (OR 1.17; 95% CI, 1.15 to 1.20). Both high and low-risk patients on low-dose aspirin experienced reduced odds of DVT, PE, bleeding, infections, and hospitalizations compared to those on other prophylaxis regimens (15).</a:t>
            </a:r>
          </a:p>
          <a:p>
            <a:pPr marL="342900" indent="-342900" algn="l">
              <a:buFont typeface="Wingdings" pitchFamily="2" charset="2"/>
              <a:buChar char="v"/>
            </a:pPr>
            <a:endParaRPr lang="en-TR"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5735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15C54E1C-B0A2-EB45-E783-C930842D4B1A}"/>
              </a:ext>
            </a:extLst>
          </p:cNvPr>
          <p:cNvSpPr>
            <a:spLocks noGrp="1"/>
          </p:cNvSpPr>
          <p:nvPr>
            <p:ph type="subTitle" idx="1"/>
          </p:nvPr>
        </p:nvSpPr>
        <p:spPr>
          <a:xfrm>
            <a:off x="906905" y="4190816"/>
            <a:ext cx="10794168" cy="2412023"/>
          </a:xfrm>
        </p:spPr>
        <p:txBody>
          <a:bodyPr>
            <a:normAutofit/>
          </a:bodyPr>
          <a:lstStyle/>
          <a:p>
            <a:pPr algn="l"/>
            <a:r>
              <a:rPr lang="en-US" sz="2800" dirty="0">
                <a:latin typeface="Times New Roman" panose="02020603050405020304" pitchFamily="18" charset="0"/>
                <a:cs typeface="Times New Roman" panose="02020603050405020304" pitchFamily="18" charset="0"/>
              </a:rPr>
              <a:t>Umbrella study is </a:t>
            </a:r>
            <a:r>
              <a:rPr lang="en-US" sz="2800">
                <a:latin typeface="Times New Roman" panose="02020603050405020304" pitchFamily="18" charset="0"/>
                <a:cs typeface="Times New Roman" panose="02020603050405020304" pitchFamily="18" charset="0"/>
              </a:rPr>
              <a:t>a novel Our </a:t>
            </a:r>
            <a:r>
              <a:rPr lang="en-US" sz="2800" dirty="0">
                <a:latin typeface="Times New Roman" panose="02020603050405020304" pitchFamily="18" charset="0"/>
                <a:cs typeface="Times New Roman" panose="02020603050405020304" pitchFamily="18" charset="0"/>
              </a:rPr>
              <a:t>umbrella study synthesizing relevant systematic reviews confirms that aspirin is</a:t>
            </a:r>
          </a:p>
          <a:p>
            <a:pPr algn="l"/>
            <a:r>
              <a:rPr lang="en-US" sz="2800" dirty="0">
                <a:latin typeface="Times New Roman" panose="02020603050405020304" pitchFamily="18" charset="0"/>
                <a:cs typeface="Times New Roman" panose="02020603050405020304" pitchFamily="18" charset="0"/>
              </a:rPr>
              <a:t> an efficient and preferred choice for DVT prophylaxis in arthroplasty.</a:t>
            </a:r>
          </a:p>
        </p:txBody>
      </p:sp>
      <p:sp>
        <p:nvSpPr>
          <p:cNvPr id="3" name="Title 2">
            <a:extLst>
              <a:ext uri="{FF2B5EF4-FFF2-40B4-BE49-F238E27FC236}">
                <a16:creationId xmlns:a16="http://schemas.microsoft.com/office/drawing/2014/main" id="{6326232B-1CB7-0BED-9835-9134F00671A8}"/>
              </a:ext>
            </a:extLst>
          </p:cNvPr>
          <p:cNvSpPr>
            <a:spLocks noGrp="1"/>
          </p:cNvSpPr>
          <p:nvPr>
            <p:ph type="title"/>
          </p:nvPr>
        </p:nvSpPr>
        <p:spPr>
          <a:xfrm>
            <a:off x="628337" y="1600200"/>
            <a:ext cx="10515600" cy="1325563"/>
          </a:xfrm>
        </p:spPr>
        <p:txBody>
          <a:bodyPr>
            <a:normAutofit fontScale="90000"/>
          </a:bodyPr>
          <a:lstStyle/>
          <a:p>
            <a:r>
              <a:rPr lang="en-US" dirty="0"/>
              <a:t>What did your group determine to be the most important findings</a:t>
            </a:r>
            <a:br>
              <a:rPr lang="en-US" dirty="0"/>
            </a:br>
            <a:endParaRPr lang="en-US" dirty="0"/>
          </a:p>
        </p:txBody>
      </p:sp>
    </p:spTree>
    <p:extLst>
      <p:ext uri="{BB962C8B-B14F-4D97-AF65-F5344CB8AC3E}">
        <p14:creationId xmlns:p14="http://schemas.microsoft.com/office/powerpoint/2010/main" val="2131534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65D20F-9141-68D2-6774-12A301B5C910}"/>
              </a:ext>
            </a:extLst>
          </p:cNvPr>
          <p:cNvSpPr>
            <a:spLocks noGrp="1"/>
          </p:cNvSpPr>
          <p:nvPr>
            <p:ph type="subTitle" idx="1"/>
          </p:nvPr>
        </p:nvSpPr>
        <p:spPr>
          <a:xfrm>
            <a:off x="1357746" y="2022619"/>
            <a:ext cx="9401298" cy="4470255"/>
          </a:xfrm>
        </p:spPr>
        <p:txBody>
          <a:bodyPr>
            <a:normAutofit/>
          </a:bodyPr>
          <a:lstStyle/>
          <a:p>
            <a:pPr marL="342900" indent="-342900" algn="l">
              <a:buFont typeface="Wingdings" pitchFamily="2" charset="2"/>
              <a:buChar char="v"/>
            </a:pPr>
            <a:r>
              <a:rPr lang="en-US" sz="4800" dirty="0">
                <a:solidFill>
                  <a:schemeClr val="bg1"/>
                </a:solidFill>
                <a:latin typeface="Times New Roman" panose="02020603050405020304" pitchFamily="18" charset="0"/>
                <a:cs typeface="Times New Roman" panose="02020603050405020304" pitchFamily="18" charset="0"/>
              </a:rPr>
              <a:t> </a:t>
            </a:r>
            <a:r>
              <a:rPr lang="en-US" sz="4800" b="1" dirty="0">
                <a:highlight>
                  <a:srgbClr val="FF0000"/>
                </a:highlight>
                <a:latin typeface="Times New Roman" panose="02020603050405020304" pitchFamily="18" charset="0"/>
                <a:cs typeface="Times New Roman" panose="02020603050405020304" pitchFamily="18" charset="0"/>
              </a:rPr>
              <a:t>Question:</a:t>
            </a:r>
          </a:p>
          <a:p>
            <a:pPr algn="l"/>
            <a:r>
              <a:rPr lang="en-US" sz="4400" b="1" dirty="0">
                <a:solidFill>
                  <a:srgbClr val="002060"/>
                </a:solidFill>
                <a:latin typeface="Times New Roman" panose="02020603050405020304" pitchFamily="18" charset="0"/>
                <a:cs typeface="Times New Roman" panose="02020603050405020304" pitchFamily="18" charset="0"/>
              </a:rPr>
              <a:t>Is aspirin an effective prophylaxis against VTE in patients undergoing routine total joint arthroplasty?</a:t>
            </a:r>
          </a:p>
          <a:p>
            <a:pPr marL="342900" indent="-342900" algn="l">
              <a:buFont typeface="Wingdings" pitchFamily="2" charset="2"/>
              <a:buChar char="v"/>
            </a:pPr>
            <a:endParaRPr lang="en-TR" sz="440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202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65D20F-9141-68D2-6774-12A301B5C910}"/>
              </a:ext>
            </a:extLst>
          </p:cNvPr>
          <p:cNvSpPr>
            <a:spLocks noGrp="1"/>
          </p:cNvSpPr>
          <p:nvPr>
            <p:ph type="subTitle" idx="1"/>
          </p:nvPr>
        </p:nvSpPr>
        <p:spPr>
          <a:xfrm>
            <a:off x="1395351" y="1529324"/>
            <a:ext cx="9401298" cy="4470255"/>
          </a:xfrm>
        </p:spPr>
        <p:txBody>
          <a:bodyPr>
            <a:normAutofit/>
          </a:bodyPr>
          <a:lstStyle/>
          <a:p>
            <a:pPr marL="342900" indent="-342900" algn="l">
              <a:buFont typeface="Wingdings" pitchFamily="2" charset="2"/>
              <a:buChar char="v"/>
            </a:pPr>
            <a:r>
              <a:rPr lang="en-US" sz="4800" dirty="0">
                <a:solidFill>
                  <a:schemeClr val="bg1"/>
                </a:solidFill>
                <a:latin typeface="Times New Roman" panose="02020603050405020304" pitchFamily="18" charset="0"/>
                <a:cs typeface="Times New Roman" panose="02020603050405020304" pitchFamily="18" charset="0"/>
              </a:rPr>
              <a:t> </a:t>
            </a:r>
            <a:r>
              <a:rPr lang="en-US" sz="4800" b="1" dirty="0">
                <a:highlight>
                  <a:srgbClr val="FFFF00"/>
                </a:highlight>
                <a:latin typeface="Times New Roman" panose="02020603050405020304" pitchFamily="18" charset="0"/>
                <a:cs typeface="Times New Roman" panose="02020603050405020304" pitchFamily="18" charset="0"/>
              </a:rPr>
              <a:t>Rationale: </a:t>
            </a:r>
            <a:endParaRPr lang="en-TR" sz="4400">
              <a:highlight>
                <a:srgbClr val="FFFF00"/>
              </a:highlight>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B66803D-0C0C-4CD5-AC23-5B871DE6E61E}"/>
              </a:ext>
            </a:extLst>
          </p:cNvPr>
          <p:cNvSpPr txBox="1"/>
          <p:nvPr/>
        </p:nvSpPr>
        <p:spPr>
          <a:xfrm>
            <a:off x="1673927" y="2369821"/>
            <a:ext cx="9401297" cy="3139321"/>
          </a:xfrm>
          <a:prstGeom prst="rect">
            <a:avLst/>
          </a:prstGeom>
          <a:noFill/>
        </p:spPr>
        <p:txBody>
          <a:bodyPr wrap="square">
            <a:spAutoFit/>
          </a:bodyPr>
          <a:lstStyle/>
          <a:p>
            <a:pPr marL="0" indent="0">
              <a:buNone/>
            </a:pPr>
            <a:r>
              <a:rPr lang="en-US" sz="1800" b="1" dirty="0">
                <a:solidFill>
                  <a:srgbClr val="002060"/>
                </a:solidFill>
                <a:latin typeface="Times New Roman" panose="02020603050405020304" pitchFamily="18" charset="0"/>
                <a:cs typeface="Times New Roman" panose="02020603050405020304" pitchFamily="18" charset="0"/>
              </a:rPr>
              <a:t>We did an umbrella study on this question. A total of 19 reviews discussing the effect of aspirin on VTE prophylaxis in TJA were included; of which fifteen were meta-analyses , two network meta-analyses, and the other two were only systematic reviews without meta-analyses. The included studies (gathering the data of more than 1.6 million TJAs) were published between 2000 (20) and 2023 , which covered the results of the original articles from 1974 to 2023.</a:t>
            </a:r>
          </a:p>
          <a:p>
            <a:pPr marL="0" indent="0">
              <a:buNone/>
            </a:pPr>
            <a:r>
              <a:rPr lang="en-US" sz="1800" b="1" dirty="0">
                <a:solidFill>
                  <a:srgbClr val="002060"/>
                </a:solidFill>
                <a:latin typeface="Times New Roman" panose="02020603050405020304" pitchFamily="18" charset="0"/>
                <a:cs typeface="Times New Roman" panose="02020603050405020304" pitchFamily="18" charset="0"/>
              </a:rPr>
              <a:t>This study demonstrated comparable efficacy between aspirin and LMWH in DVT and PE prevention. Although factor </a:t>
            </a:r>
            <a:r>
              <a:rPr lang="en-US" sz="1800" b="1" dirty="0" err="1">
                <a:solidFill>
                  <a:srgbClr val="002060"/>
                </a:solidFill>
                <a:latin typeface="Times New Roman" panose="02020603050405020304" pitchFamily="18" charset="0"/>
                <a:cs typeface="Times New Roman" panose="02020603050405020304" pitchFamily="18" charset="0"/>
              </a:rPr>
              <a:t>Xa</a:t>
            </a:r>
            <a:r>
              <a:rPr lang="en-US" sz="1800" b="1" dirty="0">
                <a:solidFill>
                  <a:srgbClr val="002060"/>
                </a:solidFill>
                <a:latin typeface="Times New Roman" panose="02020603050405020304" pitchFamily="18" charset="0"/>
                <a:cs typeface="Times New Roman" panose="02020603050405020304" pitchFamily="18" charset="0"/>
              </a:rPr>
              <a:t> inhibitors may be more potent than aspirin in PE prevention, they are of lower efficacy in DVT prevention. Regarding mortality and bleeding complications, aspirin did not differ from other anticoagulants. Consequently, aspirin chemoprophylaxis following THA and TKA can be the method of choice considering its effectiveness, low expense, and convenient administration devoid of the necessity for routine blood monitoring.</a:t>
            </a:r>
          </a:p>
        </p:txBody>
      </p:sp>
      <p:sp>
        <p:nvSpPr>
          <p:cNvPr id="6" name="Title 5">
            <a:extLst>
              <a:ext uri="{FF2B5EF4-FFF2-40B4-BE49-F238E27FC236}">
                <a16:creationId xmlns:a16="http://schemas.microsoft.com/office/drawing/2014/main" id="{66DE3AE0-8425-4A3A-FDC9-6868FD804393}"/>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240545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1">
            <a:extLst>
              <a:ext uri="{FF2B5EF4-FFF2-40B4-BE49-F238E27FC236}">
                <a16:creationId xmlns:a16="http://schemas.microsoft.com/office/drawing/2014/main" id="{622D6949-0501-E130-E0C8-0E06A2D2426B}"/>
              </a:ext>
            </a:extLst>
          </p:cNvPr>
          <p:cNvSpPr>
            <a:spLocks noGrp="1"/>
          </p:cNvSpPr>
          <p:nvPr>
            <p:ph type="subTitle" idx="1"/>
          </p:nvPr>
        </p:nvSpPr>
        <p:spPr>
          <a:xfrm>
            <a:off x="319643" y="1690688"/>
            <a:ext cx="11295413" cy="4835381"/>
          </a:xfrm>
        </p:spPr>
        <p:txBody>
          <a:bodyPr>
            <a:normAutofit fontScale="62500" lnSpcReduction="20000"/>
          </a:bodyPr>
          <a:lstStyle/>
          <a:p>
            <a:pPr marL="2628900" lvl="5" indent="-342900" algn="l">
              <a:buFont typeface="Wingdings" pitchFamily="2" charset="2"/>
              <a:buChar char="v"/>
            </a:pPr>
            <a:r>
              <a:rPr lang="tr-TR" sz="4600" dirty="0">
                <a:solidFill>
                  <a:schemeClr val="bg1"/>
                </a:solidFill>
                <a:latin typeface="Times New Roman" panose="02020603050405020304" pitchFamily="18" charset="0"/>
                <a:cs typeface="Times New Roman" panose="02020603050405020304" pitchFamily="18" charset="0"/>
              </a:rPr>
              <a:t> </a:t>
            </a:r>
            <a:r>
              <a:rPr lang="en-US" sz="4600" dirty="0">
                <a:solidFill>
                  <a:schemeClr val="bg1"/>
                </a:solidFill>
                <a:latin typeface="Times New Roman" panose="02020603050405020304" pitchFamily="18" charset="0"/>
                <a:cs typeface="Times New Roman" panose="02020603050405020304" pitchFamily="18" charset="0"/>
              </a:rPr>
              <a:t> </a:t>
            </a:r>
            <a:r>
              <a:rPr lang="tr-TR" sz="4600" dirty="0">
                <a:solidFill>
                  <a:schemeClr val="bg1"/>
                </a:solidFill>
                <a:latin typeface="Times New Roman" panose="02020603050405020304" pitchFamily="18" charset="0"/>
                <a:cs typeface="Times New Roman" panose="02020603050405020304" pitchFamily="18" charset="0"/>
              </a:rPr>
              <a:t>                      </a:t>
            </a:r>
            <a:r>
              <a:rPr lang="en-US" sz="4600" b="1" dirty="0">
                <a:highlight>
                  <a:srgbClr val="FF0000"/>
                </a:highlight>
                <a:latin typeface="Times New Roman" panose="02020603050405020304" pitchFamily="18" charset="0"/>
                <a:cs typeface="Times New Roman" panose="02020603050405020304" pitchFamily="18" charset="0"/>
              </a:rPr>
              <a:t>Question:</a:t>
            </a:r>
          </a:p>
          <a:p>
            <a:pPr>
              <a:lnSpc>
                <a:spcPct val="170000"/>
              </a:lnSpc>
            </a:pPr>
            <a:r>
              <a:rPr lang="en-US" sz="4000" b="1" dirty="0">
                <a:solidFill>
                  <a:srgbClr val="002060"/>
                </a:solidFill>
                <a:latin typeface="Times New Roman" panose="02020603050405020304" pitchFamily="18" charset="0"/>
                <a:cs typeface="Times New Roman" panose="02020603050405020304" pitchFamily="18" charset="0"/>
              </a:rPr>
              <a:t>Is aspirin an effective prophylaxis against VTE in patients undergoing routine total joint arthroplasty?</a:t>
            </a:r>
            <a:endParaRPr lang="tr-TR" sz="4000" b="1" dirty="0">
              <a:solidFill>
                <a:srgbClr val="002060"/>
              </a:solidFill>
              <a:latin typeface="Times New Roman" panose="02020603050405020304" pitchFamily="18" charset="0"/>
              <a:cs typeface="Times New Roman" panose="02020603050405020304" pitchFamily="18" charset="0"/>
            </a:endParaRPr>
          </a:p>
          <a:p>
            <a:pPr>
              <a:lnSpc>
                <a:spcPct val="170000"/>
              </a:lnSpc>
            </a:pPr>
            <a:endParaRPr lang="tr-TR" sz="4000" b="1" dirty="0">
              <a:solidFill>
                <a:srgbClr val="002060"/>
              </a:solidFill>
              <a:latin typeface="Times New Roman" panose="02020603050405020304" pitchFamily="18" charset="0"/>
              <a:cs typeface="Times New Roman" panose="02020603050405020304" pitchFamily="18" charset="0"/>
            </a:endParaRPr>
          </a:p>
          <a:p>
            <a:r>
              <a:rPr lang="en-US" sz="4800" b="1" dirty="0">
                <a:highlight>
                  <a:srgbClr val="00FF00"/>
                </a:highlight>
                <a:latin typeface="Times New Roman" panose="02020603050405020304" pitchFamily="18" charset="0"/>
                <a:cs typeface="Times New Roman" panose="02020603050405020304" pitchFamily="18" charset="0"/>
              </a:rPr>
              <a:t>Response:</a:t>
            </a:r>
          </a:p>
          <a:p>
            <a:pPr algn="l"/>
            <a:endParaRPr lang="tr-TR" sz="4400" b="1" dirty="0">
              <a:solidFill>
                <a:srgbClr val="002060"/>
              </a:solidFill>
              <a:latin typeface="Times New Roman" panose="02020603050405020304" pitchFamily="18" charset="0"/>
              <a:cs typeface="Times New Roman" panose="02020603050405020304" pitchFamily="18" charset="0"/>
            </a:endParaRPr>
          </a:p>
          <a:p>
            <a:pPr algn="l">
              <a:lnSpc>
                <a:spcPct val="170000"/>
              </a:lnSpc>
            </a:pPr>
            <a:r>
              <a:rPr lang="en-US" sz="4400" b="1" dirty="0">
                <a:solidFill>
                  <a:srgbClr val="002060"/>
                </a:solidFill>
                <a:latin typeface="Times New Roman" panose="02020603050405020304" pitchFamily="18" charset="0"/>
                <a:cs typeface="Times New Roman" panose="02020603050405020304" pitchFamily="18" charset="0"/>
              </a:rPr>
              <a:t>Yes. Aspirin is an effective and safe chemoprophylaxis for Venous </a:t>
            </a:r>
            <a:r>
              <a:rPr lang="en-US" sz="4400" b="1" dirty="0">
                <a:latin typeface="Times New Roman" panose="02020603050405020304" pitchFamily="18" charset="0"/>
                <a:cs typeface="Times New Roman" panose="02020603050405020304" pitchFamily="18" charset="0"/>
              </a:rPr>
              <a:t>Thromboembolism (VTE) </a:t>
            </a:r>
            <a:r>
              <a:rPr lang="en-US" sz="4400" b="1" dirty="0">
                <a:solidFill>
                  <a:srgbClr val="002060"/>
                </a:solidFill>
                <a:latin typeface="Times New Roman" panose="02020603050405020304" pitchFamily="18" charset="0"/>
                <a:cs typeface="Times New Roman" panose="02020603050405020304" pitchFamily="18" charset="0"/>
              </a:rPr>
              <a:t>following total joint arthroplasty. </a:t>
            </a:r>
            <a:endParaRPr lang="en-TR" sz="4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7218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2B840B92403B6E46AC9F9DC6E234F7AC" ma:contentTypeVersion="16" ma:contentTypeDescription="Yeni belge oluşturun." ma:contentTypeScope="" ma:versionID="7514b18c6098b7855efbf3d658a0b053">
  <xsd:schema xmlns:xsd="http://www.w3.org/2001/XMLSchema" xmlns:xs="http://www.w3.org/2001/XMLSchema" xmlns:p="http://schemas.microsoft.com/office/2006/metadata/properties" xmlns:ns2="6b2cb18b-1808-4a12-b3e4-0026674f10ec" xmlns:ns3="5e998ea4-89a7-4b33-a9ed-5044a4d65497" targetNamespace="http://schemas.microsoft.com/office/2006/metadata/properties" ma:root="true" ma:fieldsID="9f0748201c77966b270ec4d6aa41c4b7" ns2:_="" ns3:_="">
    <xsd:import namespace="6b2cb18b-1808-4a12-b3e4-0026674f10ec"/>
    <xsd:import namespace="5e998ea4-89a7-4b33-a9ed-5044a4d6549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LengthInSeconds" minOccurs="0"/>
                <xsd:element ref="ns3:MediaServiceLocation" minOccurs="0"/>
                <xsd:element ref="ns3:Tarih"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2cb18b-1808-4a12-b3e4-0026674f10ec" elementFormDefault="qualified">
    <xsd:import namespace="http://schemas.microsoft.com/office/2006/documentManagement/types"/>
    <xsd:import namespace="http://schemas.microsoft.com/office/infopath/2007/PartnerControls"/>
    <xsd:element name="SharedWithUsers" ma:index="8"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Ayrıntıları ile Paylaşıldı" ma:internalName="SharedWithDetails" ma:readOnly="true">
      <xsd:simpleType>
        <xsd:restriction base="dms:Note">
          <xsd:maxLength value="255"/>
        </xsd:restriction>
      </xsd:simpleType>
    </xsd:element>
    <xsd:element name="TaxCatchAll" ma:index="14" nillable="true" ma:displayName="Taxonomy Catch All Column" ma:hidden="true" ma:list="{e838da6f-f4e1-4ccf-b804-d5d5cd3133fd}" ma:internalName="TaxCatchAll" ma:showField="CatchAllData" ma:web="6b2cb18b-1808-4a12-b3e4-0026674f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e998ea4-89a7-4b33-a9ed-5044a4d6549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Resim Etiketleri" ma:readOnly="false" ma:fieldId="{5cf76f15-5ced-4ddc-b409-7134ff3c332f}" ma:taxonomyMulti="true" ma:sspId="e58c957c-ee55-4f6f-9beb-d227bd4327b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Tarih" ma:index="21" nillable="true" ma:displayName="Tarih" ma:format="DateOnly" ma:internalName="Tarih">
      <xsd:simpleType>
        <xsd:restriction base="dms:DateTim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b2cb18b-1808-4a12-b3e4-0026674f10ec" xsi:nil="true"/>
    <Tarih xmlns="5e998ea4-89a7-4b33-a9ed-5044a4d65497" xsi:nil="true"/>
    <lcf76f155ced4ddcb4097134ff3c332f xmlns="5e998ea4-89a7-4b33-a9ed-5044a4d6549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32D4354-B25A-448A-B9A3-A5FBB3131EE7}">
  <ds:schemaRefs>
    <ds:schemaRef ds:uri="http://schemas.microsoft.com/sharepoint/v3/contenttype/forms"/>
  </ds:schemaRefs>
</ds:datastoreItem>
</file>

<file path=customXml/itemProps2.xml><?xml version="1.0" encoding="utf-8"?>
<ds:datastoreItem xmlns:ds="http://schemas.openxmlformats.org/officeDocument/2006/customXml" ds:itemID="{A84EC9C4-5697-4725-8CDC-8BB81BD538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2cb18b-1808-4a12-b3e4-0026674f10ec"/>
    <ds:schemaRef ds:uri="5e998ea4-89a7-4b33-a9ed-5044a4d654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265FE3-6229-4FAD-9775-69AC66D14E5A}">
  <ds:schemaRefs>
    <ds:schemaRef ds:uri="5e998ea4-89a7-4b33-a9ed-5044a4d65497"/>
    <ds:schemaRef ds:uri="http://purl.org/dc/elements/1.1/"/>
    <ds:schemaRef ds:uri="http://schemas.microsoft.com/office/2006/documentManagement/types"/>
    <ds:schemaRef ds:uri="6b2cb18b-1808-4a12-b3e4-0026674f10ec"/>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76</TotalTime>
  <Words>845</Words>
  <Application>Microsoft Office PowerPoint</Application>
  <PresentationFormat>Geniş ekran</PresentationFormat>
  <Paragraphs>28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Aptos</vt:lpstr>
      <vt:lpstr>Aptos Display</vt:lpstr>
      <vt:lpstr>Arial</vt:lpstr>
      <vt:lpstr>Times New Roman</vt:lpstr>
      <vt:lpstr>Wingdings</vt:lpstr>
      <vt:lpstr>Office Teması</vt:lpstr>
      <vt:lpstr>PowerPoint Sunusu</vt:lpstr>
      <vt:lpstr>PowerPoint Sunusu</vt:lpstr>
      <vt:lpstr>Why is this topic Important </vt:lpstr>
      <vt:lpstr>PowerPoint Sunusu</vt:lpstr>
      <vt:lpstr>PowerPoint Sunusu</vt:lpstr>
      <vt:lpstr>What did your group determine to be the most important findings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Deniz Demirkıran</dc:creator>
  <cp:lastModifiedBy>kayhan karaytug</cp:lastModifiedBy>
  <cp:revision>6</cp:revision>
  <dcterms:created xsi:type="dcterms:W3CDTF">2024-06-13T13:25:39Z</dcterms:created>
  <dcterms:modified xsi:type="dcterms:W3CDTF">2024-08-25T18:57:49Z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0x0101002B840B92403B6E46AC9F9DC6E234F7AC</vt:lpwstr>
  </property>
  <property fmtid="{D5CDD505-2E9C-101B-9397-08002B2CF9AE}" pid="3" name="MediaServiceImageTags">
    <vt:lpwstr/>
  </property>
</Properties>
</file>