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256" r:id="rId5"/>
    <p:sldId id="267" r:id="rId6"/>
    <p:sldId id="258" r:id="rId7"/>
    <p:sldId id="257" r:id="rId8"/>
    <p:sldId id="268" r:id="rId9"/>
    <p:sldId id="259" r:id="rId10"/>
    <p:sldId id="269" r:id="rId11"/>
    <p:sldId id="262" r:id="rId12"/>
    <p:sldId id="266" r:id="rId13"/>
  </p:sldIdLst>
  <p:sldSz cx="12192000" cy="6858000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0"/>
    <p:restoredTop sz="94635"/>
  </p:normalViewPr>
  <p:slideViewPr>
    <p:cSldViewPr snapToGrid="0">
      <p:cViewPr varScale="1">
        <p:scale>
          <a:sx n="59" d="100"/>
          <a:sy n="59" d="100"/>
        </p:scale>
        <p:origin x="940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viewProps" Target="viewProp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A310348E-5705-70CC-7DE0-CD463721256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Alt Başlık 2">
            <a:extLst>
              <a:ext uri="{FF2B5EF4-FFF2-40B4-BE49-F238E27FC236}">
                <a16:creationId xmlns:a16="http://schemas.microsoft.com/office/drawing/2014/main" id="{28E8972A-C597-D29C-FC71-8A696D8B7E0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tr-TR"/>
              <a:t>Asıl alt başlık stilini düzenlemek için tıklayın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888E0CE7-45E1-729E-EDAE-BB7471093D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894795-7BCA-403B-9443-D65F7866B0B7}" type="datetimeFigureOut">
              <a:rPr lang="tr-TR" smtClean="0"/>
              <a:t>26.08.2024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A9C2BA04-9106-34CE-D7E0-DB451EA19B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BDF8CA68-ABD8-1F34-A6C3-C43041BDC3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0503C0-BB46-4D93-B90F-6E0A04AF3665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7897992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 ve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94A830BB-7CD5-37C0-E99D-4DA5959E1F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Dikey Metin Yer Tutucusu 2">
            <a:extLst>
              <a:ext uri="{FF2B5EF4-FFF2-40B4-BE49-F238E27FC236}">
                <a16:creationId xmlns:a16="http://schemas.microsoft.com/office/drawing/2014/main" id="{D357A575-DA6A-758B-71DA-E01D2C7FF0B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73EAC089-4E5F-1DD3-BFE3-AA3894E16C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894795-7BCA-403B-9443-D65F7866B0B7}" type="datetimeFigureOut">
              <a:rPr lang="tr-TR" smtClean="0"/>
              <a:t>26.08.2024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24BD8715-99A2-3427-79EE-AB722DA08F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001FBF0D-97B5-DC51-CE20-3780AD6E7A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0503C0-BB46-4D93-B90F-6E0A04AF3665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4269597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ey Başlık 1">
            <a:extLst>
              <a:ext uri="{FF2B5EF4-FFF2-40B4-BE49-F238E27FC236}">
                <a16:creationId xmlns:a16="http://schemas.microsoft.com/office/drawing/2014/main" id="{F039A3B4-DACA-E9A5-390B-66FF3DE9293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Dikey Metin Yer Tutucusu 2">
            <a:extLst>
              <a:ext uri="{FF2B5EF4-FFF2-40B4-BE49-F238E27FC236}">
                <a16:creationId xmlns:a16="http://schemas.microsoft.com/office/drawing/2014/main" id="{564B7AAE-4BC0-2953-D5AA-0984DDDCE76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290D0897-AD34-9EA5-D676-CE84375BE0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894795-7BCA-403B-9443-D65F7866B0B7}" type="datetimeFigureOut">
              <a:rPr lang="tr-TR" smtClean="0"/>
              <a:t>26.08.2024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6B31BB52-2894-C830-414D-B71067147B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1E8A5E96-B483-0423-ACB7-214668478A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0503C0-BB46-4D93-B90F-6E0A04AF3665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80947633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32A6AF08-0421-09D3-8DE9-617729C92E0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TR"/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3A6C518A-4934-5BD2-97B0-912E4DA265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TR"/>
          </a:p>
        </p:txBody>
      </p:sp>
    </p:spTree>
    <p:extLst>
      <p:ext uri="{BB962C8B-B14F-4D97-AF65-F5344CB8AC3E}">
        <p14:creationId xmlns:p14="http://schemas.microsoft.com/office/powerpoint/2010/main" val="32612822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401E1028-E088-8134-B346-06CAAFEDA3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8DCEFF01-9BC3-3B87-697C-8AED770EA78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29AE0975-8EB5-AB1F-4056-3418A93267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894795-7BCA-403B-9443-D65F7866B0B7}" type="datetimeFigureOut">
              <a:rPr lang="tr-TR" smtClean="0"/>
              <a:t>26.08.2024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8310F209-9AB5-795F-6353-10953522A5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E362AE78-9469-A674-68B1-0C6AC98380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0503C0-BB46-4D93-B90F-6E0A04AF3665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893443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 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EEEA4B7F-19A7-64B1-A3EF-6CBFF588EA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Metin Yer Tutucusu 2">
            <a:extLst>
              <a:ext uri="{FF2B5EF4-FFF2-40B4-BE49-F238E27FC236}">
                <a16:creationId xmlns:a16="http://schemas.microsoft.com/office/drawing/2014/main" id="{532AC138-E2D1-4072-0221-03E64E75B82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A19BBEFA-4F66-B68D-0609-DF590BDB97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894795-7BCA-403B-9443-D65F7866B0B7}" type="datetimeFigureOut">
              <a:rPr lang="tr-TR" smtClean="0"/>
              <a:t>26.08.2024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9675623F-2B01-9887-5684-8312B85F48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3D828E54-2CF6-C285-0214-03824C0E64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0503C0-BB46-4D93-B90F-6E0A04AF3665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4474636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1C798460-88F1-7DA5-EF1A-A765DEF350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14F3D8D2-1CCE-AD7A-25E5-1FBD9A301C4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İçerik Yer Tutucusu 3">
            <a:extLst>
              <a:ext uri="{FF2B5EF4-FFF2-40B4-BE49-F238E27FC236}">
                <a16:creationId xmlns:a16="http://schemas.microsoft.com/office/drawing/2014/main" id="{3FCE3575-8353-68BA-B6FC-77DBCC13613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5" name="Veri Yer Tutucusu 4">
            <a:extLst>
              <a:ext uri="{FF2B5EF4-FFF2-40B4-BE49-F238E27FC236}">
                <a16:creationId xmlns:a16="http://schemas.microsoft.com/office/drawing/2014/main" id="{5D5FBE56-53E5-90DE-6678-E82B4CF65F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894795-7BCA-403B-9443-D65F7866B0B7}" type="datetimeFigureOut">
              <a:rPr lang="tr-TR" smtClean="0"/>
              <a:t>26.08.2024</a:t>
            </a:fld>
            <a:endParaRPr lang="tr-TR"/>
          </a:p>
        </p:txBody>
      </p:sp>
      <p:sp>
        <p:nvSpPr>
          <p:cNvPr id="6" name="Alt Bilgi Yer Tutucusu 5">
            <a:extLst>
              <a:ext uri="{FF2B5EF4-FFF2-40B4-BE49-F238E27FC236}">
                <a16:creationId xmlns:a16="http://schemas.microsoft.com/office/drawing/2014/main" id="{D4B9D7A8-6FD3-DA3A-6F32-8A0D9B87B1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>
            <a:extLst>
              <a:ext uri="{FF2B5EF4-FFF2-40B4-BE49-F238E27FC236}">
                <a16:creationId xmlns:a16="http://schemas.microsoft.com/office/drawing/2014/main" id="{CC318010-70EB-D035-D9F9-B6C86685C7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0503C0-BB46-4D93-B90F-6E0A04AF3665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5031370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A0139D06-6740-C202-33DF-E1149010B1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Metin Yer Tutucusu 2">
            <a:extLst>
              <a:ext uri="{FF2B5EF4-FFF2-40B4-BE49-F238E27FC236}">
                <a16:creationId xmlns:a16="http://schemas.microsoft.com/office/drawing/2014/main" id="{E1628258-4747-38FB-91CD-10CFFCC8783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4" name="İçerik Yer Tutucusu 3">
            <a:extLst>
              <a:ext uri="{FF2B5EF4-FFF2-40B4-BE49-F238E27FC236}">
                <a16:creationId xmlns:a16="http://schemas.microsoft.com/office/drawing/2014/main" id="{5FF73BF5-F032-FF9F-263C-1941A539571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5" name="Metin Yer Tutucusu 4">
            <a:extLst>
              <a:ext uri="{FF2B5EF4-FFF2-40B4-BE49-F238E27FC236}">
                <a16:creationId xmlns:a16="http://schemas.microsoft.com/office/drawing/2014/main" id="{5CA20834-3FA7-63E3-8BC9-880CFBABF2D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6" name="İçerik Yer Tutucusu 5">
            <a:extLst>
              <a:ext uri="{FF2B5EF4-FFF2-40B4-BE49-F238E27FC236}">
                <a16:creationId xmlns:a16="http://schemas.microsoft.com/office/drawing/2014/main" id="{CE5FBF3B-E573-DE2D-D006-94F08199E61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7" name="Veri Yer Tutucusu 6">
            <a:extLst>
              <a:ext uri="{FF2B5EF4-FFF2-40B4-BE49-F238E27FC236}">
                <a16:creationId xmlns:a16="http://schemas.microsoft.com/office/drawing/2014/main" id="{16D35F49-AC82-677A-C585-FFEA3E5AAD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894795-7BCA-403B-9443-D65F7866B0B7}" type="datetimeFigureOut">
              <a:rPr lang="tr-TR" smtClean="0"/>
              <a:t>26.08.2024</a:t>
            </a:fld>
            <a:endParaRPr lang="tr-TR"/>
          </a:p>
        </p:txBody>
      </p:sp>
      <p:sp>
        <p:nvSpPr>
          <p:cNvPr id="8" name="Alt Bilgi Yer Tutucusu 7">
            <a:extLst>
              <a:ext uri="{FF2B5EF4-FFF2-40B4-BE49-F238E27FC236}">
                <a16:creationId xmlns:a16="http://schemas.microsoft.com/office/drawing/2014/main" id="{1E4AB0C5-DCE3-99E3-FA8F-702689BE9A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Slayt Numarası Yer Tutucusu 8">
            <a:extLst>
              <a:ext uri="{FF2B5EF4-FFF2-40B4-BE49-F238E27FC236}">
                <a16:creationId xmlns:a16="http://schemas.microsoft.com/office/drawing/2014/main" id="{D3BA8757-2238-F541-ADCC-053629D89F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0503C0-BB46-4D93-B90F-6E0A04AF3665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545544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7177E9CD-C895-3593-7C2A-95BB80DCBE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Veri Yer Tutucusu 2">
            <a:extLst>
              <a:ext uri="{FF2B5EF4-FFF2-40B4-BE49-F238E27FC236}">
                <a16:creationId xmlns:a16="http://schemas.microsoft.com/office/drawing/2014/main" id="{D1924B6C-B628-762F-5E58-48B3C4937A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894795-7BCA-403B-9443-D65F7866B0B7}" type="datetimeFigureOut">
              <a:rPr lang="tr-TR" smtClean="0"/>
              <a:t>26.08.2024</a:t>
            </a:fld>
            <a:endParaRPr lang="tr-TR"/>
          </a:p>
        </p:txBody>
      </p:sp>
      <p:sp>
        <p:nvSpPr>
          <p:cNvPr id="4" name="Alt Bilgi Yer Tutucusu 3">
            <a:extLst>
              <a:ext uri="{FF2B5EF4-FFF2-40B4-BE49-F238E27FC236}">
                <a16:creationId xmlns:a16="http://schemas.microsoft.com/office/drawing/2014/main" id="{F57A6905-E990-BC42-AC09-B164541780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ayt Numarası Yer Tutucusu 4">
            <a:extLst>
              <a:ext uri="{FF2B5EF4-FFF2-40B4-BE49-F238E27FC236}">
                <a16:creationId xmlns:a16="http://schemas.microsoft.com/office/drawing/2014/main" id="{531747A6-BCC5-ACD3-768E-9BEBF918D6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0503C0-BB46-4D93-B90F-6E0A04AF3665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3448188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i Yer Tutucusu 1">
            <a:extLst>
              <a:ext uri="{FF2B5EF4-FFF2-40B4-BE49-F238E27FC236}">
                <a16:creationId xmlns:a16="http://schemas.microsoft.com/office/drawing/2014/main" id="{F1251629-A31D-AE24-3BB1-54E74ED2A2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894795-7BCA-403B-9443-D65F7866B0B7}" type="datetimeFigureOut">
              <a:rPr lang="tr-TR" smtClean="0"/>
              <a:t>26.08.2024</a:t>
            </a:fld>
            <a:endParaRPr lang="tr-TR"/>
          </a:p>
        </p:txBody>
      </p:sp>
      <p:sp>
        <p:nvSpPr>
          <p:cNvPr id="3" name="Alt Bilgi Yer Tutucusu 2">
            <a:extLst>
              <a:ext uri="{FF2B5EF4-FFF2-40B4-BE49-F238E27FC236}">
                <a16:creationId xmlns:a16="http://schemas.microsoft.com/office/drawing/2014/main" id="{E58E4CE9-101A-CBC3-F705-3811534FF0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ayt Numarası Yer Tutucusu 3">
            <a:extLst>
              <a:ext uri="{FF2B5EF4-FFF2-40B4-BE49-F238E27FC236}">
                <a16:creationId xmlns:a16="http://schemas.microsoft.com/office/drawing/2014/main" id="{F41944F0-25C1-671C-0E4D-868A67029C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0503C0-BB46-4D93-B90F-6E0A04AF3665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5610293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3DE0D9E6-8BC0-FEEC-D19A-CD1A78ADB3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2B68FD1B-8160-6974-7470-1B8406A7D88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Metin Yer Tutucusu 3">
            <a:extLst>
              <a:ext uri="{FF2B5EF4-FFF2-40B4-BE49-F238E27FC236}">
                <a16:creationId xmlns:a16="http://schemas.microsoft.com/office/drawing/2014/main" id="{34D633C1-93FA-9762-6D5A-DF619480520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5" name="Veri Yer Tutucusu 4">
            <a:extLst>
              <a:ext uri="{FF2B5EF4-FFF2-40B4-BE49-F238E27FC236}">
                <a16:creationId xmlns:a16="http://schemas.microsoft.com/office/drawing/2014/main" id="{EBE0F140-AF74-1660-76D2-68495B95C4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894795-7BCA-403B-9443-D65F7866B0B7}" type="datetimeFigureOut">
              <a:rPr lang="tr-TR" smtClean="0"/>
              <a:t>26.08.2024</a:t>
            </a:fld>
            <a:endParaRPr lang="tr-TR"/>
          </a:p>
        </p:txBody>
      </p:sp>
      <p:sp>
        <p:nvSpPr>
          <p:cNvPr id="6" name="Alt Bilgi Yer Tutucusu 5">
            <a:extLst>
              <a:ext uri="{FF2B5EF4-FFF2-40B4-BE49-F238E27FC236}">
                <a16:creationId xmlns:a16="http://schemas.microsoft.com/office/drawing/2014/main" id="{5A10344F-FB56-28B8-8E84-A3DF84E998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>
            <a:extLst>
              <a:ext uri="{FF2B5EF4-FFF2-40B4-BE49-F238E27FC236}">
                <a16:creationId xmlns:a16="http://schemas.microsoft.com/office/drawing/2014/main" id="{5C43AE5E-7C56-5F64-E99A-780AF9E2DE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0503C0-BB46-4D93-B90F-6E0A04AF3665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5894649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D9D73E8D-57A4-A438-A59C-E22648B77C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Resim Yer Tutucusu 2">
            <a:extLst>
              <a:ext uri="{FF2B5EF4-FFF2-40B4-BE49-F238E27FC236}">
                <a16:creationId xmlns:a16="http://schemas.microsoft.com/office/drawing/2014/main" id="{0DE85AEA-10C2-A22E-F62E-0AD5593FBEB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r-TR"/>
          </a:p>
        </p:txBody>
      </p:sp>
      <p:sp>
        <p:nvSpPr>
          <p:cNvPr id="4" name="Metin Yer Tutucusu 3">
            <a:extLst>
              <a:ext uri="{FF2B5EF4-FFF2-40B4-BE49-F238E27FC236}">
                <a16:creationId xmlns:a16="http://schemas.microsoft.com/office/drawing/2014/main" id="{ECFC951F-7E5B-D42E-A0C6-AEEA77ED98B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5" name="Veri Yer Tutucusu 4">
            <a:extLst>
              <a:ext uri="{FF2B5EF4-FFF2-40B4-BE49-F238E27FC236}">
                <a16:creationId xmlns:a16="http://schemas.microsoft.com/office/drawing/2014/main" id="{C9B7FD75-4FF5-376E-2112-6CB10077EA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894795-7BCA-403B-9443-D65F7866B0B7}" type="datetimeFigureOut">
              <a:rPr lang="tr-TR" smtClean="0"/>
              <a:t>26.08.2024</a:t>
            </a:fld>
            <a:endParaRPr lang="tr-TR"/>
          </a:p>
        </p:txBody>
      </p:sp>
      <p:sp>
        <p:nvSpPr>
          <p:cNvPr id="6" name="Alt Bilgi Yer Tutucusu 5">
            <a:extLst>
              <a:ext uri="{FF2B5EF4-FFF2-40B4-BE49-F238E27FC236}">
                <a16:creationId xmlns:a16="http://schemas.microsoft.com/office/drawing/2014/main" id="{A353AD91-1108-2493-0985-1F28F6A023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>
            <a:extLst>
              <a:ext uri="{FF2B5EF4-FFF2-40B4-BE49-F238E27FC236}">
                <a16:creationId xmlns:a16="http://schemas.microsoft.com/office/drawing/2014/main" id="{7333027F-C033-1FC2-2FA1-59875B4CD9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0503C0-BB46-4D93-B90F-6E0A04AF3665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6009187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Yer Tutucusu 1">
            <a:extLst>
              <a:ext uri="{FF2B5EF4-FFF2-40B4-BE49-F238E27FC236}">
                <a16:creationId xmlns:a16="http://schemas.microsoft.com/office/drawing/2014/main" id="{0F97E2E3-9D27-71F1-7ECC-C65A8EEC75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Metin Yer Tutucusu 2">
            <a:extLst>
              <a:ext uri="{FF2B5EF4-FFF2-40B4-BE49-F238E27FC236}">
                <a16:creationId xmlns:a16="http://schemas.microsoft.com/office/drawing/2014/main" id="{D2F6494A-515A-6040-320A-BC308F1D34E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B178060F-A820-8782-7417-2A7E52BE573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DB894795-7BCA-403B-9443-D65F7866B0B7}" type="datetimeFigureOut">
              <a:rPr lang="tr-TR" smtClean="0"/>
              <a:t>26.08.2024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970ED59B-586D-4BF9-5511-C6EFB540E7F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936659F6-D3D0-C2EC-5832-ACA3D72420E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E30503C0-BB46-4D93-B90F-6E0A04AF3665}" type="slidenum">
              <a:rPr lang="tr-TR" smtClean="0"/>
              <a:t>‹#›</a:t>
            </a:fld>
            <a:endParaRPr lang="tr-TR"/>
          </a:p>
        </p:txBody>
      </p:sp>
      <p:pic>
        <p:nvPicPr>
          <p:cNvPr id="8" name="Resim 7" descr="metin, ekran görüntüsü içeren bir resim&#10;&#10;Açıklama otomatik olarak oluşturuldu">
            <a:extLst>
              <a:ext uri="{FF2B5EF4-FFF2-40B4-BE49-F238E27FC236}">
                <a16:creationId xmlns:a16="http://schemas.microsoft.com/office/drawing/2014/main" id="{2BA767CB-B04D-3A64-DFF3-9BB3D1D2F6A1}"/>
              </a:ext>
            </a:extLst>
          </p:cNvPr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19491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g"/><Relationship Id="rId3" Type="http://schemas.openxmlformats.org/officeDocument/2006/relationships/image" Target="../media/image3.jpeg"/><Relationship Id="rId7" Type="http://schemas.openxmlformats.org/officeDocument/2006/relationships/image" Target="../media/image7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jpg"/><Relationship Id="rId5" Type="http://schemas.openxmlformats.org/officeDocument/2006/relationships/image" Target="../media/image5.jpg"/><Relationship Id="rId4" Type="http://schemas.openxmlformats.org/officeDocument/2006/relationships/image" Target="../media/image4.jpg"/><Relationship Id="rId9" Type="http://schemas.openxmlformats.org/officeDocument/2006/relationships/image" Target="../media/image9.jp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2">
            <a:extLst>
              <a:ext uri="{FF2B5EF4-FFF2-40B4-BE49-F238E27FC236}">
                <a16:creationId xmlns:a16="http://schemas.microsoft.com/office/drawing/2014/main" id="{B0D34168-14C1-BA1E-4FC0-47ADA7C0B655}"/>
              </a:ext>
            </a:extLst>
          </p:cNvPr>
          <p:cNvSpPr txBox="1">
            <a:spLocks/>
          </p:cNvSpPr>
          <p:nvPr/>
        </p:nvSpPr>
        <p:spPr>
          <a:xfrm>
            <a:off x="0" y="1469985"/>
            <a:ext cx="11353800" cy="482664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15000"/>
              </a:lnSpc>
            </a:pPr>
            <a:r>
              <a:rPr lang="en-US" sz="3200" b="1" dirty="0">
                <a:solidFill>
                  <a:schemeClr val="tx2">
                    <a:lumMod val="75000"/>
                    <a:lumOff val="25000"/>
                  </a:schemeClr>
                </a:solidFill>
                <a:effectLst/>
                <a:latin typeface="Comic Sans MS" panose="030F09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Question: </a:t>
            </a:r>
            <a:br>
              <a:rPr lang="en-US" sz="3200" b="1" dirty="0">
                <a:solidFill>
                  <a:srgbClr val="000000"/>
                </a:solidFill>
                <a:effectLst/>
                <a:latin typeface="Comic Sans MS" panose="030F09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sz="3200" b="1" dirty="0">
                <a:effectLst/>
                <a:latin typeface="Comic Sans MS" panose="030F09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Is there a difference in the outcome of primary total knee arthroplasty performed using kinematic versus mechanical alignment?</a:t>
            </a:r>
          </a:p>
          <a:p>
            <a:pPr>
              <a:lnSpc>
                <a:spcPct val="115000"/>
              </a:lnSpc>
            </a:pPr>
            <a:endParaRPr lang="el-GR" sz="32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US" sz="3200" b="1" dirty="0">
              <a:solidFill>
                <a:srgbClr val="002060"/>
              </a:solidFill>
              <a:latin typeface="Comic Sans MS" panose="030F0902030302020204" pitchFamily="66" charset="0"/>
              <a:cs typeface="Times New Roman" panose="02020603050405020304" pitchFamily="18" charset="0"/>
            </a:endParaRPr>
          </a:p>
          <a:p>
            <a:pPr algn="l"/>
            <a:r>
              <a:rPr lang="en-US" sz="2400" b="1" dirty="0">
                <a:solidFill>
                  <a:srgbClr val="002060"/>
                </a:solidFill>
                <a:latin typeface="Comic Sans MS" panose="030F0902030302020204" pitchFamily="66" charset="0"/>
                <a:cs typeface="Times New Roman" panose="02020603050405020304" pitchFamily="18" charset="0"/>
              </a:rPr>
              <a:t>George A. Komnos, MD, PhD</a:t>
            </a:r>
          </a:p>
          <a:p>
            <a:pPr algn="l"/>
            <a:r>
              <a:rPr lang="en-US" sz="2400" b="1" dirty="0">
                <a:solidFill>
                  <a:srgbClr val="002060"/>
                </a:solidFill>
                <a:latin typeface="Comic Sans MS" panose="030F0902030302020204" pitchFamily="66" charset="0"/>
                <a:cs typeface="Times New Roman" panose="02020603050405020304" pitchFamily="18" charset="0"/>
              </a:rPr>
              <a:t>Orthopaedic Surgeon, </a:t>
            </a:r>
          </a:p>
          <a:p>
            <a:pPr algn="l"/>
            <a:r>
              <a:rPr lang="en-US" sz="2400" b="1" dirty="0">
                <a:solidFill>
                  <a:srgbClr val="002060"/>
                </a:solidFill>
                <a:latin typeface="Comic Sans MS" panose="030F0902030302020204" pitchFamily="66" charset="0"/>
                <a:cs typeface="Times New Roman" panose="02020603050405020304" pitchFamily="18" charset="0"/>
              </a:rPr>
              <a:t>University Hospital of Larisa, Greece</a:t>
            </a:r>
            <a:endParaRPr lang="en-TR" sz="2400" b="1" dirty="0">
              <a:solidFill>
                <a:srgbClr val="002060"/>
              </a:solidFill>
              <a:latin typeface="Comic Sans MS" panose="030F0902030302020204" pitchFamily="66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2120736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2">
            <a:extLst>
              <a:ext uri="{FF2B5EF4-FFF2-40B4-BE49-F238E27FC236}">
                <a16:creationId xmlns:a16="http://schemas.microsoft.com/office/drawing/2014/main" id="{7D7E4676-0EA6-09C7-7AA3-7F442008D177}"/>
              </a:ext>
            </a:extLst>
          </p:cNvPr>
          <p:cNvSpPr txBox="1">
            <a:spLocks/>
          </p:cNvSpPr>
          <p:nvPr/>
        </p:nvSpPr>
        <p:spPr>
          <a:xfrm>
            <a:off x="298213" y="1319951"/>
            <a:ext cx="11595574" cy="132556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000" b="1" dirty="0">
                <a:solidFill>
                  <a:srgbClr val="000000"/>
                </a:solidFill>
                <a:effectLst/>
                <a:latin typeface="Comic Sans MS" panose="030F09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Komnos G., </a:t>
            </a:r>
            <a:r>
              <a:rPr lang="en-US" sz="2000" b="1" dirty="0" err="1">
                <a:solidFill>
                  <a:srgbClr val="000000"/>
                </a:solidFill>
                <a:effectLst/>
                <a:latin typeface="Comic Sans MS" panose="030F09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Azboy</a:t>
            </a:r>
            <a:r>
              <a:rPr lang="en-US" sz="2000" b="1" dirty="0">
                <a:solidFill>
                  <a:srgbClr val="000000"/>
                </a:solidFill>
                <a:effectLst/>
                <a:latin typeface="Comic Sans MS" panose="030F09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 I., </a:t>
            </a:r>
            <a:r>
              <a:rPr lang="en-US" sz="2000" b="1" dirty="0" err="1">
                <a:solidFill>
                  <a:srgbClr val="000000"/>
                </a:solidFill>
                <a:effectLst/>
                <a:latin typeface="Comic Sans MS" panose="030F09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Dikmen</a:t>
            </a:r>
            <a:r>
              <a:rPr lang="en-US" sz="2000" b="1" dirty="0">
                <a:solidFill>
                  <a:srgbClr val="000000"/>
                </a:solidFill>
                <a:effectLst/>
                <a:latin typeface="Comic Sans MS" panose="030F09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 G., </a:t>
            </a:r>
            <a:r>
              <a:rPr lang="en-US" sz="2000" b="1" dirty="0" err="1">
                <a:solidFill>
                  <a:srgbClr val="000000"/>
                </a:solidFill>
                <a:effectLst/>
                <a:latin typeface="Comic Sans MS" panose="030F09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Gkekas</a:t>
            </a:r>
            <a:r>
              <a:rPr lang="en-US" sz="2000" b="1" dirty="0">
                <a:solidFill>
                  <a:srgbClr val="000000"/>
                </a:solidFill>
                <a:effectLst/>
                <a:latin typeface="Comic Sans MS" panose="030F09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 N.K., Meade T., </a:t>
            </a:r>
            <a:r>
              <a:rPr lang="en-US" sz="2000" b="1" dirty="0" err="1">
                <a:effectLst/>
                <a:latin typeface="Comic Sans MS" panose="030F09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Sarzaaem</a:t>
            </a:r>
            <a:r>
              <a:rPr lang="en-US" sz="2000" b="1" dirty="0">
                <a:effectLst/>
                <a:latin typeface="Comic Sans MS" panose="030F09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 M</a:t>
            </a:r>
            <a:r>
              <a:rPr lang="en-US" sz="2000" b="1" dirty="0">
                <a:solidFill>
                  <a:srgbClr val="000000"/>
                </a:solidFill>
                <a:effectLst/>
                <a:latin typeface="Comic Sans MS" panose="030F09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000" b="1" dirty="0">
                <a:effectLst/>
                <a:latin typeface="Comic Sans MS" panose="030F09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Shah R. , </a:t>
            </a:r>
            <a:r>
              <a:rPr lang="en-US" sz="2000" b="1" dirty="0" err="1">
                <a:solidFill>
                  <a:srgbClr val="000000"/>
                </a:solidFill>
                <a:effectLst/>
                <a:latin typeface="Comic Sans MS" panose="030F09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Spanghel</a:t>
            </a:r>
            <a:r>
              <a:rPr lang="en-US" sz="2000" b="1" dirty="0">
                <a:solidFill>
                  <a:srgbClr val="000000"/>
                </a:solidFill>
                <a:effectLst/>
                <a:latin typeface="Comic Sans MS" panose="030F09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 M.</a:t>
            </a:r>
            <a:r>
              <a:rPr lang="en-US" sz="2000" b="1" dirty="0">
                <a:effectLst/>
                <a:latin typeface="Comic Sans MS" panose="030F09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el-GR" sz="20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TR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Εικόνα 2">
            <a:extLst>
              <a:ext uri="{FF2B5EF4-FFF2-40B4-BE49-F238E27FC236}">
                <a16:creationId xmlns:a16="http://schemas.microsoft.com/office/drawing/2014/main" id="{FC6BBA22-7BAA-6EAB-6133-F8AF27754AE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213" y="2036997"/>
            <a:ext cx="2037145" cy="2314094"/>
          </a:xfrm>
          <a:prstGeom prst="rect">
            <a:avLst/>
          </a:prstGeom>
        </p:spPr>
      </p:pic>
      <p:pic>
        <p:nvPicPr>
          <p:cNvPr id="5" name="Εικόνα 4">
            <a:extLst>
              <a:ext uri="{FF2B5EF4-FFF2-40B4-BE49-F238E27FC236}">
                <a16:creationId xmlns:a16="http://schemas.microsoft.com/office/drawing/2014/main" id="{6D2652DB-F3F7-4944-0381-56876D9FA9E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84047" y="2062330"/>
            <a:ext cx="2443538" cy="2320461"/>
          </a:xfrm>
          <a:prstGeom prst="rect">
            <a:avLst/>
          </a:prstGeom>
        </p:spPr>
      </p:pic>
      <p:pic>
        <p:nvPicPr>
          <p:cNvPr id="7" name="Εικόνα 6">
            <a:extLst>
              <a:ext uri="{FF2B5EF4-FFF2-40B4-BE49-F238E27FC236}">
                <a16:creationId xmlns:a16="http://schemas.microsoft.com/office/drawing/2014/main" id="{83906287-7940-3283-35CF-80307D1E971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67572" y="2036997"/>
            <a:ext cx="2037144" cy="2377865"/>
          </a:xfrm>
          <a:prstGeom prst="rect">
            <a:avLst/>
          </a:prstGeom>
        </p:spPr>
      </p:pic>
      <p:pic>
        <p:nvPicPr>
          <p:cNvPr id="10" name="Εικόνα 9">
            <a:extLst>
              <a:ext uri="{FF2B5EF4-FFF2-40B4-BE49-F238E27FC236}">
                <a16:creationId xmlns:a16="http://schemas.microsoft.com/office/drawing/2014/main" id="{89697B42-F4E2-A94D-2755-5FEC4C8EE7AD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525" t="7258" r="14607" b="46497"/>
          <a:stretch/>
        </p:blipFill>
        <p:spPr>
          <a:xfrm>
            <a:off x="8257892" y="2036997"/>
            <a:ext cx="2423886" cy="2314094"/>
          </a:xfrm>
          <a:prstGeom prst="rect">
            <a:avLst/>
          </a:prstGeom>
        </p:spPr>
      </p:pic>
      <p:pic>
        <p:nvPicPr>
          <p:cNvPr id="12" name="Εικόνα 11">
            <a:extLst>
              <a:ext uri="{FF2B5EF4-FFF2-40B4-BE49-F238E27FC236}">
                <a16:creationId xmlns:a16="http://schemas.microsoft.com/office/drawing/2014/main" id="{FA299834-CF0F-8B8C-CB7D-1EBE2285B8B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213" y="4510286"/>
            <a:ext cx="2314094" cy="2314094"/>
          </a:xfrm>
          <a:prstGeom prst="rect">
            <a:avLst/>
          </a:prstGeom>
        </p:spPr>
      </p:pic>
      <p:pic>
        <p:nvPicPr>
          <p:cNvPr id="14" name="Εικόνα 13">
            <a:extLst>
              <a:ext uri="{FF2B5EF4-FFF2-40B4-BE49-F238E27FC236}">
                <a16:creationId xmlns:a16="http://schemas.microsoft.com/office/drawing/2014/main" id="{21DE97CF-5D23-EEC9-792C-652120CFB317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9327" y="4490718"/>
            <a:ext cx="1552977" cy="2353229"/>
          </a:xfrm>
          <a:prstGeom prst="rect">
            <a:avLst/>
          </a:prstGeom>
        </p:spPr>
      </p:pic>
      <p:pic>
        <p:nvPicPr>
          <p:cNvPr id="16" name="Εικόνα 15">
            <a:extLst>
              <a:ext uri="{FF2B5EF4-FFF2-40B4-BE49-F238E27FC236}">
                <a16:creationId xmlns:a16="http://schemas.microsoft.com/office/drawing/2014/main" id="{5894D98D-A475-18B5-7D8B-04E39BA11CBA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19971" y="4490718"/>
            <a:ext cx="1784595" cy="2385483"/>
          </a:xfrm>
          <a:prstGeom prst="rect">
            <a:avLst/>
          </a:prstGeom>
        </p:spPr>
      </p:pic>
      <p:pic>
        <p:nvPicPr>
          <p:cNvPr id="18" name="Εικόνα 17">
            <a:extLst>
              <a:ext uri="{FF2B5EF4-FFF2-40B4-BE49-F238E27FC236}">
                <a16:creationId xmlns:a16="http://schemas.microsoft.com/office/drawing/2014/main" id="{2DEA46D1-44EC-852B-96DD-8C48C8BDC2E6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52008" y="4482502"/>
            <a:ext cx="2035653" cy="23614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157191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>
            <a:extLst>
              <a:ext uri="{FF2B5EF4-FFF2-40B4-BE49-F238E27FC236}">
                <a16:creationId xmlns:a16="http://schemas.microsoft.com/office/drawing/2014/main" id="{9A65D20F-9141-68D2-6774-12A301B5C91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47518" y="1750413"/>
            <a:ext cx="11401038" cy="4766134"/>
          </a:xfrm>
        </p:spPr>
        <p:txBody>
          <a:bodyPr>
            <a:normAutofit/>
          </a:bodyPr>
          <a:lstStyle/>
          <a:p>
            <a:pPr marL="342900" indent="-342900" algn="l">
              <a:buFont typeface="Wingdings" pitchFamily="2" charset="2"/>
              <a:buChar char="v"/>
            </a:pPr>
            <a:r>
              <a:rPr lang="en-US" b="1" dirty="0">
                <a:solidFill>
                  <a:srgbClr val="000000"/>
                </a:solidFill>
                <a:latin typeface="Comic Sans MS" panose="030F0902030302020204" pitchFamily="66" charset="0"/>
                <a:ea typeface="Calibri" panose="020F0502020204030204" pitchFamily="34" charset="0"/>
              </a:rPr>
              <a:t>A</a:t>
            </a:r>
            <a:r>
              <a:rPr lang="en-US" b="1" dirty="0">
                <a:solidFill>
                  <a:srgbClr val="000000"/>
                </a:solidFill>
                <a:effectLst/>
                <a:latin typeface="Comic Sans MS" panose="030F0902030302020204" pitchFamily="66" charset="0"/>
                <a:ea typeface="Calibri" panose="020F0502020204030204" pitchFamily="34" charset="0"/>
              </a:rPr>
              <a:t>chieving optimal long-term outcomes in TKA remains challenging</a:t>
            </a:r>
          </a:p>
          <a:p>
            <a:pPr marL="800100" lvl="1" indent="-342900" algn="l">
              <a:buFont typeface="Wingdings" pitchFamily="2" charset="2"/>
              <a:buChar char="v"/>
            </a:pPr>
            <a:r>
              <a:rPr lang="en-US" b="1" dirty="0">
                <a:solidFill>
                  <a:srgbClr val="000000"/>
                </a:solidFill>
                <a:effectLst/>
                <a:latin typeface="Comic Sans MS" panose="030F0902030302020204" pitchFamily="66" charset="0"/>
                <a:ea typeface="Calibri" panose="020F0502020204030204" pitchFamily="34" charset="0"/>
              </a:rPr>
              <a:t>complications (pain, instability, and stiffness)</a:t>
            </a:r>
          </a:p>
          <a:p>
            <a:pPr marL="342900" indent="-342900" algn="l">
              <a:buFont typeface="Wingdings" pitchFamily="2" charset="2"/>
              <a:buChar char="v"/>
            </a:pPr>
            <a:endParaRPr lang="en-US" b="1" dirty="0">
              <a:solidFill>
                <a:srgbClr val="000000"/>
              </a:solidFill>
              <a:latin typeface="Comic Sans MS" panose="030F0902030302020204" pitchFamily="66" charset="0"/>
              <a:cs typeface="Times New Roman" panose="02020603050405020304" pitchFamily="18" charset="0"/>
            </a:endParaRPr>
          </a:p>
          <a:p>
            <a:pPr marL="342900" indent="-342900" algn="l">
              <a:buFont typeface="Wingdings" pitchFamily="2" charset="2"/>
              <a:buChar char="v"/>
            </a:pPr>
            <a:r>
              <a:rPr lang="en-US" b="1" dirty="0">
                <a:solidFill>
                  <a:srgbClr val="000000"/>
                </a:solidFill>
                <a:latin typeface="Comic Sans MS" panose="030F0902030302020204" pitchFamily="66" charset="0"/>
                <a:cs typeface="Times New Roman" panose="02020603050405020304" pitchFamily="18" charset="0"/>
              </a:rPr>
              <a:t>Still a remarkable percentage of unhappy patients</a:t>
            </a:r>
          </a:p>
          <a:p>
            <a:pPr marL="800100" lvl="1" indent="-342900" algn="l">
              <a:buFont typeface="Wingdings" pitchFamily="2" charset="2"/>
              <a:buChar char="v"/>
            </a:pPr>
            <a:r>
              <a:rPr lang="en-US" b="1" dirty="0">
                <a:solidFill>
                  <a:srgbClr val="000000"/>
                </a:solidFill>
                <a:latin typeface="Comic Sans MS" panose="030F0902030302020204" pitchFamily="66" charset="0"/>
                <a:cs typeface="Times New Roman" panose="02020603050405020304" pitchFamily="18" charset="0"/>
              </a:rPr>
              <a:t>Even up to 20%!</a:t>
            </a:r>
          </a:p>
          <a:p>
            <a:pPr marL="800100" lvl="1" indent="-342900" algn="l">
              <a:buFont typeface="Wingdings" pitchFamily="2" charset="2"/>
              <a:buChar char="v"/>
            </a:pPr>
            <a:endParaRPr lang="en-US" b="1" dirty="0">
              <a:solidFill>
                <a:srgbClr val="000000"/>
              </a:solidFill>
              <a:latin typeface="Comic Sans MS" panose="030F0902030302020204" pitchFamily="66" charset="0"/>
              <a:cs typeface="Times New Roman" panose="02020603050405020304" pitchFamily="18" charset="0"/>
            </a:endParaRPr>
          </a:p>
          <a:p>
            <a:pPr marL="800100" lvl="1" indent="-342900" algn="l">
              <a:buFont typeface="Wingdings" pitchFamily="2" charset="2"/>
              <a:buChar char="v"/>
            </a:pPr>
            <a:endParaRPr lang="en-US" b="1" dirty="0">
              <a:solidFill>
                <a:srgbClr val="000000"/>
              </a:solidFill>
              <a:latin typeface="Comic Sans MS" panose="030F0902030302020204" pitchFamily="66" charset="0"/>
              <a:cs typeface="Times New Roman" panose="02020603050405020304" pitchFamily="18" charset="0"/>
            </a:endParaRPr>
          </a:p>
          <a:p>
            <a:pPr marL="342900" indent="-342900" algn="l">
              <a:buFont typeface="Wingdings" pitchFamily="2" charset="2"/>
              <a:buChar char="v"/>
            </a:pPr>
            <a:r>
              <a:rPr lang="en-US" b="1" dirty="0">
                <a:solidFill>
                  <a:srgbClr val="FFC000"/>
                </a:solidFill>
                <a:latin typeface="Comic Sans MS" panose="030F0902030302020204" pitchFamily="66" charset="0"/>
                <a:cs typeface="Times New Roman" panose="02020603050405020304" pitchFamily="18" charset="0"/>
              </a:rPr>
              <a:t>What is the role of alignment???</a:t>
            </a:r>
            <a:endParaRPr lang="en-TR" b="1">
              <a:solidFill>
                <a:srgbClr val="FFC000"/>
              </a:solidFill>
              <a:latin typeface="Comic Sans MS" panose="030F0902030302020204" pitchFamily="66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6193838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2">
            <a:extLst>
              <a:ext uri="{FF2B5EF4-FFF2-40B4-BE49-F238E27FC236}">
                <a16:creationId xmlns:a16="http://schemas.microsoft.com/office/drawing/2014/main" id="{BEF380BA-2F2E-C9C1-E313-CDB7B1D2B2D3}"/>
              </a:ext>
            </a:extLst>
          </p:cNvPr>
          <p:cNvSpPr txBox="1">
            <a:spLocks/>
          </p:cNvSpPr>
          <p:nvPr/>
        </p:nvSpPr>
        <p:spPr>
          <a:xfrm>
            <a:off x="645878" y="1503273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u="sng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Literature Review/Process</a:t>
            </a:r>
          </a:p>
          <a:p>
            <a:endParaRPr lang="en-TR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FB2CA443-D42A-C2A7-C5DE-A3AF800729AA}"/>
              </a:ext>
            </a:extLst>
          </p:cNvPr>
          <p:cNvSpPr txBox="1"/>
          <p:nvPr/>
        </p:nvSpPr>
        <p:spPr>
          <a:xfrm>
            <a:off x="162046" y="2458446"/>
            <a:ext cx="11620982" cy="39703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 algn="l">
              <a:buFont typeface="Wingdings" pitchFamily="2" charset="2"/>
              <a:buChar char="v"/>
            </a:pPr>
            <a:r>
              <a:rPr lang="en-US" sz="2000" b="1" dirty="0">
                <a:effectLst/>
                <a:latin typeface="Comic Sans MS" panose="030F0902030302020204" pitchFamily="66" charset="0"/>
                <a:ea typeface="Calibri" panose="020F0502020204030204" pitchFamily="34" charset="0"/>
              </a:rPr>
              <a:t>Scopus, </a:t>
            </a:r>
            <a:r>
              <a:rPr lang="en-US" sz="2000" b="1" dirty="0" err="1">
                <a:effectLst/>
                <a:latin typeface="Comic Sans MS" panose="030F0902030302020204" pitchFamily="66" charset="0"/>
                <a:ea typeface="Calibri" panose="020F0502020204030204" pitchFamily="34" charset="0"/>
              </a:rPr>
              <a:t>Pubmed</a:t>
            </a:r>
            <a:r>
              <a:rPr lang="en-US" sz="2000" b="1" dirty="0">
                <a:effectLst/>
                <a:latin typeface="Comic Sans MS" panose="030F0902030302020204" pitchFamily="66" charset="0"/>
                <a:ea typeface="Calibri" panose="020F0502020204030204" pitchFamily="34" charset="0"/>
              </a:rPr>
              <a:t>, and Cochrane Library</a:t>
            </a:r>
            <a:r>
              <a:rPr lang="el-GR" sz="2000" b="1" dirty="0">
                <a:effectLst/>
              </a:rPr>
              <a:t> </a:t>
            </a:r>
            <a:endParaRPr lang="en-US" sz="2000" b="1" dirty="0">
              <a:effectLst/>
            </a:endParaRPr>
          </a:p>
          <a:p>
            <a:pPr marL="342900" indent="-342900" algn="l">
              <a:buFont typeface="Wingdings" pitchFamily="2" charset="2"/>
              <a:buChar char="v"/>
            </a:pPr>
            <a:endParaRPr lang="en-US" sz="2000" b="1" dirty="0">
              <a:effectLst/>
              <a:latin typeface="Comic Sans MS" panose="030F0902030302020204" pitchFamily="66" charset="0"/>
            </a:endParaRPr>
          </a:p>
          <a:p>
            <a:pPr marL="342900" indent="-342900" algn="l">
              <a:buFont typeface="Wingdings" pitchFamily="2" charset="2"/>
              <a:buChar char="v"/>
            </a:pPr>
            <a:r>
              <a:rPr lang="en-US" sz="2000" b="1" dirty="0">
                <a:effectLst/>
                <a:latin typeface="Comic Sans MS" panose="030F0902030302020204" pitchFamily="66" charset="0"/>
                <a:ea typeface="Calibri" panose="020F0502020204030204" pitchFamily="34" charset="0"/>
              </a:rPr>
              <a:t>("Total Knee Arthroplasty"[</a:t>
            </a:r>
            <a:r>
              <a:rPr lang="en-US" sz="2000" b="1" dirty="0" err="1">
                <a:effectLst/>
                <a:latin typeface="Comic Sans MS" panose="030F0902030302020204" pitchFamily="66" charset="0"/>
                <a:ea typeface="Calibri" panose="020F0502020204030204" pitchFamily="34" charset="0"/>
              </a:rPr>
              <a:t>Me</a:t>
            </a:r>
            <a:r>
              <a:rPr lang="en-US" sz="2000" b="1" dirty="0" err="1">
                <a:solidFill>
                  <a:srgbClr val="000000"/>
                </a:solidFill>
                <a:effectLst/>
                <a:latin typeface="Comic Sans MS" panose="030F0902030302020204" pitchFamily="66" charset="0"/>
                <a:ea typeface="Calibri" panose="020F0502020204030204" pitchFamily="34" charset="0"/>
              </a:rPr>
              <a:t>SH</a:t>
            </a:r>
            <a:r>
              <a:rPr lang="en-US" sz="2000" b="1" dirty="0">
                <a:effectLst/>
                <a:latin typeface="Comic Sans MS" panose="030F0902030302020204" pitchFamily="66" charset="0"/>
                <a:ea typeface="Calibri" panose="020F0502020204030204" pitchFamily="34" charset="0"/>
              </a:rPr>
              <a:t>] OR "Total Knee Arthroplasty" OR "Knee Replacement"[</a:t>
            </a:r>
            <a:r>
              <a:rPr lang="en-US" sz="2000" b="1" dirty="0" err="1">
                <a:effectLst/>
                <a:latin typeface="Comic Sans MS" panose="030F0902030302020204" pitchFamily="66" charset="0"/>
                <a:ea typeface="Calibri" panose="020F0502020204030204" pitchFamily="34" charset="0"/>
              </a:rPr>
              <a:t>MeSH</a:t>
            </a:r>
            <a:r>
              <a:rPr lang="en-US" sz="2000" b="1" dirty="0">
                <a:effectLst/>
                <a:latin typeface="Comic Sans MS" panose="030F0902030302020204" pitchFamily="66" charset="0"/>
                <a:ea typeface="Calibri" panose="020F0502020204030204" pitchFamily="34" charset="0"/>
              </a:rPr>
              <a:t>] OR "Knee Replacement" OR "Knee Prosthesis"[</a:t>
            </a:r>
            <a:r>
              <a:rPr lang="en-US" sz="2000" b="1" dirty="0" err="1">
                <a:effectLst/>
                <a:latin typeface="Comic Sans MS" panose="030F0902030302020204" pitchFamily="66" charset="0"/>
                <a:ea typeface="Calibri" panose="020F0502020204030204" pitchFamily="34" charset="0"/>
              </a:rPr>
              <a:t>MeSH</a:t>
            </a:r>
            <a:r>
              <a:rPr lang="en-US" sz="2000" b="1" dirty="0">
                <a:effectLst/>
                <a:latin typeface="Comic Sans MS" panose="030F0902030302020204" pitchFamily="66" charset="0"/>
                <a:ea typeface="Calibri" panose="020F0502020204030204" pitchFamily="34" charset="0"/>
              </a:rPr>
              <a:t>] OR "Knee Prosthesis" OR "Arthroplasty, Replacement, Knee"[</a:t>
            </a:r>
            <a:r>
              <a:rPr lang="en-US" sz="2000" b="1" dirty="0" err="1">
                <a:effectLst/>
                <a:latin typeface="Comic Sans MS" panose="030F0902030302020204" pitchFamily="66" charset="0"/>
                <a:ea typeface="Calibri" panose="020F0502020204030204" pitchFamily="34" charset="0"/>
              </a:rPr>
              <a:t>MeSH</a:t>
            </a:r>
            <a:r>
              <a:rPr lang="en-US" sz="2000" b="1" dirty="0">
                <a:effectLst/>
                <a:latin typeface="Comic Sans MS" panose="030F0902030302020204" pitchFamily="66" charset="0"/>
                <a:ea typeface="Calibri" panose="020F0502020204030204" pitchFamily="34" charset="0"/>
              </a:rPr>
              <a:t>] OR "Arthroplasty, Replacement, Knee") AND ("Kinematic Alignment"[</a:t>
            </a:r>
            <a:r>
              <a:rPr lang="en-US" sz="2000" b="1" dirty="0" err="1">
                <a:effectLst/>
                <a:latin typeface="Comic Sans MS" panose="030F0902030302020204" pitchFamily="66" charset="0"/>
                <a:ea typeface="Calibri" panose="020F0502020204030204" pitchFamily="34" charset="0"/>
              </a:rPr>
              <a:t>MeSH</a:t>
            </a:r>
            <a:r>
              <a:rPr lang="en-US" sz="2000" b="1" dirty="0">
                <a:effectLst/>
                <a:latin typeface="Comic Sans MS" panose="030F0902030302020204" pitchFamily="66" charset="0"/>
                <a:ea typeface="Calibri" panose="020F0502020204030204" pitchFamily="34" charset="0"/>
              </a:rPr>
              <a:t>] OR "Kinematic Alignment") AND ("Mechanical Alignment"[</a:t>
            </a:r>
            <a:r>
              <a:rPr lang="en-US" sz="2000" b="1" dirty="0" err="1">
                <a:effectLst/>
                <a:latin typeface="Comic Sans MS" panose="030F0902030302020204" pitchFamily="66" charset="0"/>
                <a:ea typeface="Calibri" panose="020F0502020204030204" pitchFamily="34" charset="0"/>
              </a:rPr>
              <a:t>MeSH</a:t>
            </a:r>
            <a:r>
              <a:rPr lang="en-US" sz="2000" b="1" dirty="0">
                <a:effectLst/>
                <a:latin typeface="Comic Sans MS" panose="030F0902030302020204" pitchFamily="66" charset="0"/>
                <a:ea typeface="Calibri" panose="020F0502020204030204" pitchFamily="34" charset="0"/>
              </a:rPr>
              <a:t>] OR "Mechanical Alignment") AND ("Outcome Assessment (Health Care)"[</a:t>
            </a:r>
            <a:r>
              <a:rPr lang="en-US" sz="2000" b="1" dirty="0" err="1">
                <a:effectLst/>
                <a:latin typeface="Comic Sans MS" panose="030F0902030302020204" pitchFamily="66" charset="0"/>
                <a:ea typeface="Calibri" panose="020F0502020204030204" pitchFamily="34" charset="0"/>
              </a:rPr>
              <a:t>MeSH</a:t>
            </a:r>
            <a:r>
              <a:rPr lang="en-US" sz="2000" b="1" dirty="0">
                <a:effectLst/>
                <a:latin typeface="Comic Sans MS" panose="030F0902030302020204" pitchFamily="66" charset="0"/>
                <a:ea typeface="Calibri" panose="020F0502020204030204" pitchFamily="34" charset="0"/>
              </a:rPr>
              <a:t>] OR "Outcome Assessment (Health Care)" OR "Treatment Outcome"[</a:t>
            </a:r>
            <a:r>
              <a:rPr lang="en-US" sz="2000" b="1" dirty="0" err="1">
                <a:effectLst/>
                <a:latin typeface="Comic Sans MS" panose="030F0902030302020204" pitchFamily="66" charset="0"/>
                <a:ea typeface="Calibri" panose="020F0502020204030204" pitchFamily="34" charset="0"/>
              </a:rPr>
              <a:t>MeSH</a:t>
            </a:r>
            <a:r>
              <a:rPr lang="en-US" sz="2000" b="1" dirty="0">
                <a:effectLst/>
                <a:latin typeface="Comic Sans MS" panose="030F0902030302020204" pitchFamily="66" charset="0"/>
                <a:ea typeface="Calibri" panose="020F0502020204030204" pitchFamily="34" charset="0"/>
              </a:rPr>
              <a:t>] OR "Treatment Outcome" OR "Outcome"[</a:t>
            </a:r>
            <a:r>
              <a:rPr lang="en-US" sz="2000" b="1" dirty="0" err="1">
                <a:effectLst/>
                <a:latin typeface="Comic Sans MS" panose="030F0902030302020204" pitchFamily="66" charset="0"/>
                <a:ea typeface="Calibri" panose="020F0502020204030204" pitchFamily="34" charset="0"/>
              </a:rPr>
              <a:t>MeSH</a:t>
            </a:r>
            <a:r>
              <a:rPr lang="en-US" sz="2000" b="1" dirty="0">
                <a:effectLst/>
                <a:latin typeface="Comic Sans MS" panose="030F0902030302020204" pitchFamily="66" charset="0"/>
                <a:ea typeface="Calibri" panose="020F0502020204030204" pitchFamily="34" charset="0"/>
              </a:rPr>
              <a:t>] OR "Outcome")</a:t>
            </a:r>
          </a:p>
          <a:p>
            <a:pPr marL="342900" indent="-342900" algn="l">
              <a:buFont typeface="Wingdings" pitchFamily="2" charset="2"/>
              <a:buChar char="v"/>
            </a:pP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l">
              <a:buFont typeface="Wingdings" pitchFamily="2" charset="2"/>
              <a:buChar char="v"/>
            </a:pP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2168399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2">
            <a:extLst>
              <a:ext uri="{FF2B5EF4-FFF2-40B4-BE49-F238E27FC236}">
                <a16:creationId xmlns:a16="http://schemas.microsoft.com/office/drawing/2014/main" id="{BEF380BA-2F2E-C9C1-E313-CDB7B1D2B2D3}"/>
              </a:ext>
            </a:extLst>
          </p:cNvPr>
          <p:cNvSpPr txBox="1">
            <a:spLocks/>
          </p:cNvSpPr>
          <p:nvPr/>
        </p:nvSpPr>
        <p:spPr>
          <a:xfrm>
            <a:off x="451413" y="1503273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u="sng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Literature Review/Process</a:t>
            </a:r>
          </a:p>
          <a:p>
            <a:endParaRPr lang="en-TR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FB2CA443-D42A-C2A7-C5DE-A3AF800729AA}"/>
              </a:ext>
            </a:extLst>
          </p:cNvPr>
          <p:cNvSpPr txBox="1"/>
          <p:nvPr/>
        </p:nvSpPr>
        <p:spPr>
          <a:xfrm>
            <a:off x="451413" y="2828836"/>
            <a:ext cx="11273741" cy="242348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 algn="l">
              <a:buFont typeface="Wingdings" pitchFamily="2" charset="2"/>
              <a:buChar char="Ø"/>
            </a:pPr>
            <a:r>
              <a:rPr lang="en-US" sz="2000" b="1" dirty="0">
                <a:latin typeface="Comic Sans MS" panose="030F0902030302020204" pitchFamily="66" charset="0"/>
                <a:cs typeface="Times New Roman" panose="02020603050405020304" pitchFamily="18" charset="0"/>
              </a:rPr>
              <a:t>Until May 2024</a:t>
            </a:r>
          </a:p>
          <a:p>
            <a:pPr marL="342900" indent="-342900" algn="l">
              <a:buFont typeface="Wingdings" pitchFamily="2" charset="2"/>
              <a:buChar char="Ø"/>
            </a:pPr>
            <a:r>
              <a:rPr lang="en-US" sz="2000" b="1" dirty="0">
                <a:latin typeface="Comic Sans MS" panose="030F0902030302020204" pitchFamily="66" charset="0"/>
                <a:cs typeface="Times New Roman" panose="02020603050405020304" pitchFamily="18" charset="0"/>
              </a:rPr>
              <a:t>Only RCTs </a:t>
            </a:r>
          </a:p>
          <a:p>
            <a:pPr marL="342900" indent="-342900" algn="justLow">
              <a:lnSpc>
                <a:spcPct val="115000"/>
              </a:lnSpc>
              <a:buFont typeface="Wingdings" pitchFamily="2" charset="2"/>
              <a:buChar char="Ø"/>
            </a:pPr>
            <a:endParaRPr lang="en-US" sz="2000" b="1" dirty="0">
              <a:effectLst/>
              <a:latin typeface="Comic Sans MS" panose="030F0902030302020204" pitchFamily="66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 algn="justLow">
              <a:lnSpc>
                <a:spcPct val="115000"/>
              </a:lnSpc>
              <a:buFont typeface="Wingdings" pitchFamily="2" charset="2"/>
              <a:buChar char="Ø"/>
            </a:pPr>
            <a:r>
              <a:rPr lang="en-US" sz="2000" b="1" dirty="0">
                <a:effectLst/>
                <a:latin typeface="Comic Sans MS" panose="030F09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Western Ontario and McMaster Universities Osteoarthritis Index (WOMAC), Oxford Knee Score (OKS), and Forgotten Joint Score (FJS).</a:t>
            </a:r>
          </a:p>
          <a:p>
            <a:pPr marL="342900" indent="-342900" algn="justLow">
              <a:lnSpc>
                <a:spcPct val="115000"/>
              </a:lnSpc>
              <a:buFont typeface="Wingdings" pitchFamily="2" charset="2"/>
              <a:buChar char="Ø"/>
            </a:pPr>
            <a:r>
              <a:rPr lang="en-US" sz="2000" b="1" dirty="0">
                <a:solidFill>
                  <a:srgbClr val="FFC000"/>
                </a:solidFill>
                <a:effectLst/>
                <a:latin typeface="Comic Sans MS" panose="030F0902030302020204" pitchFamily="66" charset="0"/>
                <a:ea typeface="Calibri" panose="020F0502020204030204" pitchFamily="34" charset="0"/>
              </a:rPr>
              <a:t>11 RCTs were analyzed comparing KA with MA </a:t>
            </a:r>
            <a:endParaRPr lang="en-US" sz="2000" b="1" dirty="0">
              <a:solidFill>
                <a:srgbClr val="FFC000"/>
              </a:solidFill>
              <a:effectLst/>
              <a:latin typeface="Comic Sans MS" panose="030F0902030302020204" pitchFamily="66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Low">
              <a:lnSpc>
                <a:spcPct val="115000"/>
              </a:lnSpc>
            </a:pPr>
            <a:endParaRPr lang="el-GR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7271162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2">
            <a:extLst>
              <a:ext uri="{FF2B5EF4-FFF2-40B4-BE49-F238E27FC236}">
                <a16:creationId xmlns:a16="http://schemas.microsoft.com/office/drawing/2014/main" id="{18AA4814-0B3A-1384-52BF-BB5242F154BF}"/>
              </a:ext>
            </a:extLst>
          </p:cNvPr>
          <p:cNvSpPr txBox="1">
            <a:spLocks/>
          </p:cNvSpPr>
          <p:nvPr/>
        </p:nvSpPr>
        <p:spPr>
          <a:xfrm>
            <a:off x="404256" y="1568448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u="sng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Findings from Literature</a:t>
            </a:r>
          </a:p>
          <a:p>
            <a:endParaRPr lang="en-TR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Subtitle 1">
            <a:extLst>
              <a:ext uri="{FF2B5EF4-FFF2-40B4-BE49-F238E27FC236}">
                <a16:creationId xmlns:a16="http://schemas.microsoft.com/office/drawing/2014/main" id="{32B55A9B-1B02-09FB-8C9F-C9F0885ABA0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38568" y="2387745"/>
            <a:ext cx="10381288" cy="4470255"/>
          </a:xfrm>
        </p:spPr>
        <p:txBody>
          <a:bodyPr>
            <a:normAutofit/>
          </a:bodyPr>
          <a:lstStyle/>
          <a:p>
            <a:pPr marL="342900" indent="-342900" algn="l">
              <a:buFont typeface="Wingdings" pitchFamily="2" charset="2"/>
              <a:buChar char="ü"/>
            </a:pPr>
            <a:r>
              <a:rPr lang="en-US" sz="2000" b="1" dirty="0">
                <a:effectLst/>
                <a:latin typeface="Comic Sans MS" panose="030F0902030302020204" pitchFamily="66" charset="0"/>
                <a:ea typeface="Calibri" panose="020F0502020204030204" pitchFamily="34" charset="0"/>
              </a:rPr>
              <a:t>a </a:t>
            </a:r>
            <a:r>
              <a:rPr lang="en-US" sz="2000" b="1" dirty="0">
                <a:solidFill>
                  <a:srgbClr val="FFC000"/>
                </a:solidFill>
                <a:effectLst/>
                <a:latin typeface="Comic Sans MS" panose="030F0902030302020204" pitchFamily="66" charset="0"/>
                <a:ea typeface="Calibri" panose="020F0502020204030204" pitchFamily="34" charset="0"/>
              </a:rPr>
              <a:t>mixed picture </a:t>
            </a:r>
            <a:r>
              <a:rPr lang="en-US" sz="2000" b="1" dirty="0">
                <a:effectLst/>
                <a:latin typeface="Comic Sans MS" panose="030F0902030302020204" pitchFamily="66" charset="0"/>
                <a:ea typeface="Calibri" panose="020F0502020204030204" pitchFamily="34" charset="0"/>
              </a:rPr>
              <a:t>regarding the benefits of KA versus MA in TKA</a:t>
            </a:r>
            <a:r>
              <a:rPr lang="el-GR" sz="2000" b="1" dirty="0">
                <a:effectLst/>
              </a:rPr>
              <a:t> </a:t>
            </a:r>
            <a:endParaRPr lang="en-US" sz="2000" b="1" dirty="0">
              <a:effectLst/>
              <a:latin typeface="Comic Sans MS" panose="030F0902030302020204" pitchFamily="66" charset="0"/>
            </a:endParaRPr>
          </a:p>
          <a:p>
            <a:pPr marL="342900" indent="-342900" algn="l">
              <a:buFont typeface="Wingdings" pitchFamily="2" charset="2"/>
              <a:buChar char="ü"/>
            </a:pPr>
            <a:r>
              <a:rPr lang="en-US" sz="2000" b="1" dirty="0">
                <a:effectLst/>
                <a:latin typeface="Comic Sans MS" panose="030F0902030302020204" pitchFamily="66" charset="0"/>
                <a:ea typeface="Calibri" panose="020F0502020204030204" pitchFamily="34" charset="0"/>
              </a:rPr>
              <a:t>Several studies suggest that KA may offer superior early and mid-term clinical outcomes and better restoration of natural knee kinematics</a:t>
            </a:r>
            <a:endParaRPr lang="en-US" sz="2000" b="1" dirty="0">
              <a:latin typeface="Comic Sans MS" panose="030F0902030302020204" pitchFamily="66" charset="0"/>
            </a:endParaRPr>
          </a:p>
          <a:p>
            <a:pPr marL="342900" indent="-342900" algn="l">
              <a:buFont typeface="Wingdings" pitchFamily="2" charset="2"/>
              <a:buChar char="ü"/>
            </a:pPr>
            <a:r>
              <a:rPr lang="en-US" sz="2000" b="1" dirty="0">
                <a:effectLst/>
                <a:latin typeface="Comic Sans MS" panose="030F09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other studies report comparable outcomes between the two techniques at longer-term follow-up</a:t>
            </a:r>
          </a:p>
          <a:p>
            <a:pPr marL="342900" indent="-342900" algn="l">
              <a:buFont typeface="Wingdings" pitchFamily="2" charset="2"/>
              <a:buChar char="ü"/>
            </a:pPr>
            <a:endParaRPr lang="el-GR" sz="20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 algn="l">
              <a:buFont typeface="Wingdings" pitchFamily="2" charset="2"/>
              <a:buChar char="ü"/>
            </a:pPr>
            <a:r>
              <a:rPr lang="en-US" sz="2000" b="1" dirty="0">
                <a:solidFill>
                  <a:srgbClr val="FFC000"/>
                </a:solidFill>
                <a:effectLst/>
                <a:latin typeface="Comic Sans MS" panose="030F09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KA: superior clinical outcomes</a:t>
            </a:r>
          </a:p>
          <a:p>
            <a:pPr marL="800100" lvl="1" indent="-342900" algn="l">
              <a:buFont typeface="Wingdings" pitchFamily="2" charset="2"/>
              <a:buChar char="ü"/>
            </a:pPr>
            <a:r>
              <a:rPr lang="en-US" sz="1600" b="1" dirty="0">
                <a:solidFill>
                  <a:srgbClr val="000000"/>
                </a:solidFill>
                <a:effectLst/>
                <a:latin typeface="Comic Sans MS" panose="030F09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WOMAC, OKS Knee Society, and Knee Function scores</a:t>
            </a:r>
          </a:p>
          <a:p>
            <a:pPr marL="800100" lvl="1" indent="-342900" algn="l">
              <a:buFont typeface="Wingdings" pitchFamily="2" charset="2"/>
              <a:buChar char="ü"/>
            </a:pPr>
            <a:r>
              <a:rPr lang="en-US" sz="1600" b="1" dirty="0">
                <a:solidFill>
                  <a:srgbClr val="000000"/>
                </a:solidFill>
                <a:effectLst/>
                <a:latin typeface="Comic Sans MS" panose="030F09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greater knee flexion, </a:t>
            </a:r>
          </a:p>
          <a:p>
            <a:pPr marL="800100" lvl="1" indent="-342900" algn="l">
              <a:buFont typeface="Wingdings" pitchFamily="2" charset="2"/>
              <a:buChar char="ü"/>
            </a:pPr>
            <a:r>
              <a:rPr lang="en-US" sz="1600" b="1" dirty="0">
                <a:solidFill>
                  <a:srgbClr val="000000"/>
                </a:solidFill>
                <a:effectLst/>
                <a:latin typeface="Comic Sans MS" panose="030F09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earlier functional recovery</a:t>
            </a:r>
            <a:endParaRPr lang="en-US" sz="1600" b="1" dirty="0">
              <a:solidFill>
                <a:srgbClr val="000000"/>
              </a:solidFill>
              <a:latin typeface="Comic Sans MS" panose="030F0902030302020204" pitchFamily="66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800100" lvl="1" indent="-342900" algn="l">
              <a:buFont typeface="Wingdings" pitchFamily="2" charset="2"/>
              <a:buChar char="ü"/>
            </a:pPr>
            <a:r>
              <a:rPr lang="en-US" sz="1600" b="1" dirty="0">
                <a:solidFill>
                  <a:srgbClr val="000000"/>
                </a:solidFill>
                <a:effectLst/>
                <a:latin typeface="Comic Sans MS" panose="030F09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 better knee balancing.</a:t>
            </a:r>
          </a:p>
          <a:p>
            <a:pPr marL="800100" lvl="1" indent="-342900" algn="l">
              <a:buFont typeface="Wingdings" pitchFamily="2" charset="2"/>
              <a:buChar char="ü"/>
            </a:pPr>
            <a:r>
              <a:rPr lang="en-US" sz="1600" b="1" dirty="0">
                <a:solidFill>
                  <a:srgbClr val="000000"/>
                </a:solidFill>
                <a:effectLst/>
                <a:latin typeface="Comic Sans MS" panose="030F09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a more natural joint line position compared to MA </a:t>
            </a:r>
            <a:r>
              <a:rPr lang="en-US" sz="1600" b="1" dirty="0">
                <a:solidFill>
                  <a:srgbClr val="000000"/>
                </a:solidFill>
                <a:effectLst/>
                <a:latin typeface="Comic Sans MS" panose="030F0902030302020204" pitchFamily="66" charset="0"/>
                <a:ea typeface="Calibri" panose="020F0502020204030204" pitchFamily="34" charset="0"/>
                <a:cs typeface="Times New Roman" panose="02020603050405020304" pitchFamily="18" charset="0"/>
                <a:sym typeface="Wingdings" pitchFamily="2" charset="2"/>
              </a:rPr>
              <a:t> </a:t>
            </a:r>
            <a:r>
              <a:rPr lang="en-US" sz="1600" b="1" dirty="0">
                <a:solidFill>
                  <a:srgbClr val="000000"/>
                </a:solidFill>
                <a:effectLst/>
                <a:latin typeface="Comic Sans MS" panose="030F09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potentially improved patellar tracking and reduced risk of patellofemoral complications.</a:t>
            </a:r>
            <a:endParaRPr lang="el-GR" sz="16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 algn="l">
              <a:buFont typeface="Wingdings" pitchFamily="2" charset="2"/>
              <a:buChar char="v"/>
            </a:pPr>
            <a:endParaRPr lang="en-TR" sz="480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0573543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2">
            <a:extLst>
              <a:ext uri="{FF2B5EF4-FFF2-40B4-BE49-F238E27FC236}">
                <a16:creationId xmlns:a16="http://schemas.microsoft.com/office/drawing/2014/main" id="{18AA4814-0B3A-1384-52BF-BB5242F154BF}"/>
              </a:ext>
            </a:extLst>
          </p:cNvPr>
          <p:cNvSpPr txBox="1">
            <a:spLocks/>
          </p:cNvSpPr>
          <p:nvPr/>
        </p:nvSpPr>
        <p:spPr>
          <a:xfrm>
            <a:off x="485279" y="1397381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u="sng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Findings from Literature</a:t>
            </a:r>
          </a:p>
          <a:p>
            <a:endParaRPr lang="en-TR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Subtitle 1">
            <a:extLst>
              <a:ext uri="{FF2B5EF4-FFF2-40B4-BE49-F238E27FC236}">
                <a16:creationId xmlns:a16="http://schemas.microsoft.com/office/drawing/2014/main" id="{32B55A9B-1B02-09FB-8C9F-C9F0885ABA0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85279" y="2616219"/>
            <a:ext cx="10635932" cy="4470255"/>
          </a:xfrm>
        </p:spPr>
        <p:txBody>
          <a:bodyPr>
            <a:normAutofit/>
          </a:bodyPr>
          <a:lstStyle/>
          <a:p>
            <a:pPr algn="l"/>
            <a:r>
              <a:rPr lang="en-US" b="1" dirty="0">
                <a:solidFill>
                  <a:srgbClr val="FFC000"/>
                </a:solidFill>
                <a:effectLst/>
                <a:latin typeface="Comic Sans MS" panose="030F0902030302020204" pitchFamily="66" charset="0"/>
                <a:ea typeface="Calibri" panose="020F0502020204030204" pitchFamily="34" charset="0"/>
              </a:rPr>
              <a:t>Limitations</a:t>
            </a:r>
          </a:p>
          <a:p>
            <a:pPr marL="342900" indent="-342900" algn="l">
              <a:buFont typeface="Wingdings" pitchFamily="2" charset="2"/>
              <a:buChar char="v"/>
            </a:pPr>
            <a:endParaRPr lang="en-US" sz="1800" b="1" dirty="0">
              <a:solidFill>
                <a:srgbClr val="000000"/>
              </a:solidFill>
              <a:latin typeface="Comic Sans MS" panose="030F0902030302020204" pitchFamily="66" charset="0"/>
              <a:ea typeface="Calibri" panose="020F0502020204030204" pitchFamily="34" charset="0"/>
            </a:endParaRP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000" b="1" dirty="0">
                <a:solidFill>
                  <a:srgbClr val="000000"/>
                </a:solidFill>
                <a:effectLst/>
                <a:latin typeface="Comic Sans MS" panose="030F0902030302020204" pitchFamily="66" charset="0"/>
                <a:ea typeface="Calibri" panose="020F0502020204030204" pitchFamily="34" charset="0"/>
              </a:rPr>
              <a:t>there is a </a:t>
            </a:r>
            <a:r>
              <a:rPr lang="en-US" sz="2000" b="1" dirty="0">
                <a:solidFill>
                  <a:schemeClr val="tx2">
                    <a:lumMod val="75000"/>
                    <a:lumOff val="25000"/>
                  </a:schemeClr>
                </a:solidFill>
                <a:effectLst/>
                <a:latin typeface="Comic Sans MS" panose="030F0902030302020204" pitchFamily="66" charset="0"/>
                <a:ea typeface="Calibri" panose="020F0502020204030204" pitchFamily="34" charset="0"/>
              </a:rPr>
              <a:t>heterogeneous level of technology </a:t>
            </a:r>
            <a:r>
              <a:rPr lang="en-US" sz="2000" b="1" dirty="0">
                <a:solidFill>
                  <a:srgbClr val="000000"/>
                </a:solidFill>
                <a:effectLst/>
                <a:latin typeface="Comic Sans MS" panose="030F0902030302020204" pitchFamily="66" charset="0"/>
                <a:ea typeface="Calibri" panose="020F0502020204030204" pitchFamily="34" charset="0"/>
              </a:rPr>
              <a:t>used in the KA and MA groups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1600" b="1" dirty="0">
                <a:solidFill>
                  <a:srgbClr val="000000"/>
                </a:solidFill>
                <a:effectLst/>
                <a:latin typeface="Comic Sans MS" panose="030F0902030302020204" pitchFamily="66" charset="0"/>
                <a:ea typeface="Calibri" panose="020F0502020204030204" pitchFamily="34" charset="0"/>
              </a:rPr>
              <a:t>PSI, navigation, robotic, manual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000" b="1" dirty="0">
                <a:solidFill>
                  <a:srgbClr val="000000"/>
                </a:solidFill>
                <a:latin typeface="Comic Sans MS" panose="030F0902030302020204" pitchFamily="66" charset="0"/>
                <a:ea typeface="Calibri" panose="020F0502020204030204" pitchFamily="34" charset="0"/>
              </a:rPr>
              <a:t>KA </a:t>
            </a:r>
            <a:r>
              <a:rPr lang="en-US" sz="2000" b="1" dirty="0">
                <a:solidFill>
                  <a:srgbClr val="000000"/>
                </a:solidFill>
                <a:effectLst/>
                <a:latin typeface="Comic Sans MS" panose="030F0902030302020204" pitchFamily="66" charset="0"/>
                <a:ea typeface="Calibri" panose="020F0502020204030204" pitchFamily="34" charset="0"/>
              </a:rPr>
              <a:t>encompasses a </a:t>
            </a:r>
            <a:r>
              <a:rPr lang="en-US" sz="2000" b="1" dirty="0">
                <a:solidFill>
                  <a:schemeClr val="tx2">
                    <a:lumMod val="75000"/>
                    <a:lumOff val="25000"/>
                  </a:schemeClr>
                </a:solidFill>
                <a:effectLst/>
                <a:latin typeface="Comic Sans MS" panose="030F0902030302020204" pitchFamily="66" charset="0"/>
                <a:ea typeface="Calibri" panose="020F0502020204030204" pitchFamily="34" charset="0"/>
              </a:rPr>
              <a:t>heterogeneous set of techniques 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1600" b="1" dirty="0">
                <a:solidFill>
                  <a:srgbClr val="000000"/>
                </a:solidFill>
                <a:effectLst/>
                <a:latin typeface="Comic Sans MS" panose="030F0902030302020204" pitchFamily="66" charset="0"/>
                <a:ea typeface="Calibri" panose="020F0502020204030204" pitchFamily="34" charset="0"/>
              </a:rPr>
              <a:t>unrestricted KA, restricted KA, and inverse KA</a:t>
            </a:r>
          </a:p>
          <a:p>
            <a:pPr algn="l"/>
            <a:endParaRPr lang="en-US" sz="2000" b="1" dirty="0">
              <a:solidFill>
                <a:srgbClr val="000000"/>
              </a:solidFill>
              <a:latin typeface="Comic Sans MS" panose="030F0902030302020204" pitchFamily="66" charset="0"/>
              <a:ea typeface="Calibri" panose="020F0502020204030204" pitchFamily="34" charset="0"/>
            </a:endParaRPr>
          </a:p>
          <a:p>
            <a:pPr algn="l"/>
            <a:endParaRPr lang="en-US" sz="2000" b="1" dirty="0">
              <a:solidFill>
                <a:srgbClr val="000000"/>
              </a:solidFill>
              <a:latin typeface="Comic Sans MS" panose="030F0902030302020204" pitchFamily="66" charset="0"/>
              <a:ea typeface="Calibri" panose="020F0502020204030204" pitchFamily="34" charset="0"/>
            </a:endParaRPr>
          </a:p>
          <a:p>
            <a:pPr algn="l"/>
            <a:endParaRPr lang="en-US" sz="2000" b="1" dirty="0">
              <a:solidFill>
                <a:srgbClr val="000000"/>
              </a:solidFill>
              <a:latin typeface="Comic Sans MS" panose="030F0902030302020204" pitchFamily="66" charset="0"/>
              <a:ea typeface="Calibri" panose="020F0502020204030204" pitchFamily="34" charset="0"/>
            </a:endParaRPr>
          </a:p>
          <a:p>
            <a:pPr algn="l"/>
            <a:endParaRPr lang="en-US" sz="2000" b="1" dirty="0">
              <a:solidFill>
                <a:srgbClr val="000000"/>
              </a:solidFill>
              <a:latin typeface="Comic Sans MS" panose="030F0902030302020204" pitchFamily="66" charset="0"/>
              <a:ea typeface="Calibri" panose="020F0502020204030204" pitchFamily="34" charset="0"/>
            </a:endParaRPr>
          </a:p>
          <a:p>
            <a:pPr algn="l"/>
            <a:r>
              <a:rPr lang="en-US" sz="2000" b="1" dirty="0">
                <a:solidFill>
                  <a:srgbClr val="000000"/>
                </a:solidFill>
                <a:effectLst/>
                <a:latin typeface="Comic Sans MS" panose="030F0902030302020204" pitchFamily="66" charset="0"/>
                <a:ea typeface="Calibri" panose="020F0502020204030204" pitchFamily="34" charset="0"/>
              </a:rPr>
              <a:t> </a:t>
            </a:r>
            <a:endParaRPr lang="en-TR" sz="2000" b="1">
              <a:solidFill>
                <a:srgbClr val="002060"/>
              </a:solidFill>
              <a:latin typeface="Comic Sans MS" panose="030F0902030302020204" pitchFamily="66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0333319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>
            <a:extLst>
              <a:ext uri="{FF2B5EF4-FFF2-40B4-BE49-F238E27FC236}">
                <a16:creationId xmlns:a16="http://schemas.microsoft.com/office/drawing/2014/main" id="{9A65D20F-9141-68D2-6774-12A301B5C91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357746" y="2022619"/>
            <a:ext cx="9401298" cy="4470255"/>
          </a:xfrm>
        </p:spPr>
        <p:txBody>
          <a:bodyPr>
            <a:normAutofit/>
          </a:bodyPr>
          <a:lstStyle/>
          <a:p>
            <a:pPr marL="342900" indent="-342900" algn="l">
              <a:buFont typeface="Wingdings" pitchFamily="2" charset="2"/>
              <a:buChar char="v"/>
            </a:pPr>
            <a:r>
              <a:rPr lang="en-US" sz="4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What is the final recommendation</a:t>
            </a:r>
          </a:p>
          <a:p>
            <a:pPr marL="342900" indent="-342900" algn="l">
              <a:buFont typeface="Wingdings" pitchFamily="2" charset="2"/>
              <a:buChar char="v"/>
            </a:pPr>
            <a:r>
              <a:rPr lang="en-US" sz="4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What will you put to a vote today</a:t>
            </a:r>
            <a:endParaRPr lang="en-TR" sz="480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itle 2">
            <a:extLst>
              <a:ext uri="{FF2B5EF4-FFF2-40B4-BE49-F238E27FC236}">
                <a16:creationId xmlns:a16="http://schemas.microsoft.com/office/drawing/2014/main" id="{6D615189-3947-EA60-EBFC-4B8667E40846}"/>
              </a:ext>
            </a:extLst>
          </p:cNvPr>
          <p:cNvSpPr txBox="1">
            <a:spLocks/>
          </p:cNvSpPr>
          <p:nvPr/>
        </p:nvSpPr>
        <p:spPr>
          <a:xfrm>
            <a:off x="927100" y="2578245"/>
            <a:ext cx="10515600" cy="2514455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775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3600" b="1" dirty="0">
                <a:solidFill>
                  <a:srgbClr val="FFC000"/>
                </a:solidFill>
                <a:effectLst/>
                <a:latin typeface="Comic Sans MS" panose="030F09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Question: </a:t>
            </a:r>
          </a:p>
          <a:p>
            <a:pPr algn="l"/>
            <a:br>
              <a:rPr lang="en-US" sz="2600" b="1" dirty="0">
                <a:solidFill>
                  <a:srgbClr val="000000"/>
                </a:solidFill>
                <a:effectLst/>
                <a:latin typeface="Comic Sans MS" panose="030F09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sz="2600" b="1" dirty="0">
                <a:effectLst/>
                <a:latin typeface="Comic Sans MS" panose="030F09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Is there a difference in the outcome of primary total knee arthroplasty performed using kinematic versus mechanical alignment?</a:t>
            </a:r>
            <a:endParaRPr lang="el-GR" sz="26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l"/>
            <a:endParaRPr lang="en-US" sz="112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/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endParaRPr lang="en-TR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1373419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>
            <a:extLst>
              <a:ext uri="{FF2B5EF4-FFF2-40B4-BE49-F238E27FC236}">
                <a16:creationId xmlns:a16="http://schemas.microsoft.com/office/drawing/2014/main" id="{9A65D20F-9141-68D2-6774-12A301B5C91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06828" y="1469571"/>
            <a:ext cx="11778343" cy="5388429"/>
          </a:xfrm>
        </p:spPr>
        <p:txBody>
          <a:bodyPr>
            <a:normAutofit/>
          </a:bodyPr>
          <a:lstStyle/>
          <a:p>
            <a:pPr>
              <a:lnSpc>
                <a:spcPct val="115000"/>
              </a:lnSpc>
            </a:pPr>
            <a:r>
              <a:rPr lang="en-US" sz="2400" b="1" dirty="0">
                <a:effectLst/>
                <a:highlight>
                  <a:srgbClr val="FF0000"/>
                </a:highlight>
                <a:latin typeface="Comic Sans MS" panose="030F09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Question: </a:t>
            </a:r>
            <a:br>
              <a:rPr lang="en-US" sz="2400" b="1" dirty="0">
                <a:solidFill>
                  <a:srgbClr val="000000"/>
                </a:solidFill>
                <a:effectLst/>
                <a:latin typeface="Comic Sans MS" panose="030F09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sz="2400" b="1" dirty="0">
                <a:effectLst/>
                <a:latin typeface="Comic Sans MS" panose="030F09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Is there a difference in the outcome of primary total knee arthroplasty performed using kinematic versus mechanical alignment?</a:t>
            </a:r>
            <a:endParaRPr lang="tr-TR" sz="2400" b="1" dirty="0">
              <a:solidFill>
                <a:srgbClr val="FFC000"/>
              </a:solidFill>
              <a:latin typeface="Comic Sans MS" panose="030F0902030302020204" pitchFamily="66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</a:pPr>
            <a:endParaRPr lang="tr-TR" b="1" dirty="0">
              <a:solidFill>
                <a:srgbClr val="FFC000"/>
              </a:solidFill>
              <a:effectLst/>
              <a:latin typeface="Comic Sans MS" panose="030F0902030302020204" pitchFamily="66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</a:pPr>
            <a:r>
              <a:rPr lang="en-US" b="1" dirty="0">
                <a:effectLst/>
                <a:highlight>
                  <a:srgbClr val="00FF00"/>
                </a:highlight>
                <a:latin typeface="Comic Sans MS" panose="030F09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Response/Recommendation</a:t>
            </a:r>
          </a:p>
          <a:p>
            <a:pPr algn="just">
              <a:lnSpc>
                <a:spcPct val="115000"/>
              </a:lnSpc>
            </a:pPr>
            <a:r>
              <a:rPr lang="en-US" sz="1800" b="1" dirty="0">
                <a:solidFill>
                  <a:schemeClr val="tx2">
                    <a:lumMod val="75000"/>
                    <a:lumOff val="25000"/>
                  </a:schemeClr>
                </a:solidFill>
                <a:effectLst/>
                <a:latin typeface="Comic Sans MS" panose="030F09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K</a:t>
            </a:r>
            <a:r>
              <a:rPr lang="en-CA" sz="1800" b="1" dirty="0" err="1">
                <a:solidFill>
                  <a:schemeClr val="tx2">
                    <a:lumMod val="75000"/>
                    <a:lumOff val="25000"/>
                  </a:schemeClr>
                </a:solidFill>
                <a:effectLst/>
                <a:latin typeface="Comic Sans MS" panose="030F09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inematic</a:t>
            </a:r>
            <a:r>
              <a:rPr lang="en-CA" sz="1800" b="1" dirty="0">
                <a:solidFill>
                  <a:schemeClr val="tx2">
                    <a:lumMod val="75000"/>
                    <a:lumOff val="25000"/>
                  </a:schemeClr>
                </a:solidFill>
                <a:effectLst/>
                <a:latin typeface="Comic Sans MS" panose="030F09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 alignment </a:t>
            </a:r>
            <a:r>
              <a:rPr lang="en-US" sz="1800" b="1" dirty="0">
                <a:solidFill>
                  <a:schemeClr val="tx2">
                    <a:lumMod val="75000"/>
                    <a:lumOff val="25000"/>
                  </a:schemeClr>
                </a:solidFill>
                <a:effectLst/>
                <a:latin typeface="Comic Sans MS" panose="030F09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results in improved patient-reported outcome measurements (PROMs) in the early recovery period and equal mid and longer-term follow-ups</a:t>
            </a:r>
            <a:r>
              <a:rPr lang="en-CA" sz="1800" b="1" dirty="0">
                <a:solidFill>
                  <a:schemeClr val="tx2">
                    <a:lumMod val="75000"/>
                    <a:lumOff val="25000"/>
                  </a:schemeClr>
                </a:solidFill>
                <a:effectLst/>
                <a:latin typeface="Comic Sans MS" panose="030F09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en-US" sz="1800" b="1" dirty="0">
                <a:solidFill>
                  <a:schemeClr val="tx2">
                    <a:lumMod val="75000"/>
                    <a:lumOff val="25000"/>
                  </a:schemeClr>
                </a:solidFill>
                <a:effectLst/>
                <a:latin typeface="Comic Sans MS" panose="030F09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Moreover, kinematic alignment also achieves a more natural joint line position and potentially better soft-tissue balance</a:t>
            </a:r>
            <a:r>
              <a:rPr lang="en-CA" sz="1800" b="1" dirty="0">
                <a:solidFill>
                  <a:schemeClr val="tx2">
                    <a:lumMod val="75000"/>
                    <a:lumOff val="25000"/>
                  </a:schemeClr>
                </a:solidFill>
                <a:effectLst/>
                <a:latin typeface="Comic Sans MS" panose="030F09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</a:p>
          <a:p>
            <a:pPr algn="just">
              <a:lnSpc>
                <a:spcPct val="115000"/>
              </a:lnSpc>
            </a:pPr>
            <a:r>
              <a:rPr lang="en-US" sz="1800" b="1" dirty="0">
                <a:solidFill>
                  <a:srgbClr val="000000"/>
                </a:solidFill>
                <a:effectLst/>
                <a:latin typeface="Comic Sans MS" panose="030F09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Although KA seems slightly superior in some parameters in the short to medium follow-up, </a:t>
            </a:r>
            <a:r>
              <a:rPr lang="en-CA" sz="1800" b="1" dirty="0">
                <a:solidFill>
                  <a:srgbClr val="000000"/>
                </a:solidFill>
                <a:effectLst/>
                <a:latin typeface="Comic Sans MS" panose="030F09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it is difficult to strongly recommend one alignment philosophy over the other. </a:t>
            </a:r>
          </a:p>
          <a:p>
            <a:pPr algn="just">
              <a:lnSpc>
                <a:spcPct val="115000"/>
              </a:lnSpc>
            </a:pPr>
            <a:r>
              <a:rPr lang="en-CA" sz="1800" b="1" dirty="0">
                <a:solidFill>
                  <a:srgbClr val="000000"/>
                </a:solidFill>
                <a:effectLst/>
                <a:latin typeface="Comic Sans MS" panose="030F09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Future non-commercial, non-biased studies of high methodological quality are necessary to evaluate the kinematic alignment and compare long-term clinical outcomes and cost-effectiveness.</a:t>
            </a:r>
            <a:endParaRPr lang="el-GR" sz="18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9572181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eması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6b2cb18b-1808-4a12-b3e4-0026674f10ec" xsi:nil="true"/>
    <Tarih xmlns="5e998ea4-89a7-4b33-a9ed-5044a4d65497" xsi:nil="true"/>
    <lcf76f155ced4ddcb4097134ff3c332f xmlns="5e998ea4-89a7-4b33-a9ed-5044a4d65497">
      <Terms xmlns="http://schemas.microsoft.com/office/infopath/2007/PartnerControls"/>
    </lcf76f155ced4ddcb4097134ff3c332f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Belge" ma:contentTypeID="0x0101002B840B92403B6E46AC9F9DC6E234F7AC" ma:contentTypeVersion="16" ma:contentTypeDescription="Yeni belge oluşturun." ma:contentTypeScope="" ma:versionID="7514b18c6098b7855efbf3d658a0b053">
  <xsd:schema xmlns:xsd="http://www.w3.org/2001/XMLSchema" xmlns:xs="http://www.w3.org/2001/XMLSchema" xmlns:p="http://schemas.microsoft.com/office/2006/metadata/properties" xmlns:ns2="6b2cb18b-1808-4a12-b3e4-0026674f10ec" xmlns:ns3="5e998ea4-89a7-4b33-a9ed-5044a4d65497" targetNamespace="http://schemas.microsoft.com/office/2006/metadata/properties" ma:root="true" ma:fieldsID="9f0748201c77966b270ec4d6aa41c4b7" ns2:_="" ns3:_="">
    <xsd:import namespace="6b2cb18b-1808-4a12-b3e4-0026674f10ec"/>
    <xsd:import namespace="5e998ea4-89a7-4b33-a9ed-5044a4d65497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MediaServiceMetadata" minOccurs="0"/>
                <xsd:element ref="ns3:MediaServiceFastMetadata" minOccurs="0"/>
                <xsd:element ref="ns3:lcf76f155ced4ddcb4097134ff3c332f" minOccurs="0"/>
                <xsd:element ref="ns2:TaxCatchAll" minOccurs="0"/>
                <xsd:element ref="ns3:MediaServiceDateTaken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LengthInSeconds" minOccurs="0"/>
                <xsd:element ref="ns3:MediaServiceLocation" minOccurs="0"/>
                <xsd:element ref="ns3:Tarih" minOccurs="0"/>
                <xsd:element ref="ns3:MediaServiceObjectDetectorVersions" minOccurs="0"/>
                <xsd:element ref="ns3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b2cb18b-1808-4a12-b3e4-0026674f10ec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Paylaşılanlar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Ayrıntıları ile Paylaşıldı" ma:internalName="SharedWithDetails" ma:readOnly="true">
      <xsd:simpleType>
        <xsd:restriction base="dms:Note">
          <xsd:maxLength value="255"/>
        </xsd:restriction>
      </xsd:simpleType>
    </xsd:element>
    <xsd:element name="TaxCatchAll" ma:index="14" nillable="true" ma:displayName="Taxonomy Catch All Column" ma:hidden="true" ma:list="{e838da6f-f4e1-4ccf-b804-d5d5cd3133fd}" ma:internalName="TaxCatchAll" ma:showField="CatchAllData" ma:web="6b2cb18b-1808-4a12-b3e4-0026674f10e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e998ea4-89a7-4b33-a9ed-5044a4d65497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0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hidden="true" ma:internalName="MediaServiceFastMetadata" ma:readOnly="true">
      <xsd:simpleType>
        <xsd:restriction base="dms:Note"/>
      </xsd:simpleType>
    </xsd:element>
    <xsd:element name="lcf76f155ced4ddcb4097134ff3c332f" ma:index="13" nillable="true" ma:taxonomy="true" ma:internalName="lcf76f155ced4ddcb4097134ff3c332f" ma:taxonomyFieldName="MediaServiceImageTags" ma:displayName="Resim Etiketleri" ma:readOnly="false" ma:fieldId="{5cf76f15-5ced-4ddc-b409-7134ff3c332f}" ma:taxonomyMulti="true" ma:sspId="e58c957c-ee55-4f6f-9beb-d227bd4327bd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DateTaken" ma:index="15" nillable="true" ma:displayName="MediaServiceDateTaken" ma:hidden="true" ma:internalName="MediaServiceDateTaken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9" nillable="true" ma:displayName="MediaLengthInSeconds" ma:hidden="true" ma:internalName="MediaLengthInSeconds" ma:readOnly="true">
      <xsd:simpleType>
        <xsd:restriction base="dms:Unknown"/>
      </xsd:simpleType>
    </xsd:element>
    <xsd:element name="MediaServiceLocation" ma:index="20" nillable="true" ma:displayName="Location" ma:internalName="MediaServiceLocation" ma:readOnly="true">
      <xsd:simpleType>
        <xsd:restriction base="dms:Text"/>
      </xsd:simpleType>
    </xsd:element>
    <xsd:element name="Tarih" ma:index="21" nillable="true" ma:displayName="Tarih" ma:format="DateOnly" ma:internalName="Tarih">
      <xsd:simpleType>
        <xsd:restriction base="dms:DateTime"/>
      </xsd:simpleType>
    </xsd:element>
    <xsd:element name="MediaServiceObjectDetectorVersions" ma:index="22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3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İçerik Türü"/>
        <xsd:element ref="dc:title" minOccurs="0" maxOccurs="1" ma:index="4" ma:displayName="Başlık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D32D4354-B25A-448A-B9A3-A5FBB3131EE7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C8265FE3-6229-4FAD-9775-69AC66D14E5A}">
  <ds:schemaRefs>
    <ds:schemaRef ds:uri="http://schemas.microsoft.com/office/2006/metadata/properties"/>
    <ds:schemaRef ds:uri="http://schemas.microsoft.com/office/infopath/2007/PartnerControls"/>
    <ds:schemaRef ds:uri="6b2cb18b-1808-4a12-b3e4-0026674f10ec"/>
    <ds:schemaRef ds:uri="5e998ea4-89a7-4b33-a9ed-5044a4d65497"/>
  </ds:schemaRefs>
</ds:datastoreItem>
</file>

<file path=customXml/itemProps3.xml><?xml version="1.0" encoding="utf-8"?>
<ds:datastoreItem xmlns:ds="http://schemas.openxmlformats.org/officeDocument/2006/customXml" ds:itemID="{A84EC9C4-5697-4725-8CDC-8BB81BD53885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6b2cb18b-1808-4a12-b3e4-0026674f10ec"/>
    <ds:schemaRef ds:uri="5e998ea4-89a7-4b33-a9ed-5044a4d65497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59</TotalTime>
  <Words>566</Words>
  <Application>Microsoft Office PowerPoint</Application>
  <PresentationFormat>Geniş ekran</PresentationFormat>
  <Paragraphs>60</Paragraphs>
  <Slides>9</Slides>
  <Notes>0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7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9</vt:i4>
      </vt:variant>
    </vt:vector>
  </HeadingPairs>
  <TitlesOfParts>
    <vt:vector size="17" baseType="lpstr">
      <vt:lpstr>Aptos</vt:lpstr>
      <vt:lpstr>Aptos Display</vt:lpstr>
      <vt:lpstr>Arial</vt:lpstr>
      <vt:lpstr>Calibri</vt:lpstr>
      <vt:lpstr>Comic Sans MS</vt:lpstr>
      <vt:lpstr>Times New Roman</vt:lpstr>
      <vt:lpstr>Wingdings</vt:lpstr>
      <vt:lpstr>Office Teması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Παρουσίαση του PowerPoint</dc:title>
  <dc:creator>Deniz Demirkıran</dc:creator>
  <cp:lastModifiedBy>kayhan karaytug</cp:lastModifiedBy>
  <cp:revision>21</cp:revision>
  <dcterms:created xsi:type="dcterms:W3CDTF">2024-06-13T13:25:39Z</dcterms:created>
  <dcterms:modified xsi:type="dcterms:W3CDTF">2024-08-26T04:27:36Z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0x0101002B840B92403B6E46AC9F9DC6E234F7AC</vt:lpwstr>
  </property>
  <property fmtid="{D5CDD505-2E9C-101B-9397-08002B2CF9AE}" pid="3" name="MediaServiceImageTags">
    <vt:lpwstr/>
  </property>
</Properties>
</file>