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67" r:id="rId6"/>
    <p:sldId id="258" r:id="rId7"/>
    <p:sldId id="259" r:id="rId8"/>
    <p:sldId id="270" r:id="rId9"/>
    <p:sldId id="279" r:id="rId10"/>
    <p:sldId id="269" r:id="rId11"/>
    <p:sldId id="257" r:id="rId12"/>
    <p:sldId id="273" r:id="rId13"/>
    <p:sldId id="274" r:id="rId14"/>
    <p:sldId id="275" r:id="rId15"/>
    <p:sldId id="277" r:id="rId16"/>
    <p:sldId id="276" r:id="rId17"/>
    <p:sldId id="265" r:id="rId18"/>
    <p:sldId id="278" r:id="rId19"/>
    <p:sldId id="264" r:id="rId20"/>
    <p:sldId id="266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4F995D9-8670-4E82-BEB1-4728734C995B}">
          <p14:sldIdLst>
            <p14:sldId id="256"/>
            <p14:sldId id="267"/>
            <p14:sldId id="258"/>
            <p14:sldId id="259"/>
            <p14:sldId id="270"/>
            <p14:sldId id="279"/>
            <p14:sldId id="269"/>
            <p14:sldId id="257"/>
            <p14:sldId id="273"/>
            <p14:sldId id="274"/>
            <p14:sldId id="275"/>
            <p14:sldId id="277"/>
            <p14:sldId id="276"/>
          </p14:sldIdLst>
        </p14:section>
        <p14:section name="Untitled Section" id="{9236B9F4-51F7-4EFD-980C-BD1B28C82B94}">
          <p14:sldIdLst>
            <p14:sldId id="265"/>
            <p14:sldId id="278"/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90"/>
    <p:restoredTop sz="79051" autoAdjust="0"/>
  </p:normalViewPr>
  <p:slideViewPr>
    <p:cSldViewPr snapToGrid="0">
      <p:cViewPr varScale="1">
        <p:scale>
          <a:sx n="50" d="100"/>
          <a:sy n="50" d="100"/>
        </p:scale>
        <p:origin x="9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9440F-A077-4794-AB93-406BD522A03B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B0F78-45ED-4855-B69A-E51C1B0FD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2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previous studies had limitations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comparison of endpoint scores without accounting for baseline variations, potentially masking treatment effects.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addressed this limitation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the improvement (delta) in functional outcomes between approaches at endpoint. 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method offers a more accurate evaluation of treatment effects.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method offers a more accurate evaluation of treatment effects.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B0F78-45ED-4855-B69A-E51C1B0FDD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9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sdfdsfdsf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sdfdsfdsf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sdfdsfdsf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sdfdsfdsf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sdfdsfdsf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sdfdsfdsf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sdfdsfdsf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sdfdsfdsf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sdfdsfdsf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sdfdsfdsf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sdfdsfdsf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tr-TR"/>
              <a:t>sdfdsfdsf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2EB96ED8-C8C7-8D46-9981-85A49A045E8C}"/>
              </a:ext>
            </a:extLst>
          </p:cNvPr>
          <p:cNvSpPr/>
          <p:nvPr/>
        </p:nvSpPr>
        <p:spPr>
          <a:xfrm>
            <a:off x="336978" y="1996151"/>
            <a:ext cx="11759878" cy="268532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726440" y="2225040"/>
            <a:ext cx="10627360" cy="41313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Q31 Are There any Difference in Short-Term to Mid-Term Functional Outcomes Among Different Total Knee Arthroplasty Approaches?</a:t>
            </a:r>
          </a:p>
          <a:p>
            <a:pPr>
              <a:lnSpc>
                <a:spcPct val="170000"/>
              </a:lnSpc>
            </a:pP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SMJ Mortazavi, MD,</a:t>
            </a:r>
          </a:p>
          <a:p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Reconstruction Research Center, </a:t>
            </a:r>
          </a:p>
          <a:p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Tehran University of Medical Sciences, Tehran, Iran</a:t>
            </a:r>
            <a:endParaRPr lang="en-TR" sz="35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4624DB-4CE8-457D-85A0-33333B738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120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1F03B-1E4A-B247-9A28-24DA484C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5550"/>
            <a:ext cx="10515600" cy="399690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FC237-1835-3740-90EC-38CD01C0C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0365"/>
            <a:ext cx="10515600" cy="3826597"/>
          </a:xfrm>
        </p:spPr>
        <p:txBody>
          <a:bodyPr/>
          <a:lstStyle/>
          <a:p>
            <a:r>
              <a:rPr lang="en-US" dirty="0"/>
              <a:t>KSS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75CA6-895D-8E4C-BC64-129AEF57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sdfdsfdsf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6F6E2-74FC-9840-98A4-C1646C4E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10</a:t>
            </a:fld>
            <a:endParaRPr lang="tr-T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FBEE48-540C-9740-9BC7-413B82CB1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95" y="2715491"/>
            <a:ext cx="11801405" cy="364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5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35F2-5C7E-6A46-8FF5-C23096F39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751"/>
            <a:ext cx="10515600" cy="715530"/>
          </a:xfrm>
        </p:spPr>
        <p:txBody>
          <a:bodyPr/>
          <a:lstStyle/>
          <a:p>
            <a:r>
              <a:rPr lang="en-US" dirty="0"/>
              <a:t>PROMS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1EAD2-445E-794F-98BA-224592E31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9235"/>
            <a:ext cx="10515600" cy="3627727"/>
          </a:xfrm>
        </p:spPr>
        <p:txBody>
          <a:bodyPr/>
          <a:lstStyle/>
          <a:p>
            <a:r>
              <a:rPr lang="en-US" dirty="0"/>
              <a:t>ROM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7B291-CA14-D347-9147-F4B18E88B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dfdsfdsf</a:t>
            </a:r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E76727-F424-8A4B-AC4B-C019D116C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11</a:t>
            </a:fld>
            <a:endParaRPr lang="tr-T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A89AA-028B-7E49-9EE0-E875C91F1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85" y="3881614"/>
            <a:ext cx="10959319" cy="1876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BE4ED7-5B43-B14B-8E1D-7BA848569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85" y="3194049"/>
            <a:ext cx="10959319" cy="7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67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801DF-004B-604E-AF26-95CD6027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3832"/>
            <a:ext cx="10515600" cy="694635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E9B7C-CF2E-B848-8E2A-2A73F3E52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0691"/>
            <a:ext cx="10515600" cy="3766272"/>
          </a:xfrm>
        </p:spPr>
        <p:txBody>
          <a:bodyPr/>
          <a:lstStyle/>
          <a:p>
            <a:r>
              <a:rPr lang="en-US" dirty="0"/>
              <a:t>OKS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34590-B52F-6946-B0FC-5899D5523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sdfdsfdsf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CEB82D-6618-7B41-8E4D-3622F2F9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12</a:t>
            </a:fld>
            <a:endParaRPr lang="tr-T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BE9364-FA65-8248-B479-670B10F13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72534"/>
            <a:ext cx="10578369" cy="7129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31A139-BC5B-A94C-A2F3-4E26E984C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85466"/>
            <a:ext cx="10515600" cy="97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44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32A1B-F552-A946-8437-508DAC0F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009" y="1360899"/>
            <a:ext cx="10515600" cy="768733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868FC-89D8-FD4F-83A7-77B42967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019"/>
            <a:ext cx="10647218" cy="3867944"/>
          </a:xfrm>
        </p:spPr>
        <p:txBody>
          <a:bodyPr/>
          <a:lstStyle/>
          <a:p>
            <a:r>
              <a:rPr lang="en-US" dirty="0"/>
              <a:t>WOMAC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ED4C-8F53-0449-A253-5EFD5EE3F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sdfdsfdsf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B07FE-6F2B-514C-8BCF-44247843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13</a:t>
            </a:fld>
            <a:endParaRPr lang="tr-T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5DA7EB-3890-DC4A-AFAC-213FE906C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042039"/>
            <a:ext cx="10515600" cy="708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1C5ECF-D842-4F42-A52C-AAE91A10A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3" y="3768931"/>
            <a:ext cx="10515598" cy="105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53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28A565-2FD2-4829-8CF9-A7DEE2A7D170}"/>
              </a:ext>
            </a:extLst>
          </p:cNvPr>
          <p:cNvSpPr txBox="1"/>
          <p:nvPr/>
        </p:nvSpPr>
        <p:spPr>
          <a:xfrm>
            <a:off x="1200595" y="1727046"/>
            <a:ext cx="4895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C4FB08-4B22-DE4D-A88A-1CD6DE5C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C6DFB-02FD-D141-BE77-6677D011F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6735"/>
            <a:ext cx="10515600" cy="3719038"/>
          </a:xfrm>
        </p:spPr>
        <p:txBody>
          <a:bodyPr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6 months</a:t>
            </a:r>
          </a:p>
          <a:p>
            <a:pPr lvl="1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significant differences in PROMs compared to MP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1 year </a:t>
            </a:r>
          </a:p>
          <a:p>
            <a:pPr lvl="1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KSS knee: QS &gt; MP ,   not clinically </a:t>
            </a:r>
          </a:p>
          <a:p>
            <a:pPr lvl="1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KSS function: QS &amp; MV &gt; MP ,  not clinically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45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60E28-9BFC-774A-92CA-EBA670A7A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B0684-E18B-B049-BDE6-4878B3E17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6733"/>
            <a:ext cx="10515600" cy="3490229"/>
          </a:xfrm>
        </p:spPr>
        <p:txBody>
          <a:bodyPr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more than 1.5 years:</a:t>
            </a:r>
          </a:p>
          <a:p>
            <a:pPr lvl="1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KSS function: MV &amp; QS &gt; MP  (both clinically)</a:t>
            </a:r>
          </a:p>
          <a:p>
            <a:pPr lvl="1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ROM: mini-MP &amp; MV &amp; QS &gt; MP (only mini-MP and MV clinically)        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F6E038-6689-8448-9CF0-A4C82348C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sdfdsfdsf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A618F-4986-9441-9081-0B260ED3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15</a:t>
            </a:fld>
            <a:endParaRPr lang="tr-T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FDA395-ACFF-D74D-AA51-62A4B4846081}"/>
              </a:ext>
            </a:extLst>
          </p:cNvPr>
          <p:cNvSpPr txBox="1"/>
          <p:nvPr/>
        </p:nvSpPr>
        <p:spPr>
          <a:xfrm>
            <a:off x="1200595" y="1727046"/>
            <a:ext cx="4895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085217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595" y="3101484"/>
            <a:ext cx="9790809" cy="3004041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Differences in Short-Term to Mid-Term Functional Outcomes Among Different Total Knee Arthroplasty Approaches?</a:t>
            </a:r>
            <a:endParaRPr lang="en-TR" sz="4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77EB4-1A83-47E9-AFED-603A6048AEF2}"/>
              </a:ext>
            </a:extLst>
          </p:cNvPr>
          <p:cNvSpPr txBox="1"/>
          <p:nvPr/>
        </p:nvSpPr>
        <p:spPr>
          <a:xfrm>
            <a:off x="1200595" y="1752600"/>
            <a:ext cx="5419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2471202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689100"/>
            <a:ext cx="10910455" cy="490566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3600" b="1" dirty="0" err="1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tr-TR" sz="3600" b="1" dirty="0"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Differences in Short-Term to Mid-Term Functional Outcomes Among Different Total Knee Arthroplasty Approaches?</a:t>
            </a:r>
            <a:endParaRPr lang="en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endParaRPr lang="tr-TR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36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</a:t>
            </a:r>
            <a:endParaRPr lang="tr-TR" sz="3600" dirty="0">
              <a:effectLst/>
              <a:highlight>
                <a:srgbClr val="00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Low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literature revealed no significant clinical or statistical differences in early functional outcomes (6-months post-surgery) among these approaches compared to the medial parapatellar (MP) approach. </a:t>
            </a:r>
          </a:p>
          <a:p>
            <a:pPr marL="0" marR="0" algn="justLow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However, extended follow-up (&gt;1.5 years) indicated that both the quadriceps sparing (QS) and mid-vastus (MV) approaches resulted in clinically and statistically significant improvements in functional outcomes compared to the MP approach, with the MV approach demonstrating superior results in mid-term follow-up analyses.</a:t>
            </a:r>
          </a:p>
          <a:p>
            <a:pPr marL="0" marR="0" algn="justLow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 of Evidence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high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2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7D7E4676-0EA6-09C7-7AA3-7F442008D177}"/>
              </a:ext>
            </a:extLst>
          </p:cNvPr>
          <p:cNvSpPr txBox="1">
            <a:spLocks/>
          </p:cNvSpPr>
          <p:nvPr/>
        </p:nvSpPr>
        <p:spPr>
          <a:xfrm>
            <a:off x="433004" y="2236941"/>
            <a:ext cx="9990547" cy="846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Mortazavi SMJ,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Babis G,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Barretto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JM,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Kalantar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SH, Palacio JC, Razi M, Saeed M,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Sancheti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Soltani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Farsani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Tsiridis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E, Vincent DM.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097E2C-51BD-42A7-A62B-2B799ABA0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2</a:t>
            </a:fld>
            <a:endParaRPr lang="tr-TR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18FBD6A-7720-5141-9ACB-5DB305DA0B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A person in a white coat&#10;&#10;Description automatically generated">
            <a:extLst>
              <a:ext uri="{FF2B5EF4-FFF2-40B4-BE49-F238E27FC236}">
                <a16:creationId xmlns:a16="http://schemas.microsoft.com/office/drawing/2014/main" id="{29201899-748E-8E49-B42B-A19BAB1E2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11" y="3757623"/>
            <a:ext cx="893025" cy="1347962"/>
          </a:xfrm>
          <a:prstGeom prst="rect">
            <a:avLst/>
          </a:prstGeom>
        </p:spPr>
      </p:pic>
      <p:pic>
        <p:nvPicPr>
          <p:cNvPr id="7" name="Picture 6" descr="A person in a suit and tie&#10;&#10;Description automatically generated">
            <a:extLst>
              <a:ext uri="{FF2B5EF4-FFF2-40B4-BE49-F238E27FC236}">
                <a16:creationId xmlns:a16="http://schemas.microsoft.com/office/drawing/2014/main" id="{230D6D96-2DD8-A447-B7E5-14783A8D95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r="18976"/>
          <a:stretch/>
        </p:blipFill>
        <p:spPr>
          <a:xfrm>
            <a:off x="5547637" y="3712240"/>
            <a:ext cx="1030774" cy="1438726"/>
          </a:xfrm>
          <a:prstGeom prst="rect">
            <a:avLst/>
          </a:prstGeom>
        </p:spPr>
      </p:pic>
      <p:pic>
        <p:nvPicPr>
          <p:cNvPr id="10" name="Picture 9" descr="A person in a white coat and red tie&#10;&#10;Description automatically generated">
            <a:extLst>
              <a:ext uri="{FF2B5EF4-FFF2-40B4-BE49-F238E27FC236}">
                <a16:creationId xmlns:a16="http://schemas.microsoft.com/office/drawing/2014/main" id="{FBF7B656-DB7F-D545-A174-40E9B9AFE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73" y="3757622"/>
            <a:ext cx="846837" cy="1347962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5C23147B-D601-A24D-81AB-3CE2C98761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0" r="8942"/>
          <a:stretch/>
        </p:blipFill>
        <p:spPr>
          <a:xfrm>
            <a:off x="7830038" y="3689565"/>
            <a:ext cx="1096791" cy="1438726"/>
          </a:xfrm>
          <a:prstGeom prst="rect">
            <a:avLst/>
          </a:prstGeom>
        </p:spPr>
      </p:pic>
      <p:pic>
        <p:nvPicPr>
          <p:cNvPr id="13" name="Picture 12" descr="A person in a white coat and glasses&#10;&#10;Description automatically generated">
            <a:extLst>
              <a:ext uri="{FF2B5EF4-FFF2-40B4-BE49-F238E27FC236}">
                <a16:creationId xmlns:a16="http://schemas.microsoft.com/office/drawing/2014/main" id="{3918EFA3-224B-2E42-8D69-63079F24D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3" y="3880468"/>
            <a:ext cx="1212986" cy="1225116"/>
          </a:xfrm>
          <a:prstGeom prst="rect">
            <a:avLst/>
          </a:prstGeom>
        </p:spPr>
      </p:pic>
      <p:pic>
        <p:nvPicPr>
          <p:cNvPr id="1028" name="Picture 4" descr="George BABIS | Professor and Chairman | Professor in Orthopedics | National  and Kapodistrian University of Athens, Athens | uoa | Division of  Orthopaedics - Traumatology II | Research profile">
            <a:extLst>
              <a:ext uri="{FF2B5EF4-FFF2-40B4-BE49-F238E27FC236}">
                <a16:creationId xmlns:a16="http://schemas.microsoft.com/office/drawing/2014/main" id="{30222BF5-7D39-B548-ABE5-6DBA9D30B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04" y="3892598"/>
            <a:ext cx="1212986" cy="121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lobal Link Presentations by Mohammad Razi, MD">
            <a:extLst>
              <a:ext uri="{FF2B5EF4-FFF2-40B4-BE49-F238E27FC236}">
                <a16:creationId xmlns:a16="http://schemas.microsoft.com/office/drawing/2014/main" id="{B8B4D60B-2EFE-8F4C-9ABE-A02682E0C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25" y="3707231"/>
            <a:ext cx="1096791" cy="144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yyed Hadi Kalantar - Tehran, Tehran Province, Iran | Professional Profile  | LinkedIn">
            <a:extLst>
              <a:ext uri="{FF2B5EF4-FFF2-40B4-BE49-F238E27FC236}">
                <a16:creationId xmlns:a16="http://schemas.microsoft.com/office/drawing/2014/main" id="{2EF95984-4E3D-DB48-9AE2-7097B66D1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479" y="3689565"/>
            <a:ext cx="1411072" cy="141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57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5FD2DD-8111-8A96-4DEE-1641F5A6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8924"/>
            <a:ext cx="10998200" cy="75184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knee arthroplasty (TKA) approaches:</a:t>
            </a:r>
            <a:endParaRPr lang="en-TR" sz="40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5A42580-13FF-45FF-BD46-124B73A32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792411"/>
            <a:ext cx="10515600" cy="3069909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 parapatellar (MP), </a:t>
            </a: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Sub-vastus (SV), </a:t>
            </a: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Mid-vastus (MV), </a:t>
            </a: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Quadriceps-sparing (QS),  </a:t>
            </a: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 medial parapatellar (mini-MP) </a:t>
            </a:r>
            <a:endParaRPr lang="en-T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C0DDE-07FF-49E6-AEB6-ADADCA516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081"/>
          <a:stretch/>
        </p:blipFill>
        <p:spPr>
          <a:xfrm>
            <a:off x="6337301" y="2580957"/>
            <a:ext cx="4386118" cy="24297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063C04-16B8-46A0-8ECF-C03BF50B2BFC}"/>
              </a:ext>
            </a:extLst>
          </p:cNvPr>
          <p:cNvSpPr txBox="1"/>
          <p:nvPr/>
        </p:nvSpPr>
        <p:spPr>
          <a:xfrm>
            <a:off x="6766560" y="5862320"/>
            <a:ext cx="501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1: 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Yoshida, T., 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BlinkMacSystemFont"/>
              </a:rPr>
              <a:t>Ebiko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, J., Sasaki, K., Uchiyama, E., &amp; Kura, H. (2022). Recovery process of the muscle activities during walking with efficient early quadriceps training and gait exercises after total knee arthroplasty.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Journal of bodywork and movement therapies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,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29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, 49–53.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6193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8AA4814-0B3A-1384-52BF-BB5242F154BF}"/>
              </a:ext>
            </a:extLst>
          </p:cNvPr>
          <p:cNvSpPr txBox="1">
            <a:spLocks/>
          </p:cNvSpPr>
          <p:nvPr/>
        </p:nvSpPr>
        <p:spPr>
          <a:xfrm>
            <a:off x="838199" y="11779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32B55A9B-1B02-09FB-8C9F-C9F0885AB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031022"/>
            <a:ext cx="10667999" cy="3865568"/>
          </a:xfrm>
        </p:spPr>
        <p:txBody>
          <a:bodyPr>
            <a:normAutofit lnSpcReduction="10000"/>
          </a:bodyPr>
          <a:lstStyle/>
          <a:p>
            <a:pPr marL="342900" indent="-342900" algn="l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 2023, </a:t>
            </a:r>
          </a:p>
          <a:p>
            <a:pPr marL="800100" lvl="1" indent="-342900" algn="l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6 months - KSS :MP = MV </a:t>
            </a:r>
          </a:p>
          <a:p>
            <a:pPr marL="800100" lvl="1" indent="-342900" algn="l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one year - KSS: MV &gt; MP </a:t>
            </a:r>
          </a:p>
          <a:p>
            <a:pPr marL="342900" indent="-342900" algn="l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Bouché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2021, </a:t>
            </a:r>
          </a:p>
          <a:p>
            <a:pPr marL="800100" lvl="1" indent="-342900" algn="l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6 months - PROMs: all approaches comparable (except ROM that SV was superior)   </a:t>
            </a:r>
          </a:p>
          <a:p>
            <a:pPr marL="800100" lvl="1" indent="-342900" algn="l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midterm - PROMS: all approaches comparable (except KSS that mini-MP was superior)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4F1F65-093E-4FA0-B392-00079A2CFEFF}"/>
              </a:ext>
            </a:extLst>
          </p:cNvPr>
          <p:cNvSpPr txBox="1"/>
          <p:nvPr/>
        </p:nvSpPr>
        <p:spPr>
          <a:xfrm>
            <a:off x="838200" y="5896590"/>
            <a:ext cx="1051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3. Yang X, Cheng QH, Yang YZ, Zhang AR, Fan H, Guo HZ. Minimally invasive medial femoral approach to total knee arthroplasty improves short-term outcomes compared to the standard medial parapatellar approach: a systematic review and meta-analysis. J </a:t>
            </a:r>
            <a:r>
              <a:rPr lang="en-US" sz="1200" dirty="0" err="1"/>
              <a:t>Orthop</a:t>
            </a:r>
            <a:r>
              <a:rPr lang="en-US" sz="1200" dirty="0"/>
              <a:t> Surg Res. 2023;18(1):657.</a:t>
            </a:r>
          </a:p>
          <a:p>
            <a:r>
              <a:rPr lang="en-US" sz="1200" dirty="0"/>
              <a:t>4. </a:t>
            </a:r>
            <a:r>
              <a:rPr lang="en-US" sz="1200" dirty="0" err="1"/>
              <a:t>Bouché</a:t>
            </a:r>
            <a:r>
              <a:rPr lang="en-US" sz="1200" dirty="0"/>
              <a:t> PA, </a:t>
            </a:r>
            <a:r>
              <a:rPr lang="en-US" sz="1200" dirty="0" err="1"/>
              <a:t>Corsia</a:t>
            </a:r>
            <a:r>
              <a:rPr lang="en-US" sz="1200" dirty="0"/>
              <a:t> S, </a:t>
            </a:r>
            <a:r>
              <a:rPr lang="en-US" sz="1200" dirty="0" err="1"/>
              <a:t>Nizard</a:t>
            </a:r>
            <a:r>
              <a:rPr lang="en-US" sz="1200" dirty="0"/>
              <a:t> R, </a:t>
            </a:r>
            <a:r>
              <a:rPr lang="en-US" sz="1200" dirty="0" err="1"/>
              <a:t>Resche-Rigon</a:t>
            </a:r>
            <a:r>
              <a:rPr lang="en-US" sz="1200" dirty="0"/>
              <a:t> M. Comparative Efficacy of the Different Surgical Approaches in Total Knee Arthroplasty: A Systematic-Review and Network Meta-Analysis. J Arthroplasty. 2021;36(3):1187-94.e1.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81FEB0D-FEC5-6344-AC0D-E6F173668C9B}"/>
              </a:ext>
            </a:extLst>
          </p:cNvPr>
          <p:cNvSpPr txBox="1">
            <a:spLocks/>
          </p:cNvSpPr>
          <p:nvPr/>
        </p:nvSpPr>
        <p:spPr>
          <a:xfrm>
            <a:off x="990599" y="1330323"/>
            <a:ext cx="10515600" cy="700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studies</a:t>
            </a:r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8AA4814-0B3A-1384-52BF-BB5242F154BF}"/>
              </a:ext>
            </a:extLst>
          </p:cNvPr>
          <p:cNvSpPr txBox="1">
            <a:spLocks/>
          </p:cNvSpPr>
          <p:nvPr/>
        </p:nvSpPr>
        <p:spPr>
          <a:xfrm>
            <a:off x="838199" y="11779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studies</a:t>
            </a:r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32B55A9B-1B02-09FB-8C9F-C9F0885AB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189018"/>
            <a:ext cx="10771909" cy="3491059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 2021, </a:t>
            </a:r>
          </a:p>
          <a:p>
            <a:pPr marL="800100" lvl="1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6 months – KSS = all approached comparable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Yuan 2019, </a:t>
            </a:r>
          </a:p>
          <a:p>
            <a:pPr marL="800100" lvl="1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midterm – KSS = QS &gt; MP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Berstock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 </a:t>
            </a:r>
          </a:p>
          <a:p>
            <a:pPr marL="800100" lvl="1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6 months – PROMs: MP = SV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4F1F65-093E-4FA0-B392-00079A2CFEFF}"/>
              </a:ext>
            </a:extLst>
          </p:cNvPr>
          <p:cNvSpPr txBox="1"/>
          <p:nvPr/>
        </p:nvSpPr>
        <p:spPr>
          <a:xfrm>
            <a:off x="838199" y="5621679"/>
            <a:ext cx="1051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3. Zhang L, Li X, </a:t>
            </a:r>
            <a:r>
              <a:rPr lang="en-US" sz="1200" dirty="0" err="1"/>
              <a:t>Rüwald</a:t>
            </a:r>
            <a:r>
              <a:rPr lang="en-US" sz="1200" dirty="0"/>
              <a:t> JM, </a:t>
            </a:r>
            <a:r>
              <a:rPr lang="en-US" sz="1200" dirty="0" err="1"/>
              <a:t>Welle</a:t>
            </a:r>
            <a:r>
              <a:rPr lang="en-US" sz="1200" dirty="0"/>
              <a:t> K, </a:t>
            </a:r>
            <a:r>
              <a:rPr lang="en-US" sz="1200" dirty="0" err="1"/>
              <a:t>Schildberg</a:t>
            </a:r>
            <a:r>
              <a:rPr lang="en-US" sz="1200" dirty="0"/>
              <a:t> FA, Kabir K. Comparison of minimally invasive approaches and standard median parapatellar approach for total knee arthroplasty: A systematic review and network meta-analysis of randomized controlled trials. Technol Health Care. 2021;29(3):557-74.</a:t>
            </a:r>
          </a:p>
          <a:p>
            <a:r>
              <a:rPr lang="en-US" sz="1200" dirty="0"/>
              <a:t>4. Yuan FZ, Zhang JY, Jiang D, Yu JK. Quadriceps-sparing versus traditional medial parapatellar approaches for total knee arthroplasty: a meta-analysis. BMC </a:t>
            </a:r>
            <a:r>
              <a:rPr lang="en-US" sz="1200" dirty="0" err="1"/>
              <a:t>Musculoskelet</a:t>
            </a:r>
            <a:r>
              <a:rPr lang="en-US" sz="1200" dirty="0"/>
              <a:t> </a:t>
            </a:r>
            <a:r>
              <a:rPr lang="en-US" sz="1200" dirty="0" err="1"/>
              <a:t>Disord</a:t>
            </a:r>
            <a:r>
              <a:rPr lang="en-US" sz="1200" dirty="0"/>
              <a:t>. 2019;20(1):117.</a:t>
            </a:r>
          </a:p>
          <a:p>
            <a:r>
              <a:rPr lang="en-US" sz="1200" dirty="0"/>
              <a:t>5. </a:t>
            </a:r>
            <a:r>
              <a:rPr lang="en-US" sz="1200" dirty="0" err="1"/>
              <a:t>Berstock</a:t>
            </a:r>
            <a:r>
              <a:rPr lang="en-US" sz="1200" dirty="0"/>
              <a:t> JR, Murray JR, Whitehouse MR, </a:t>
            </a:r>
            <a:r>
              <a:rPr lang="en-US" sz="1200" dirty="0" err="1"/>
              <a:t>Blom</a:t>
            </a:r>
            <a:r>
              <a:rPr lang="en-US" sz="1200" dirty="0"/>
              <a:t> AW, Beswick AD. Medial </a:t>
            </a:r>
            <a:r>
              <a:rPr lang="en-US" sz="1200" dirty="0" err="1"/>
              <a:t>subvastus</a:t>
            </a:r>
            <a:r>
              <a:rPr lang="en-US" sz="1200" dirty="0"/>
              <a:t> versus the medial parapatellar approach for total knee replacement: A systematic review and meta-analysis of randomized controlled trials. EFORT Open Rev. 2018;3(3):78-84.</a:t>
            </a:r>
          </a:p>
        </p:txBody>
      </p:sp>
    </p:spTree>
    <p:extLst>
      <p:ext uri="{BB962C8B-B14F-4D97-AF65-F5344CB8AC3E}">
        <p14:creationId xmlns:p14="http://schemas.microsoft.com/office/powerpoint/2010/main" val="30988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F2D208-4F9E-0140-8A6F-B37DD4220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ADA7AD-88EC-CD48-81E1-E9993029A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927"/>
            <a:ext cx="10515600" cy="426503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limitation in previous studies: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comparison of endpoint scores without accounting for baseline variations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Potentially masking treatment effects.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addressed this limitation 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Comparing the improvement (delta) in functional outcomes</a:t>
            </a:r>
          </a:p>
        </p:txBody>
      </p:sp>
    </p:spTree>
    <p:extLst>
      <p:ext uri="{BB962C8B-B14F-4D97-AF65-F5344CB8AC3E}">
        <p14:creationId xmlns:p14="http://schemas.microsoft.com/office/powerpoint/2010/main" val="127033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5FD2DD-8111-8A96-4DEE-1641F5A6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628458"/>
            <a:ext cx="10998200" cy="7518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Grouping in our study:</a:t>
            </a:r>
            <a:endParaRPr lang="en-TR" sz="36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5A42580-13FF-45FF-BD46-124B73A32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2683823"/>
            <a:ext cx="3729842" cy="3217548"/>
          </a:xfrm>
        </p:spPr>
        <p:txBody>
          <a:bodyPr>
            <a:normAutofit/>
          </a:bodyPr>
          <a:lstStyle/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 (standard)                                                                        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mini-MP 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endParaRPr lang="en-T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 and mini-MV               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QS (often mini-SV)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063C04-16B8-46A0-8ECF-C03BF50B2BFC}"/>
              </a:ext>
            </a:extLst>
          </p:cNvPr>
          <p:cNvSpPr txBox="1"/>
          <p:nvPr/>
        </p:nvSpPr>
        <p:spPr>
          <a:xfrm>
            <a:off x="6766560" y="5924568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2. https://www.orthobullets.com/recon/5031/tka-approaches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BE5FFC-3490-426D-BC77-517BF59D6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367" y="1957528"/>
            <a:ext cx="2145665" cy="374350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6C71BF9-61E2-46E6-8043-3A40375664E5}"/>
              </a:ext>
            </a:extLst>
          </p:cNvPr>
          <p:cNvCxnSpPr/>
          <p:nvPr/>
        </p:nvCxnSpPr>
        <p:spPr>
          <a:xfrm>
            <a:off x="8234680" y="3819118"/>
            <a:ext cx="10871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F73DA3-11BA-4A1C-A2F3-4D5D1CC9D54D}"/>
              </a:ext>
            </a:extLst>
          </p:cNvPr>
          <p:cNvCxnSpPr/>
          <p:nvPr/>
        </p:nvCxnSpPr>
        <p:spPr>
          <a:xfrm>
            <a:off x="8295640" y="3312160"/>
            <a:ext cx="10871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235D95A-7427-418F-BF06-92CCB8585C92}"/>
              </a:ext>
            </a:extLst>
          </p:cNvPr>
          <p:cNvSpPr txBox="1"/>
          <p:nvPr/>
        </p:nvSpPr>
        <p:spPr>
          <a:xfrm>
            <a:off x="9479280" y="2943851"/>
            <a:ext cx="230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Mini-MV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A6B826-DD25-4312-8694-D47C25C5A902}"/>
              </a:ext>
            </a:extLst>
          </p:cNvPr>
          <p:cNvSpPr txBox="1"/>
          <p:nvPr/>
        </p:nvSpPr>
        <p:spPr>
          <a:xfrm>
            <a:off x="9423400" y="3579460"/>
            <a:ext cx="230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Mini-SV</a:t>
            </a:r>
          </a:p>
        </p:txBody>
      </p:sp>
    </p:spTree>
    <p:extLst>
      <p:ext uri="{BB962C8B-B14F-4D97-AF65-F5344CB8AC3E}">
        <p14:creationId xmlns:p14="http://schemas.microsoft.com/office/powerpoint/2010/main" val="1684188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EF380BA-2F2E-C9C1-E313-CDB7B1D2B2D3}"/>
              </a:ext>
            </a:extLst>
          </p:cNvPr>
          <p:cNvSpPr txBox="1">
            <a:spLocks/>
          </p:cNvSpPr>
          <p:nvPr/>
        </p:nvSpPr>
        <p:spPr>
          <a:xfrm>
            <a:off x="838200" y="12905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Selection</a:t>
            </a:r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CA443-D42A-C2A7-C5DE-A3AF800729AA}"/>
              </a:ext>
            </a:extLst>
          </p:cNvPr>
          <p:cNvSpPr txBox="1"/>
          <p:nvPr/>
        </p:nvSpPr>
        <p:spPr>
          <a:xfrm>
            <a:off x="588818" y="2289913"/>
            <a:ext cx="4867275" cy="390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Searching for all RCTs after 2000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Mesh terms used: “Arthroplasty, Replacement, Knee” AND (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midvastus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subvastus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parapatellar OR quadriceps-sparing)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articles were included in the final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F2D03-2654-47A8-8E1D-2FA67C853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41" y="1475821"/>
            <a:ext cx="4648200" cy="52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83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92BB28-3D8C-2749-A4B1-8CEA6C775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64BAF8-C49C-2F48-8522-7B26B30A4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Outcomes</a:t>
            </a:r>
          </a:p>
          <a:p>
            <a:pPr lvl="1"/>
            <a:r>
              <a:rPr lang="en-US" dirty="0"/>
              <a:t>KSS</a:t>
            </a:r>
          </a:p>
          <a:p>
            <a:pPr lvl="2"/>
            <a:r>
              <a:rPr lang="en-US" dirty="0"/>
              <a:t>Clinical</a:t>
            </a:r>
          </a:p>
          <a:p>
            <a:pPr lvl="2"/>
            <a:r>
              <a:rPr lang="en-US" dirty="0"/>
              <a:t>Functional</a:t>
            </a:r>
          </a:p>
          <a:p>
            <a:pPr lvl="1"/>
            <a:r>
              <a:rPr lang="en-US" dirty="0"/>
              <a:t>WOMAC</a:t>
            </a:r>
          </a:p>
          <a:p>
            <a:pPr lvl="1"/>
            <a:r>
              <a:rPr lang="en-US" dirty="0"/>
              <a:t>OKS</a:t>
            </a:r>
          </a:p>
          <a:p>
            <a:pPr lvl="1"/>
            <a:r>
              <a:rPr lang="en-US" dirty="0"/>
              <a:t>Knee ROM</a:t>
            </a:r>
          </a:p>
          <a:p>
            <a:r>
              <a:rPr lang="en-US" dirty="0"/>
              <a:t>@ 6 months , 1 year and 1.5 years</a:t>
            </a:r>
          </a:p>
          <a:p>
            <a:r>
              <a:rPr lang="en-US" dirty="0"/>
              <a:t>Minimum Clinically Important Difference (MCID)</a:t>
            </a:r>
          </a:p>
          <a:p>
            <a:pPr lvl="1"/>
            <a:r>
              <a:rPr lang="en-US" dirty="0"/>
              <a:t>KSS 5-6</a:t>
            </a:r>
          </a:p>
          <a:p>
            <a:pPr lvl="1"/>
            <a:r>
              <a:rPr lang="en-US" dirty="0"/>
              <a:t>OKS 4-5</a:t>
            </a:r>
          </a:p>
          <a:p>
            <a:pPr lvl="1"/>
            <a:r>
              <a:rPr lang="en-US" dirty="0"/>
              <a:t>ROM &gt; 5 degrees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58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265FE3-6229-4FAD-9775-69AC66D14E5A}">
  <ds:schemaRefs>
    <ds:schemaRef ds:uri="http://schemas.microsoft.com/office/2006/metadata/properties"/>
    <ds:schemaRef ds:uri="http://schemas.microsoft.com/office/infopath/2007/PartnerControls"/>
    <ds:schemaRef ds:uri="6b2cb18b-1808-4a12-b3e4-0026674f10ec"/>
    <ds:schemaRef ds:uri="5e998ea4-89a7-4b33-a9ed-5044a4d65497"/>
  </ds:schemaRefs>
</ds:datastoreItem>
</file>

<file path=customXml/itemProps2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902</Words>
  <Application>Microsoft Office PowerPoint</Application>
  <PresentationFormat>Geniş ekran</PresentationFormat>
  <Paragraphs>109</Paragraphs>
  <Slides>17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BlinkMacSystemFont</vt:lpstr>
      <vt:lpstr>Calibri</vt:lpstr>
      <vt:lpstr>Times New Roman</vt:lpstr>
      <vt:lpstr>Wingdings</vt:lpstr>
      <vt:lpstr>Office Teması</vt:lpstr>
      <vt:lpstr>PowerPoint Sunusu</vt:lpstr>
      <vt:lpstr>PowerPoint Sunusu</vt:lpstr>
      <vt:lpstr>Total knee arthroplasty (TKA) approaches:</vt:lpstr>
      <vt:lpstr>PowerPoint Sunusu</vt:lpstr>
      <vt:lpstr>PowerPoint Sunusu</vt:lpstr>
      <vt:lpstr>PowerPoint Sunusu</vt:lpstr>
      <vt:lpstr>Grouping in our study:</vt:lpstr>
      <vt:lpstr>PowerPoint Sunusu</vt:lpstr>
      <vt:lpstr>PowerPoint Sunusu</vt:lpstr>
      <vt:lpstr>Results</vt:lpstr>
      <vt:lpstr>PROMS</vt:lpstr>
      <vt:lpstr>Results</vt:lpstr>
      <vt:lpstr>Results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Deniz Demirkıran</dc:creator>
  <cp:lastModifiedBy>kayhan karaytug</cp:lastModifiedBy>
  <cp:revision>22</cp:revision>
  <dcterms:created xsi:type="dcterms:W3CDTF">2024-06-13T13:25:39Z</dcterms:created>
  <dcterms:modified xsi:type="dcterms:W3CDTF">2024-08-26T19:11:49Z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  <property fmtid="{D5CDD505-2E9C-101B-9397-08002B2CF9AE}" pid="3" name="MediaServiceImageTags">
    <vt:lpwstr/>
  </property>
</Properties>
</file>