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59"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p:restoredTop sz="94610"/>
  </p:normalViewPr>
  <p:slideViewPr>
    <p:cSldViewPr snapToGrid="0">
      <p:cViewPr varScale="1">
        <p:scale>
          <a:sx n="59" d="100"/>
          <a:sy n="59" d="100"/>
        </p:scale>
        <p:origin x="10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5"/>
            <a:ext cx="10515600" cy="168895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2060"/>
                </a:solidFill>
                <a:latin typeface="Times New Roman" panose="02020603050405020304" pitchFamily="18" charset="0"/>
                <a:cs typeface="Times New Roman" panose="02020603050405020304" pitchFamily="18" charset="0"/>
              </a:rPr>
              <a:t>Is the primary goal of total knee arthroplasty soft tissue balancing or alignment correction? </a:t>
            </a:r>
          </a:p>
        </p:txBody>
      </p:sp>
      <p:sp>
        <p:nvSpPr>
          <p:cNvPr id="3" name="TextBox 2">
            <a:extLst>
              <a:ext uri="{FF2B5EF4-FFF2-40B4-BE49-F238E27FC236}">
                <a16:creationId xmlns:a16="http://schemas.microsoft.com/office/drawing/2014/main" id="{1A1A9AE8-3325-61F1-B200-4FCCE6C4F76B}"/>
              </a:ext>
            </a:extLst>
          </p:cNvPr>
          <p:cNvSpPr txBox="1"/>
          <p:nvPr/>
        </p:nvSpPr>
        <p:spPr>
          <a:xfrm>
            <a:off x="3307079" y="3372522"/>
            <a:ext cx="7493598" cy="3293209"/>
          </a:xfrm>
          <a:prstGeom prst="rect">
            <a:avLst/>
          </a:prstGeom>
          <a:noFill/>
        </p:spPr>
        <p:txBody>
          <a:bodyPr wrap="square">
            <a:spAutoFit/>
          </a:bodyPr>
          <a:lstStyle/>
          <a:p>
            <a:endParaRPr lang="en-US" sz="24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Stefan Kreuzer/INOV8 Orthopedics Houston</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Jose A San Juan/Cebu Orthopaedic Institute </a:t>
            </a:r>
          </a:p>
          <a:p>
            <a:r>
              <a:rPr lang="en-US" sz="2000" dirty="0">
                <a:solidFill>
                  <a:srgbClr val="002060"/>
                </a:solidFill>
                <a:latin typeface="Times New Roman" panose="02020603050405020304" pitchFamily="18" charset="0"/>
                <a:cs typeface="Times New Roman" panose="02020603050405020304" pitchFamily="18" charset="0"/>
              </a:rPr>
              <a:t>Carlos A Higuera/Cleveland Clinic Florida</a:t>
            </a:r>
          </a:p>
          <a:p>
            <a:r>
              <a:rPr lang="en-US" sz="2000" dirty="0">
                <a:solidFill>
                  <a:srgbClr val="002060"/>
                </a:solidFill>
                <a:latin typeface="Times New Roman" panose="02020603050405020304" pitchFamily="18" charset="0"/>
                <a:cs typeface="Times New Roman" panose="02020603050405020304" pitchFamily="18" charset="0"/>
              </a:rPr>
              <a:t>Mariano Balaguer-Castro/Hospital </a:t>
            </a:r>
            <a:r>
              <a:rPr lang="en-US" sz="2000" dirty="0" err="1">
                <a:solidFill>
                  <a:srgbClr val="002060"/>
                </a:solidFill>
                <a:latin typeface="Times New Roman" panose="02020603050405020304" pitchFamily="18" charset="0"/>
                <a:cs typeface="Times New Roman" panose="02020603050405020304" pitchFamily="18" charset="0"/>
              </a:rPr>
              <a:t>Clínic</a:t>
            </a:r>
            <a:r>
              <a:rPr lang="en-US" sz="2000" dirty="0">
                <a:solidFill>
                  <a:srgbClr val="002060"/>
                </a:solidFill>
                <a:latin typeface="Times New Roman" panose="02020603050405020304" pitchFamily="18" charset="0"/>
                <a:cs typeface="Times New Roman" panose="02020603050405020304" pitchFamily="18" charset="0"/>
              </a:rPr>
              <a:t> de Barcelona</a:t>
            </a:r>
          </a:p>
          <a:p>
            <a:r>
              <a:rPr lang="en-US" sz="2000" dirty="0">
                <a:solidFill>
                  <a:srgbClr val="002060"/>
                </a:solidFill>
                <a:latin typeface="Times New Roman" panose="02020603050405020304" pitchFamily="18" charset="0"/>
                <a:cs typeface="Times New Roman" panose="02020603050405020304" pitchFamily="18" charset="0"/>
              </a:rPr>
              <a:t>Michael Mont/Sinai Hospital of Baltimore</a:t>
            </a:r>
          </a:p>
          <a:p>
            <a:r>
              <a:rPr lang="en-US" sz="2000" dirty="0">
                <a:solidFill>
                  <a:srgbClr val="002060"/>
                </a:solidFill>
                <a:latin typeface="Times New Roman" panose="02020603050405020304" pitchFamily="18" charset="0"/>
                <a:cs typeface="Times New Roman" panose="02020603050405020304" pitchFamily="18" charset="0"/>
              </a:rPr>
              <a:t>Daniel H Rienzi/</a:t>
            </a:r>
            <a:r>
              <a:rPr lang="en-US" sz="2000" dirty="0" err="1">
                <a:solidFill>
                  <a:srgbClr val="002060"/>
                </a:solidFill>
                <a:latin typeface="Times New Roman" panose="02020603050405020304" pitchFamily="18" charset="0"/>
                <a:cs typeface="Times New Roman" panose="02020603050405020304" pitchFamily="18" charset="0"/>
              </a:rPr>
              <a:t>Asociación</a:t>
            </a:r>
            <a:r>
              <a:rPr lang="en-US" sz="2000" dirty="0">
                <a:solidFill>
                  <a:srgbClr val="002060"/>
                </a:solidFill>
                <a:latin typeface="Times New Roman" panose="02020603050405020304" pitchFamily="18" charset="0"/>
                <a:cs typeface="Times New Roman" panose="02020603050405020304" pitchFamily="18" charset="0"/>
              </a:rPr>
              <a:t> Española, Montevideo</a:t>
            </a:r>
          </a:p>
          <a:p>
            <a:r>
              <a:rPr lang="en-US" sz="2000" dirty="0" err="1">
                <a:solidFill>
                  <a:srgbClr val="002060"/>
                </a:solidFill>
                <a:latin typeface="Times New Roman" panose="02020603050405020304" pitchFamily="18" charset="0"/>
                <a:cs typeface="Times New Roman" panose="02020603050405020304" pitchFamily="18" charset="0"/>
              </a:rPr>
              <a:t>Yixin</a:t>
            </a:r>
            <a:r>
              <a:rPr lang="en-US" sz="2000" dirty="0">
                <a:solidFill>
                  <a:srgbClr val="002060"/>
                </a:solidFill>
                <a:latin typeface="Times New Roman" panose="02020603050405020304" pitchFamily="18" charset="0"/>
                <a:cs typeface="Times New Roman" panose="02020603050405020304" pitchFamily="18" charset="0"/>
              </a:rPr>
              <a:t> Zhou/Beijing </a:t>
            </a:r>
            <a:r>
              <a:rPr lang="en-US" sz="2000" dirty="0" err="1">
                <a:solidFill>
                  <a:srgbClr val="002060"/>
                </a:solidFill>
                <a:latin typeface="Times New Roman" panose="02020603050405020304" pitchFamily="18" charset="0"/>
                <a:cs typeface="Times New Roman" panose="02020603050405020304" pitchFamily="18" charset="0"/>
              </a:rPr>
              <a:t>Jishuitan</a:t>
            </a:r>
            <a:r>
              <a:rPr lang="en-US" sz="2000" dirty="0">
                <a:solidFill>
                  <a:srgbClr val="002060"/>
                </a:solidFill>
                <a:latin typeface="Times New Roman" panose="02020603050405020304" pitchFamily="18" charset="0"/>
                <a:cs typeface="Times New Roman" panose="02020603050405020304" pitchFamily="18" charset="0"/>
              </a:rPr>
              <a:t> Hospital</a:t>
            </a:r>
          </a:p>
          <a:p>
            <a:r>
              <a:rPr lang="en-US" sz="2000" dirty="0">
                <a:solidFill>
                  <a:srgbClr val="002060"/>
                </a:solidFill>
                <a:latin typeface="Times New Roman" panose="02020603050405020304" pitchFamily="18" charset="0"/>
                <a:cs typeface="Times New Roman" panose="02020603050405020304" pitchFamily="18" charset="0"/>
              </a:rPr>
              <a:t>Muhammad K </a:t>
            </a:r>
            <a:r>
              <a:rPr lang="en-US" sz="2000" dirty="0" err="1">
                <a:solidFill>
                  <a:srgbClr val="002060"/>
                </a:solidFill>
                <a:latin typeface="Times New Roman" panose="02020603050405020304" pitchFamily="18" charset="0"/>
                <a:cs typeface="Times New Roman" panose="02020603050405020304" pitchFamily="18" charset="0"/>
              </a:rPr>
              <a:t>Najjad</a:t>
            </a:r>
            <a:r>
              <a:rPr lang="en-US" sz="2000" dirty="0">
                <a:solidFill>
                  <a:srgbClr val="002060"/>
                </a:solidFill>
                <a:latin typeface="Times New Roman" panose="02020603050405020304" pitchFamily="18" charset="0"/>
                <a:cs typeface="Times New Roman" panose="02020603050405020304" pitchFamily="18" charset="0"/>
              </a:rPr>
              <a:t>/Liaquat National Hospital and Medical College</a:t>
            </a:r>
          </a:p>
          <a:p>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r. Carlos Higuera Rueda, MD – Weston, FL | Orthopaedic Surgery">
            <a:extLst>
              <a:ext uri="{FF2B5EF4-FFF2-40B4-BE49-F238E27FC236}">
                <a16:creationId xmlns:a16="http://schemas.microsoft.com/office/drawing/2014/main" id="{F3BC1301-95AA-742C-5AD3-76373E8DF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961" y="2027103"/>
            <a:ext cx="1843743" cy="20567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0BB752ED-F24B-21DF-6945-9A93EB283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704" y="2027103"/>
            <a:ext cx="1843743" cy="2056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tefan Kreuzer MD - INOV8 Orthopedics | Orthopaedic surgeon in Houston Texas">
            <a:extLst>
              <a:ext uri="{FF2B5EF4-FFF2-40B4-BE49-F238E27FC236}">
                <a16:creationId xmlns:a16="http://schemas.microsoft.com/office/drawing/2014/main" id="{CD5AACE2-0C20-5F6D-2A02-4A50A9B69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447" y="2027104"/>
            <a:ext cx="1843743" cy="2056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chael A. Mont">
            <a:extLst>
              <a:ext uri="{FF2B5EF4-FFF2-40B4-BE49-F238E27FC236}">
                <a16:creationId xmlns:a16="http://schemas.microsoft.com/office/drawing/2014/main" id="{7F9C6BB1-39E2-5533-5DF5-368E9EE6C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187" y="2027103"/>
            <a:ext cx="1843743" cy="20567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ixin Zhou - Professor &amp; Chairman - Joint Surgery dept, Beijing Jishuitan  Hospital | 领英">
            <a:extLst>
              <a:ext uri="{FF2B5EF4-FFF2-40B4-BE49-F238E27FC236}">
                <a16:creationId xmlns:a16="http://schemas.microsoft.com/office/drawing/2014/main" id="{ECC66D96-341E-B902-D174-8D952DBBB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703" y="4083892"/>
            <a:ext cx="1843743" cy="20567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eams PAS Current National Board">
            <a:extLst>
              <a:ext uri="{FF2B5EF4-FFF2-40B4-BE49-F238E27FC236}">
                <a16:creationId xmlns:a16="http://schemas.microsoft.com/office/drawing/2014/main" id="{BA574FB0-EC31-DB7C-3A71-C0F8FE9F4E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446" y="4083893"/>
            <a:ext cx="1843743" cy="209126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hmed EBIED | Lecturer | Doctor of Medicine | Menoufia University |  Department of Orthopaedic Surgery | Research profile">
            <a:extLst>
              <a:ext uri="{FF2B5EF4-FFF2-40B4-BE49-F238E27FC236}">
                <a16:creationId xmlns:a16="http://schemas.microsoft.com/office/drawing/2014/main" id="{FF3B3E72-3655-A913-69AF-BA810243FD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48" t="5412" r="8436" b="4377"/>
          <a:stretch/>
        </p:blipFill>
        <p:spPr bwMode="auto">
          <a:xfrm>
            <a:off x="8008190" y="4083893"/>
            <a:ext cx="1843740" cy="2091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A64DE3-9931-7305-4EE8-AF8E21C39F21}"/>
              </a:ext>
            </a:extLst>
          </p:cNvPr>
          <p:cNvPicPr>
            <a:picLocks noChangeAspect="1"/>
          </p:cNvPicPr>
          <p:nvPr/>
        </p:nvPicPr>
        <p:blipFill>
          <a:blip r:embed="rId9"/>
          <a:stretch>
            <a:fillRect/>
          </a:stretch>
        </p:blipFill>
        <p:spPr>
          <a:xfrm>
            <a:off x="2476958" y="4083892"/>
            <a:ext cx="1843744" cy="2056788"/>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3130476"/>
            <a:ext cx="9401298" cy="3233307"/>
          </a:xfrm>
        </p:spPr>
        <p:txBody>
          <a:bodyPr>
            <a:normAutofit/>
          </a:bodyPr>
          <a:lstStyle/>
          <a:p>
            <a:pPr marL="342900" indent="-342900" algn="l">
              <a:buFont typeface="Wingdings" pitchFamily="2" charset="2"/>
              <a:buChar char="v"/>
            </a:pPr>
            <a:r>
              <a:rPr lang="en-US" sz="2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Given the high implant survivorship with modern TKA systems, patient satisfaction is better assessed through the use of patient reported outcome measures (PROMS). With the advent of robotic technology surgery, surgeons can achieve a more accurate implant alignment and objective measures of compartment tension to guide knee balancing, aiming to improve patient satisfaction. However, whether a well-aligned or well-balanced knee translates into better postoperative outcomes is still a matter of debate. </a:t>
            </a:r>
          </a:p>
          <a:p>
            <a:pPr marL="342900" indent="-342900" algn="l">
              <a:buFont typeface="Wingdings" pitchFamily="2" charset="2"/>
              <a:buChar char="v"/>
            </a:pPr>
            <a:endParaRPr lang="en-US" sz="2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207046" y="1636054"/>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228560" y="1509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809012" y="4523451"/>
            <a:ext cx="6096000" cy="1015663"/>
          </a:xfrm>
          <a:prstGeom prst="rect">
            <a:avLst/>
          </a:prstGeom>
          <a:noFill/>
        </p:spPr>
        <p:txBody>
          <a:bodyPr wrap="square">
            <a:spAutoFit/>
          </a:bodyPr>
          <a:lstStyle/>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The final number of publications: 55 articles</a:t>
            </a:r>
          </a:p>
          <a:p>
            <a:pPr marL="800100" lvl="1" indent="-342900">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Alignment: 41 articles </a:t>
            </a:r>
          </a:p>
          <a:p>
            <a:pPr marL="800100" lvl="1" indent="-342900">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Balancing: 13 </a:t>
            </a:r>
            <a:endParaRPr lang="en-TR" sz="200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534244-208D-FA60-28F5-DEA0B8986348}"/>
              </a:ext>
            </a:extLst>
          </p:cNvPr>
          <p:cNvSpPr txBox="1"/>
          <p:nvPr/>
        </p:nvSpPr>
        <p:spPr>
          <a:xfrm>
            <a:off x="809012" y="2730828"/>
            <a:ext cx="10935148" cy="2019848"/>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(("Knee replacement" OR "Total knee arthroplasty" OR "Arthroplasty, Replacement, Knee" [Mesh] OR "Artificial knee" OR "Knee Prosthesis") AND ((("Sensor-guided" OR "sensor” OR "electronic”) AND "gap-balance" OR "soft tissue" OR "ligamentous balancing") OR (("mechanical alignment" OR "kinematic alignment") AND "HKA" OR "MPTA" OR "LDFA" OR "hip-knee-ankle")) AND ("PROM" OR "patient-reported outcomes" OR "KOOS" or "WOMAC" OR "Oxford knee score" OR "knee society score" OR "range of motion")) NOT (review [publication type] OR meta-analysis [publication type] OR systematic review [publication type])</a:t>
            </a:r>
          </a:p>
          <a:p>
            <a:pPr marL="0" marR="0">
              <a:lnSpc>
                <a:spcPct val="107000"/>
              </a:lnSpc>
              <a:spcBef>
                <a:spcPts val="0"/>
              </a:spcBef>
              <a:spcAft>
                <a:spcPts val="800"/>
              </a:spcAft>
            </a:pP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B7BBECD0-B6C2-F9F6-568D-E31BED6234EB}"/>
              </a:ext>
            </a:extLst>
          </p:cNvPr>
          <p:cNvSpPr txBox="1"/>
          <p:nvPr/>
        </p:nvSpPr>
        <p:spPr>
          <a:xfrm>
            <a:off x="809012" y="2360878"/>
            <a:ext cx="2764715" cy="677108"/>
          </a:xfrm>
          <a:prstGeom prst="rect">
            <a:avLst/>
          </a:prstGeom>
          <a:noFill/>
        </p:spPr>
        <p:txBody>
          <a:bodyPr wrap="square" rtlCol="0">
            <a:spAutoFit/>
          </a:bodyPr>
          <a:lstStyle/>
          <a:p>
            <a:pPr marL="342900" indent="-342900">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Mesh terms used</a:t>
            </a:r>
          </a:p>
          <a:p>
            <a:endParaRPr lang="en-US" dirty="0"/>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97141" y="1802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947F9A-2873-8C3D-B2E7-C2A6086006DD}"/>
              </a:ext>
            </a:extLst>
          </p:cNvPr>
          <p:cNvSpPr txBox="1"/>
          <p:nvPr/>
        </p:nvSpPr>
        <p:spPr>
          <a:xfrm>
            <a:off x="191723" y="2943120"/>
            <a:ext cx="11621018" cy="1477328"/>
          </a:xfrm>
          <a:prstGeom prst="rect">
            <a:avLst/>
          </a:prstGeom>
          <a:noFill/>
        </p:spPr>
        <p:txBody>
          <a:bodyPr wrap="square" rtlCol="0">
            <a:spAutoFit/>
          </a:bodyPr>
          <a:lstStyle/>
          <a:p>
            <a:r>
              <a:rPr lang="en-US" dirty="0">
                <a:solidFill>
                  <a:srgbClr val="002060"/>
                </a:solidFill>
              </a:rPr>
              <a:t>We did a literature review to solve this question. 44 articles were reviewed for coronal mechanical (25 articles), coronal anatomical (16), sagittal (11) and axial alignment (13); and 13 for soft tissue balancing with the use of a digital tensiometer. This review showed inconsistent results across the literature regarding the influence of alignment and balancing with PROMs. </a:t>
            </a:r>
          </a:p>
          <a:p>
            <a:endParaRPr lang="en-US" dirty="0">
              <a:solidFill>
                <a:srgbClr val="002060"/>
              </a:solidFill>
            </a:endParaRP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41064" y="1925800"/>
            <a:ext cx="10382526" cy="4470255"/>
          </a:xfrm>
        </p:spPr>
        <p:txBody>
          <a:bodyPr>
            <a:normAutofit/>
          </a:bodyPr>
          <a:lstStyle/>
          <a:p>
            <a:pPr algn="l"/>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highlight>
                  <a:srgbClr val="FF0000"/>
                </a:highlight>
                <a:latin typeface="Times New Roman" panose="02020603050405020304" pitchFamily="18" charset="0"/>
                <a:cs typeface="Times New Roman" panose="02020603050405020304" pitchFamily="18" charset="0"/>
              </a:rPr>
              <a:t>Question:</a:t>
            </a:r>
          </a:p>
          <a:p>
            <a:pPr algn="l"/>
            <a:r>
              <a:rPr lang="en-US" sz="3600" b="1" dirty="0">
                <a:solidFill>
                  <a:srgbClr val="002060"/>
                </a:solidFill>
                <a:latin typeface="Times New Roman" panose="02020603050405020304" pitchFamily="18" charset="0"/>
                <a:cs typeface="Times New Roman" panose="02020603050405020304" pitchFamily="18" charset="0"/>
              </a:rPr>
              <a:t>Is the primary goal of total knee arthroplasty soft tissue balancing or alignment correction?</a:t>
            </a: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algn="l"/>
            <a:r>
              <a:rPr lang="en-US" sz="4800" b="1" dirty="0">
                <a:solidFill>
                  <a:schemeClr val="bg1"/>
                </a:solidFill>
                <a:highlight>
                  <a:srgbClr val="FFFF00"/>
                </a:highlight>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673927" y="2369821"/>
            <a:ext cx="9401297" cy="2585323"/>
          </a:xfrm>
          <a:prstGeom prst="rect">
            <a:avLst/>
          </a:prstGeom>
          <a:noFill/>
        </p:spPr>
        <p:txBody>
          <a:bodyPr wrap="square">
            <a:spAutoFit/>
          </a:bodyPr>
          <a:lstStyle/>
          <a:p>
            <a:pPr marL="0" indent="0">
              <a:buNone/>
            </a:pPr>
            <a:endParaRPr lang="en-US" b="1" dirty="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rPr>
              <a:t>In this literature review we found that restoring the mechanical axis and achieving a better rotational alignment had a stronger relation with improved PROMs compared to coronal tibiofemoral  (anatomical) and sagittal alignment. Similarly, achieving specific thresholds for intercompartmental pressure and independent medial and lateral balancing at different angles of knee flexion, might lead to improved PROMs. However, less than 50% of the articles reviewed for alignment and balancing showed in independent association between these variables and PROMs. To ensure the best possible outcome, adequate alignment and balancing should be achieved. </a:t>
            </a:r>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348343" y="1690689"/>
            <a:ext cx="11767457" cy="4802186"/>
          </a:xfrm>
        </p:spPr>
        <p:txBody>
          <a:bodyPr>
            <a:normAutofit fontScale="77500" lnSpcReduction="20000"/>
          </a:bodyPr>
          <a:lstStyle/>
          <a:p>
            <a:r>
              <a:rPr lang="en-US" sz="5400" b="1" dirty="0">
                <a:highlight>
                  <a:srgbClr val="FF0000"/>
                </a:highlight>
                <a:latin typeface="Times New Roman" panose="02020603050405020304" pitchFamily="18" charset="0"/>
                <a:cs typeface="Times New Roman" panose="02020603050405020304" pitchFamily="18" charset="0"/>
              </a:rPr>
              <a:t>Question:</a:t>
            </a:r>
          </a:p>
          <a:p>
            <a:r>
              <a:rPr lang="en-US" sz="4800" b="1" dirty="0">
                <a:solidFill>
                  <a:srgbClr val="002060"/>
                </a:solidFill>
                <a:latin typeface="Times New Roman" panose="02020603050405020304" pitchFamily="18" charset="0"/>
                <a:cs typeface="Times New Roman" panose="02020603050405020304" pitchFamily="18" charset="0"/>
              </a:rPr>
              <a:t>Is the primary goal of total knee arthroplasty soft tissue balancing or alignment correction?</a:t>
            </a: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pPr algn="l"/>
            <a:r>
              <a:rPr lang="en-US" sz="4400" b="1" dirty="0">
                <a:solidFill>
                  <a:srgbClr val="002060"/>
                </a:solidFill>
                <a:latin typeface="Times New Roman" panose="02020603050405020304" pitchFamily="18" charset="0"/>
                <a:cs typeface="Times New Roman" panose="02020603050405020304" pitchFamily="18" charset="0"/>
              </a:rPr>
              <a:t>The main objective of total knee arthroplasty (TKA) is to ensure the best possible outcome for the patient. The review of literature reveals that both alignment correction and soft tissue balancing are crucial for optimal outcome of TKA.</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3.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2568</TotalTime>
  <Words>573</Words>
  <Application>Microsoft Office PowerPoint</Application>
  <PresentationFormat>Geniş ekran</PresentationFormat>
  <Paragraphs>31</Paragraphs>
  <Slides>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Aptos</vt:lpstr>
      <vt:lpstr>Aptos Display</vt:lpstr>
      <vt:lpstr>Arial</vt:lpstr>
      <vt:lpstr>Segoe UI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22</cp:revision>
  <dcterms:created xsi:type="dcterms:W3CDTF">2024-06-13T13:25:39Z</dcterms:created>
  <dcterms:modified xsi:type="dcterms:W3CDTF">2024-08-26T04:33:54Z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