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67" r:id="rId6"/>
    <p:sldId id="258" r:id="rId7"/>
    <p:sldId id="257" r:id="rId8"/>
    <p:sldId id="271" r:id="rId9"/>
    <p:sldId id="269" r:id="rId10"/>
    <p:sldId id="265" r:id="rId11"/>
    <p:sldId id="266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5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52FCD-375D-3D49-B16C-0A47C1A5D162}" type="datetimeFigureOut">
              <a:rPr lang="en-CA" smtClean="0"/>
              <a:t>2024-08-26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2929B-6371-E945-96F2-13CB60ADB0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160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10348E-5705-70CC-7DE0-CD4637212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8E8972A-C597-D29C-FC71-8A696D8B7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8E0CE7-45E1-729E-EDAE-BB747109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C2BA04-9106-34CE-D7E0-DB451EA1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F8CA68-ABD8-1F34-A6C3-C43041BD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79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A830BB-7CD5-37C0-E99D-4DA5959E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357A575-DA6A-758B-71DA-E01D2C7FF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EAC089-4E5F-1DD3-BFE3-AA3894E1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BD8715-99A2-3427-79EE-AB722DA0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1FBF0D-97B5-DC51-CE20-3780AD6E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695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039A3B4-DACA-E9A5-390B-66FF3DE92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4B7AAE-4BC0-2953-D5AA-0984DDDCE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0D0897-AD34-9EA5-D676-CE84375B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31BB52-2894-C830-414D-B7106714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8A5E96-B483-0423-ACB7-21466847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47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A6AF08-0421-09D3-8DE9-617729C92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6C518A-4934-5BD2-97B0-912E4DA2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26128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1E1028-E088-8134-B346-06CAAFED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CEFF01-9BC3-3B87-697C-8AED770EA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AE0975-8EB5-AB1F-4056-3418A93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10F209-9AB5-795F-6353-10953522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62AE78-9469-A674-68B1-0C6AC983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934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EA4B7F-19A7-64B1-A3EF-6CBFF588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2AC138-E2D1-4072-0221-03E64E75B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9BBEFA-4F66-B68D-0609-DF590BDB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75623F-2B01-9887-5684-8312B85F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828E54-2CF6-C285-0214-03824C0E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4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798460-88F1-7DA5-EF1A-A765DEF3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F3D8D2-1CCE-AD7A-25E5-1FBD9A301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FCE3575-8353-68BA-B6FC-77DBCC136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5FBE56-53E5-90DE-6678-E82B4CF6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B9D7A8-6FD3-DA3A-6F32-8A0D9B87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318010-70EB-D035-D9F9-B6C86685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313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139D06-6740-C202-33DF-E1149010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1628258-4747-38FB-91CD-10CFFCC87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FF73BF5-F032-FF9F-263C-1941A5395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CA20834-3FA7-63E3-8BC9-880CFBABF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E5FBF3B-E573-DE2D-D006-94F08199E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6D35F49-AC82-677A-C585-FFEA3E5A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E4AB0C5-DCE3-99E3-FA8F-702689BE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3BA8757-2238-F541-ADCC-053629D8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55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77E9CD-C895-3593-7C2A-95BB80DC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1924B6C-B628-762F-5E58-48B3C493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57A6905-E990-BC42-AC09-B1645417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31747A6-BCC5-ACD3-768E-9BEBF918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81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1251629-A31D-AE24-3BB1-54E74ED2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58E4CE9-101A-CBC3-F705-3811534F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41944F0-25C1-671C-0E4D-868A6702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02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E0D9E6-8BC0-FEEC-D19A-CD1A78AD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68FD1B-8160-6974-7470-1B8406A7D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4D633C1-93FA-9762-6D5A-DF6194805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BE0F140-AF74-1660-76D2-68495B95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A10344F-FB56-28B8-8E84-A3DF84E9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C43AE5E-7C56-5F64-E99A-780AF9E2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46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D73E8D-57A4-A438-A59C-E22648B7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DE85AEA-10C2-A22E-F62E-0AD5593FB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CFC951F-7E5B-D42E-A0C6-AEEA77ED9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9B7FD75-4FF5-376E-2112-6CB10077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353AD91-1108-2493-0985-1F28F6A0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33027F-C033-1FC2-2FA1-59875B4C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91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F97E2E3-9D27-71F1-7ECC-C65A8EEC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F6494A-515A-6040-320A-BC308F1D3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78060F-A820-8782-7417-2A7E52BE5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0ED59B-586D-4BF9-5511-C6EFB540E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6659F6-D3D0-C2EC-5832-ACA3D7242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 descr="meti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2BA767CB-B04D-3A64-DFF3-9BB3D1D2F6A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4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B0D34168-14C1-BA1E-4FC0-47ADA7C0B655}"/>
              </a:ext>
            </a:extLst>
          </p:cNvPr>
          <p:cNvSpPr txBox="1">
            <a:spLocks/>
          </p:cNvSpPr>
          <p:nvPr/>
        </p:nvSpPr>
        <p:spPr>
          <a:xfrm>
            <a:off x="838200" y="1740044"/>
            <a:ext cx="10515600" cy="44259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A" sz="4000" b="1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4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are the contraindications for performing bilateral total knee arthroplasty under the same anesthesia?</a:t>
            </a:r>
            <a:endParaRPr lang="en-CA" sz="4000" kern="100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CA" sz="1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CA" sz="1800" kern="100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CA" sz="1800" kern="1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Phillips M, </a:t>
            </a:r>
            <a:r>
              <a:rPr lang="en-CA" sz="1800" kern="1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Santori</a:t>
            </a:r>
            <a:r>
              <a:rPr lang="en-CA" sz="1800" kern="1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N, Gado I, Akinola B, </a:t>
            </a:r>
            <a:r>
              <a:rPr lang="en-CA" sz="1800" kern="1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Shahcheragi</a:t>
            </a:r>
            <a:r>
              <a:rPr lang="en-CA" sz="1800" kern="1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GH, Wadhwa M, Ekhtiari S.</a:t>
            </a:r>
          </a:p>
        </p:txBody>
      </p:sp>
    </p:spTree>
    <p:extLst>
      <p:ext uri="{BB962C8B-B14F-4D97-AF65-F5344CB8AC3E}">
        <p14:creationId xmlns:p14="http://schemas.microsoft.com/office/powerpoint/2010/main" val="182120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768F71-1626-03D7-107D-04BAE99C76FA}"/>
              </a:ext>
            </a:extLst>
          </p:cNvPr>
          <p:cNvSpPr txBox="1"/>
          <p:nvPr/>
        </p:nvSpPr>
        <p:spPr>
          <a:xfrm>
            <a:off x="8014734" y="6507023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Seper Ekhtiari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1646B2-6C53-7D06-2688-2EC9913ACEAA}"/>
              </a:ext>
            </a:extLst>
          </p:cNvPr>
          <p:cNvSpPr txBox="1"/>
          <p:nvPr/>
        </p:nvSpPr>
        <p:spPr>
          <a:xfrm>
            <a:off x="3140080" y="3814490"/>
            <a:ext cx="159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Ibrahim Gado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697CDF-1044-7613-3F6E-694FC5497535}"/>
              </a:ext>
            </a:extLst>
          </p:cNvPr>
          <p:cNvSpPr txBox="1"/>
          <p:nvPr/>
        </p:nvSpPr>
        <p:spPr>
          <a:xfrm>
            <a:off x="682092" y="3814490"/>
            <a:ext cx="1674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Nicola </a:t>
            </a:r>
            <a:r>
              <a:rPr lang="en-CA" b="1" dirty="0" err="1"/>
              <a:t>Santori</a:t>
            </a:r>
            <a:endParaRPr lang="en-CA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200F27-B374-D435-5E1B-17A752173056}"/>
              </a:ext>
            </a:extLst>
          </p:cNvPr>
          <p:cNvSpPr txBox="1"/>
          <p:nvPr/>
        </p:nvSpPr>
        <p:spPr>
          <a:xfrm>
            <a:off x="5843927" y="3780215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Bola </a:t>
            </a:r>
            <a:r>
              <a:rPr lang="en-CA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Akinola</a:t>
            </a:r>
            <a:endParaRPr lang="en-CA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A98C6C-FF91-CCDF-3A2C-A89C79F300E4}"/>
              </a:ext>
            </a:extLst>
          </p:cNvPr>
          <p:cNvSpPr txBox="1"/>
          <p:nvPr/>
        </p:nvSpPr>
        <p:spPr>
          <a:xfrm>
            <a:off x="8225676" y="3778905"/>
            <a:ext cx="2367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Gholam </a:t>
            </a:r>
            <a:r>
              <a:rPr lang="en-CA" b="1" dirty="0" err="1"/>
              <a:t>Shahcheragi</a:t>
            </a:r>
            <a:endParaRPr lang="en-CA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272362-A56B-75B0-2E66-97E753C01DB7}"/>
              </a:ext>
            </a:extLst>
          </p:cNvPr>
          <p:cNvSpPr txBox="1"/>
          <p:nvPr/>
        </p:nvSpPr>
        <p:spPr>
          <a:xfrm>
            <a:off x="1825208" y="6418791"/>
            <a:ext cx="1702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Manuj Wadhwa</a:t>
            </a:r>
            <a:endParaRPr lang="en-CA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74DEB4-773D-EF76-DC6E-129BC39BD647}"/>
              </a:ext>
            </a:extLst>
          </p:cNvPr>
          <p:cNvSpPr txBox="1"/>
          <p:nvPr/>
        </p:nvSpPr>
        <p:spPr>
          <a:xfrm>
            <a:off x="4984876" y="6421104"/>
            <a:ext cx="1483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latin typeface="Calibri" panose="020F0502020204030204" pitchFamily="34" charset="0"/>
              </a:rPr>
              <a:t>Mark Phillips</a:t>
            </a:r>
            <a:endParaRPr lang="en-CA" b="1" dirty="0"/>
          </a:p>
        </p:txBody>
      </p:sp>
      <p:sp>
        <p:nvSpPr>
          <p:cNvPr id="14" name="AutoShape 2">
            <a:extLst>
              <a:ext uri="{FF2B5EF4-FFF2-40B4-BE49-F238E27FC236}">
                <a16:creationId xmlns:a16="http://schemas.microsoft.com/office/drawing/2014/main" id="{147ACD2E-7D58-CDCE-4888-38546C9790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383517-83CF-ECD2-402A-002F331A68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7" t="9325" r="25186" b="847"/>
          <a:stretch/>
        </p:blipFill>
        <p:spPr>
          <a:xfrm>
            <a:off x="7899529" y="4347023"/>
            <a:ext cx="1742561" cy="2160000"/>
          </a:xfrm>
          <a:prstGeom prst="rect">
            <a:avLst/>
          </a:prstGeom>
        </p:spPr>
      </p:pic>
      <p:pic>
        <p:nvPicPr>
          <p:cNvPr id="13" name="Picture 12" descr="Mark Phillips - Global Research Solutions Inc. | LinkedIn">
            <a:extLst>
              <a:ext uri="{FF2B5EF4-FFF2-40B4-BE49-F238E27FC236}">
                <a16:creationId xmlns:a16="http://schemas.microsoft.com/office/drawing/2014/main" id="{99EA09E4-028F-00B9-1647-A02EB0CCF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420" y="4404556"/>
            <a:ext cx="1764523" cy="19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C104BA0-3975-E3B7-6543-4A945DD09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092" y="1491916"/>
            <a:ext cx="1618764" cy="2322574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1ED8CD1-456A-03E0-A3F0-5D58EBC84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659" y="1491916"/>
            <a:ext cx="23241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A307408-ECBB-7B0E-56E4-01D1BC441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650" y="1588938"/>
            <a:ext cx="1981701" cy="216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532A340-8AA3-C407-42A8-56677D2E48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9244" y="4266796"/>
            <a:ext cx="2198576" cy="2198576"/>
          </a:xfrm>
          <a:prstGeom prst="rect">
            <a:avLst/>
          </a:prstGeom>
        </p:spPr>
      </p:pic>
      <p:pic>
        <p:nvPicPr>
          <p:cNvPr id="1032" name="Picture 8" descr="Gholam Hossain Shahcheraghi">
            <a:extLst>
              <a:ext uri="{FF2B5EF4-FFF2-40B4-BE49-F238E27FC236}">
                <a16:creationId xmlns:a16="http://schemas.microsoft.com/office/drawing/2014/main" id="{B1227DF7-9389-BE95-3F54-1359E593F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810" y="1516961"/>
            <a:ext cx="1489062" cy="223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57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5FD2DD-8111-8A96-4DEE-1641F5A6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9" y="1437867"/>
            <a:ext cx="10515600" cy="1325563"/>
          </a:xfrm>
        </p:spPr>
        <p:txBody>
          <a:bodyPr/>
          <a:lstStyle/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this topic important</a:t>
            </a:r>
            <a:b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TR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B5B58D-D14B-BFBB-EF0B-722B6F80014C}"/>
              </a:ext>
            </a:extLst>
          </p:cNvPr>
          <p:cNvSpPr txBox="1"/>
          <p:nvPr/>
        </p:nvSpPr>
        <p:spPr>
          <a:xfrm>
            <a:off x="569653" y="2494606"/>
            <a:ext cx="103068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It is important for surgeons to understand and identify the contraindications for patients to undergo simultaneous bilateral TKA to minimize patient risk and optimize recovery.</a:t>
            </a:r>
          </a:p>
        </p:txBody>
      </p:sp>
    </p:spTree>
    <p:extLst>
      <p:ext uri="{BB962C8B-B14F-4D97-AF65-F5344CB8AC3E}">
        <p14:creationId xmlns:p14="http://schemas.microsoft.com/office/powerpoint/2010/main" val="346193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BBFA91-D7EC-BF8F-8C56-A9B988ACA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87" y="1789889"/>
            <a:ext cx="3638145" cy="4976223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BEF380BA-2F2E-C9C1-E313-CDB7B1D2B2D3}"/>
              </a:ext>
            </a:extLst>
          </p:cNvPr>
          <p:cNvSpPr txBox="1">
            <a:spLocks/>
          </p:cNvSpPr>
          <p:nvPr/>
        </p:nvSpPr>
        <p:spPr>
          <a:xfrm>
            <a:off x="1445313" y="13859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Review/Process</a:t>
            </a:r>
          </a:p>
          <a:p>
            <a:endParaRPr lang="en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105882-14B8-A9C1-F6D9-C2BB33756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541" y="1580546"/>
            <a:ext cx="4655395" cy="496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8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19A7EB-8458-B7E1-93C0-98D07A0B4B31}"/>
              </a:ext>
            </a:extLst>
          </p:cNvPr>
          <p:cNvSpPr txBox="1"/>
          <p:nvPr/>
        </p:nvSpPr>
        <p:spPr>
          <a:xfrm>
            <a:off x="0" y="1870772"/>
            <a:ext cx="5839325" cy="240065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/>
              <a:t>Contraindications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  <a:t>P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ulmonary hypertension and congestive heart failure were most consistently determined to be risk factors for increased complication.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Advanced age &gt;75 years old was also commonly reported as a significant predictor of complication.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BMI was evaluated in multiple studies, with conflicting results.</a:t>
            </a: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06124B-0B27-E76B-5CEC-381320606A1E}"/>
              </a:ext>
            </a:extLst>
          </p:cNvPr>
          <p:cNvSpPr txBox="1"/>
          <p:nvPr/>
        </p:nvSpPr>
        <p:spPr>
          <a:xfrm>
            <a:off x="5839325" y="1573319"/>
            <a:ext cx="6352675" cy="489364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/>
              <a:t>Appropriate Selection Criteria</a:t>
            </a:r>
          </a:p>
          <a:p>
            <a:r>
              <a:rPr lang="en-US" dirty="0"/>
              <a:t>Wang et al used modeling to develop comprehensive selection criteria. This study developed a scoring system (The BTK Safety Score) to determine the suitability of simultaneous bilateral TKA</a:t>
            </a:r>
          </a:p>
          <a:p>
            <a:endParaRPr lang="en-US" dirty="0"/>
          </a:p>
          <a:p>
            <a:r>
              <a:rPr lang="en-US" dirty="0"/>
              <a:t>Patients were assigned points: </a:t>
            </a:r>
          </a:p>
          <a:p>
            <a:r>
              <a:rPr lang="en-US" dirty="0"/>
              <a:t>+1 for age ≥ 75</a:t>
            </a:r>
          </a:p>
          <a:p>
            <a:r>
              <a:rPr lang="en-US" dirty="0"/>
              <a:t>+2 for age ≥ 82 </a:t>
            </a:r>
          </a:p>
          <a:p>
            <a:r>
              <a:rPr lang="en-US" dirty="0"/>
              <a:t>+1 for BMI ≥ 34 </a:t>
            </a:r>
          </a:p>
          <a:p>
            <a:r>
              <a:rPr lang="en-US" dirty="0"/>
              <a:t>+2 for BMI ≥ 42 </a:t>
            </a:r>
          </a:p>
          <a:p>
            <a:r>
              <a:rPr lang="en-US" dirty="0"/>
              <a:t>+1 for a patient using hypertension medication </a:t>
            </a:r>
          </a:p>
          <a:p>
            <a:r>
              <a:rPr lang="en-US" dirty="0"/>
              <a:t>+1 for pulmonary disease</a:t>
            </a:r>
          </a:p>
          <a:p>
            <a:r>
              <a:rPr lang="en-US" dirty="0"/>
              <a:t>+3 for end-stage renal disease </a:t>
            </a:r>
          </a:p>
          <a:p>
            <a:endParaRPr lang="en-US" dirty="0"/>
          </a:p>
          <a:p>
            <a:r>
              <a:rPr lang="en-US" dirty="0"/>
              <a:t>Patient scoring was highly correlated with the risk of complication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0D0A9E-3B8A-77CB-34A0-57649F74B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 was no difference between the three implant designs regarding long-term function, which was reported in 21 out of 22 included RCTs (</a:t>
            </a:r>
            <a:r>
              <a:rPr kumimoji="0" lang="en-CA" alt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Figure 4</a:t>
            </a:r>
            <a:r>
              <a:rPr kumimoji="0" lang="en-CA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  <a:r>
              <a:rPr kumimoji="0" lang="en-CA" altLang="en-US" sz="11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1-11,13-22</a:t>
            </a:r>
            <a:r>
              <a:rPr kumimoji="0" lang="en-CA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Posterior stabilized implants were ranked the best in terms of long-term function, although they were not significantly better than cruciate retaining (SMD: -0.13, 95% CI: -0.41 to 0.14, p=0.34, Moderate Certainty), or medial pivot (SMD: -0.14, 95% CI: -0.40 to 0.11, p=0.28, Moderate Certainty) implants. </a:t>
            </a: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440701-E392-5898-F530-58E284D1A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 was no difference between the three implant designs regarding long-term function, which was reported in 21 out of 22 included RCTs (</a:t>
            </a:r>
            <a:r>
              <a:rPr kumimoji="0" lang="en-CA" alt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Figure 4</a:t>
            </a:r>
            <a:r>
              <a:rPr kumimoji="0" lang="en-CA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  <a:r>
              <a:rPr kumimoji="0" lang="en-CA" altLang="en-US" sz="11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1-11,13-22</a:t>
            </a:r>
            <a:r>
              <a:rPr kumimoji="0" lang="en-CA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Posterior stabilized implants were ranked the best in terms of long-term function, although they were not significantly better than cruciate retaining (SMD: -0.13, 95% CI: -0.41 to 0.14, p=0.34, Moderate Certainty), or medial pivot (SMD: -0.14, 95% CI: -0.40 to 0.11, p=0.28, Moderate Certainty) implants. </a:t>
            </a: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28CF1-AECA-8AEB-C505-85679BAFC0FA}"/>
              </a:ext>
            </a:extLst>
          </p:cNvPr>
          <p:cNvSpPr txBox="1"/>
          <p:nvPr/>
        </p:nvSpPr>
        <p:spPr>
          <a:xfrm>
            <a:off x="0" y="4568881"/>
            <a:ext cx="5839325" cy="16927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/>
              <a:t>Appropriate Timing of Staggered TKA</a:t>
            </a:r>
          </a:p>
          <a:p>
            <a:r>
              <a:rPr lang="en-US" sz="2000" dirty="0">
                <a:latin typeface="Calibri" panose="020F0502020204030204" pitchFamily="34" charset="0"/>
                <a:ea typeface="Arial" panose="020B0604020202020204" pitchFamily="34" charset="0"/>
              </a:rPr>
              <a:t>For those patients who were not provided simultaneous bilateral TKA, it was recommended that staggered patients do not receive the second TKA any sooner than 3 months after the first procedure.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52170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745" y="2022619"/>
            <a:ext cx="9916611" cy="447025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Question:</a:t>
            </a:r>
          </a:p>
          <a:p>
            <a:pPr algn="l"/>
            <a:r>
              <a:rPr lang="en-US" sz="4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are the contraindications for performing bilateral total knee arthroplasty under the same anesthesia?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TR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426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5351" y="1529324"/>
            <a:ext cx="9401298" cy="447025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Rationale: </a:t>
            </a:r>
            <a:endParaRPr lang="en-T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66803D-0C0C-4CD5-AC23-5B871DE6E61E}"/>
              </a:ext>
            </a:extLst>
          </p:cNvPr>
          <p:cNvSpPr txBox="1"/>
          <p:nvPr/>
        </p:nvSpPr>
        <p:spPr>
          <a:xfrm>
            <a:off x="651754" y="2265591"/>
            <a:ext cx="1014489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 the lack of available RCT and prospective evidence, this review included any comparative study of simultaneous and staged total knee arthroplasty that specifically evaluated factors predictive of complications. </a:t>
            </a: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Qualitative synthesis of predictive modeling and regression results from non-randomized studies was used to summarize the contraindications found within the included studies, as meta-analysis was not possible for this data. </a:t>
            </a:r>
          </a:p>
        </p:txBody>
      </p:sp>
    </p:spTree>
    <p:extLst>
      <p:ext uri="{BB962C8B-B14F-4D97-AF65-F5344CB8AC3E}">
        <p14:creationId xmlns:p14="http://schemas.microsoft.com/office/powerpoint/2010/main" val="324054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994" y="1527434"/>
            <a:ext cx="10208441" cy="5210823"/>
          </a:xfrm>
        </p:spPr>
        <p:txBody>
          <a:bodyPr>
            <a:normAutofit fontScale="85000" lnSpcReduction="10000"/>
          </a:bodyPr>
          <a:lstStyle/>
          <a:p>
            <a:r>
              <a:rPr lang="en-US" sz="54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Question:</a:t>
            </a:r>
          </a:p>
          <a:p>
            <a:r>
              <a:rPr lang="en-US" sz="4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are the contraindications for performing bilateral total knee arthroplasty under the same anesthesia?</a:t>
            </a:r>
            <a:endParaRPr lang="tr-TR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Response:</a:t>
            </a:r>
          </a:p>
          <a:p>
            <a:r>
              <a:rPr lang="en-CA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Based on evidence primarily from retrospective cohort studies, the main contraindications for simultaneous bilateral total knee arthroplasty are advanced age, congestive heart failure, COPD, pulmonary hypertension, and renal disease. </a:t>
            </a:r>
            <a:endParaRPr lang="en-US" sz="60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21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2B840B92403B6E46AC9F9DC6E234F7AC" ma:contentTypeVersion="16" ma:contentTypeDescription="Yeni belge oluşturun." ma:contentTypeScope="" ma:versionID="7514b18c6098b7855efbf3d658a0b053">
  <xsd:schema xmlns:xsd="http://www.w3.org/2001/XMLSchema" xmlns:xs="http://www.w3.org/2001/XMLSchema" xmlns:p="http://schemas.microsoft.com/office/2006/metadata/properties" xmlns:ns2="6b2cb18b-1808-4a12-b3e4-0026674f10ec" xmlns:ns3="5e998ea4-89a7-4b33-a9ed-5044a4d65497" targetNamespace="http://schemas.microsoft.com/office/2006/metadata/properties" ma:root="true" ma:fieldsID="9f0748201c77966b270ec4d6aa41c4b7" ns2:_="" ns3:_="">
    <xsd:import namespace="6b2cb18b-1808-4a12-b3e4-0026674f10ec"/>
    <xsd:import namespace="5e998ea4-89a7-4b33-a9ed-5044a4d654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Tari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cb18b-1808-4a12-b3e4-0026674f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838da6f-f4e1-4ccf-b804-d5d5cd3133fd}" ma:internalName="TaxCatchAll" ma:showField="CatchAllData" ma:web="6b2cb18b-1808-4a12-b3e4-0026674f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98ea4-89a7-4b33-a9ed-5044a4d65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e58c957c-ee55-4f6f-9beb-d227bd4327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Tarih" ma:index="21" nillable="true" ma:displayName="Tarih" ma:format="DateOnly" ma:internalName="Tarih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2cb18b-1808-4a12-b3e4-0026674f10ec" xsi:nil="true"/>
    <Tarih xmlns="5e998ea4-89a7-4b33-a9ed-5044a4d65497" xsi:nil="true"/>
    <lcf76f155ced4ddcb4097134ff3c332f xmlns="5e998ea4-89a7-4b33-a9ed-5044a4d6549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4EC9C4-5697-4725-8CDC-8BB81BD53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2cb18b-1808-4a12-b3e4-0026674f10ec"/>
    <ds:schemaRef ds:uri="5e998ea4-89a7-4b33-a9ed-5044a4d654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265FE3-6229-4FAD-9775-69AC66D14E5A}">
  <ds:schemaRefs>
    <ds:schemaRef ds:uri="http://schemas.microsoft.com/office/2006/metadata/properties"/>
    <ds:schemaRef ds:uri="http://schemas.microsoft.com/office/infopath/2007/PartnerControls"/>
    <ds:schemaRef ds:uri="6b2cb18b-1808-4a12-b3e4-0026674f10ec"/>
    <ds:schemaRef ds:uri="5e998ea4-89a7-4b33-a9ed-5044a4d65497"/>
  </ds:schemaRefs>
</ds:datastoreItem>
</file>

<file path=customXml/itemProps3.xml><?xml version="1.0" encoding="utf-8"?>
<ds:datastoreItem xmlns:ds="http://schemas.openxmlformats.org/officeDocument/2006/customXml" ds:itemID="{D32D4354-B25A-448A-B9A3-A5FBB3131E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4501</TotalTime>
  <Words>601</Words>
  <Application>Microsoft Office PowerPoint</Application>
  <PresentationFormat>Geniş ekran</PresentationFormat>
  <Paragraphs>46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Segoe UI</vt:lpstr>
      <vt:lpstr>Times New Roman</vt:lpstr>
      <vt:lpstr>Wingdings</vt:lpstr>
      <vt:lpstr>Office Teması</vt:lpstr>
      <vt:lpstr>PowerPoint Sunusu</vt:lpstr>
      <vt:lpstr>PowerPoint Sunusu</vt:lpstr>
      <vt:lpstr>Why is this topic important 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Deniz Demirkıran</dc:creator>
  <cp:lastModifiedBy>kayhan karaytug</cp:lastModifiedBy>
  <cp:revision>14</cp:revision>
  <dcterms:created xsi:type="dcterms:W3CDTF">2024-06-13T13:25:39Z</dcterms:created>
  <dcterms:modified xsi:type="dcterms:W3CDTF">2024-08-26T04:39:00Z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0x0101002B840B92403B6E46AC9F9DC6E234F7AC</vt:lpwstr>
  </property>
</Properties>
</file>