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58" r:id="rId7"/>
    <p:sldId id="257" r:id="rId8"/>
    <p:sldId id="268" r:id="rId9"/>
    <p:sldId id="259" r:id="rId10"/>
    <p:sldId id="262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451A2-A85C-41A3-9B6E-FC87ADF71011}" v="17" dt="2024-08-12T12:40:08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5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10348E-5705-70CC-7DE0-CD463721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E8972A-C597-D29C-FC71-8A696D8B7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8E0CE7-45E1-729E-EDAE-BB747109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C2BA04-9106-34CE-D7E0-DB451EA1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F8CA68-ABD8-1F34-A6C3-C43041BD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7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830BB-7CD5-37C0-E99D-4DA5959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57A575-DA6A-758B-71DA-E01D2C7FF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EAC089-4E5F-1DD3-BFE3-AA3894E1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BD8715-99A2-3427-79EE-AB722DA0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1FBF0D-97B5-DC51-CE20-3780AD6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95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039A3B4-DACA-E9A5-390B-66FF3DE92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4B7AAE-4BC0-2953-D5AA-0984DDDCE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0D0897-AD34-9EA5-D676-CE84375B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31BB52-2894-C830-414D-B7106714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8A5E96-B483-0423-ACB7-2146684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47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A6AF08-0421-09D3-8DE9-617729C92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6C518A-4934-5BD2-97B0-912E4DA2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612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1E1028-E088-8134-B346-06CAAFED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CEFF01-9BC3-3B87-697C-8AED770E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AE0975-8EB5-AB1F-4056-3418A932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10F209-9AB5-795F-6353-10953522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62AE78-9469-A674-68B1-0C6AC98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34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EA4B7F-19A7-64B1-A3EF-6CBFF588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32AC138-E2D1-4072-0221-03E64E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9BBEFA-4F66-B68D-0609-DF590BDB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675623F-2B01-9887-5684-8312B85F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828E54-2CF6-C285-0214-03824C0E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4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98460-88F1-7DA5-EF1A-A765DEF3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F3D8D2-1CCE-AD7A-25E5-1FBD9A301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FCE3575-8353-68BA-B6FC-77DBCC13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5FBE56-53E5-90DE-6678-E82B4CF6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B9D7A8-6FD3-DA3A-6F32-8A0D9B8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318010-70EB-D035-D9F9-B6C8668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313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139D06-6740-C202-33DF-E1149010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1628258-4747-38FB-91CD-10CFFCC87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F73BF5-F032-FF9F-263C-1941A539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A20834-3FA7-63E3-8BC9-880CFBAB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5FBF3B-E573-DE2D-D006-94F08199E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6D35F49-AC82-677A-C585-FFEA3E5A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E4AB0C5-DCE3-99E3-FA8F-702689B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3BA8757-2238-F541-ADCC-053629D8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7E9CD-C895-3593-7C2A-95BB80DC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1924B6C-B628-762F-5E58-48B3C493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57A6905-E990-BC42-AC09-B1645417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31747A6-BCC5-ACD3-768E-9BEBF918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48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1251629-A31D-AE24-3BB1-54E74ED2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58E4CE9-101A-CBC3-F705-3811534F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1944F0-25C1-671C-0E4D-868A6702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02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E0D9E6-8BC0-FEEC-D19A-CD1A78AD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68FD1B-8160-6974-7470-1B8406A7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4D633C1-93FA-9762-6D5A-DF6194805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BE0F140-AF74-1660-76D2-68495B95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10344F-FB56-28B8-8E84-A3DF84E9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43AE5E-7C56-5F64-E99A-780AF9E2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4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73E8D-57A4-A438-A59C-E22648B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DE85AEA-10C2-A22E-F62E-0AD5593FB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FC951F-7E5B-D42E-A0C6-AEEA77ED9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B7FD75-4FF5-376E-2112-6CB10077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53AD91-1108-2493-0985-1F28F6A0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333027F-C033-1FC2-2FA1-59875B4C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91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F97E2E3-9D27-71F1-7ECC-C65A8EEC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F6494A-515A-6040-320A-BC308F1D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78060F-A820-8782-7417-2A7E52BE5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70ED59B-586D-4BF9-5511-C6EFB540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6659F6-D3D0-C2EC-5832-ACA3D724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BA767CB-B04D-3A64-DFF3-9BB3D1D2F6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0D34168-14C1-BA1E-4FC0-47ADA7C0B655}"/>
              </a:ext>
            </a:extLst>
          </p:cNvPr>
          <p:cNvSpPr txBox="1">
            <a:spLocks/>
          </p:cNvSpPr>
          <p:nvPr/>
        </p:nvSpPr>
        <p:spPr>
          <a:xfrm>
            <a:off x="352838" y="1859315"/>
            <a:ext cx="10945633" cy="425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 difference in outcome of primary total knee arthroplasty when mobile bearing versus fixed bearing implants are used?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Quanjun (Trey) Cui, MD</a:t>
            </a:r>
          </a:p>
          <a:p>
            <a:r>
              <a:rPr lang="en-US" sz="5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Virginia School of Medicine</a:t>
            </a:r>
          </a:p>
          <a:p>
            <a:r>
              <a:rPr lang="en-US" sz="5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Charlottesville, Virginia 22903</a:t>
            </a:r>
            <a:endParaRPr lang="en-TR" sz="5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0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1ED8D-B178-9199-82AC-9694ADDF2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00" y="1502385"/>
            <a:ext cx="2117438" cy="2492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DB249E-3451-1062-51C8-11E1B695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5" y="1502385"/>
            <a:ext cx="1884691" cy="2492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04497B-E005-99B5-1F87-341A52F7D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6" y="4330696"/>
            <a:ext cx="1475403" cy="2248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E5984-F6AB-5A1D-5354-6FE9A9B11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473" y="4330696"/>
            <a:ext cx="1475403" cy="2213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9AC1C-943D-BAE3-52D9-442719802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770" y="4330696"/>
            <a:ext cx="1475403" cy="224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42986-B8A9-7E07-6582-8038A0527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066" y="4329180"/>
            <a:ext cx="1773985" cy="2218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F9E85A-D637-28A1-4398-DA3D1C522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171" y="1502385"/>
            <a:ext cx="2015127" cy="251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6BF3E-DD4F-E946-274B-F4E5F72845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9" t="4099" b="15305"/>
          <a:stretch/>
        </p:blipFill>
        <p:spPr>
          <a:xfrm>
            <a:off x="6842627" y="1502385"/>
            <a:ext cx="2015126" cy="2515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ED9CA-7183-F13C-D569-F9D9A17AE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3843" y="1502385"/>
            <a:ext cx="2515368" cy="2515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7EF799-FB94-6943-B359-2D125E533358}"/>
              </a:ext>
            </a:extLst>
          </p:cNvPr>
          <p:cNvSpPr txBox="1"/>
          <p:nvPr/>
        </p:nvSpPr>
        <p:spPr>
          <a:xfrm>
            <a:off x="7267944" y="4776311"/>
            <a:ext cx="459540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Quanjun Cui, Wendy </a:t>
            </a:r>
            <a:r>
              <a:rPr lang="en-US" sz="1600" dirty="0" err="1"/>
              <a:t>Novicoff</a:t>
            </a:r>
            <a:r>
              <a:rPr lang="en-US" sz="1600" dirty="0"/>
              <a:t>, </a:t>
            </a:r>
            <a:r>
              <a:rPr lang="en-US" sz="1600" dirty="0" err="1"/>
              <a:t>Zhichang</a:t>
            </a:r>
            <a:r>
              <a:rPr lang="en-US" sz="1600" dirty="0"/>
              <a:t> Zhang, </a:t>
            </a:r>
          </a:p>
          <a:p>
            <a:r>
              <a:rPr lang="en-US" sz="1600" dirty="0"/>
              <a:t>Ahmad </a:t>
            </a:r>
            <a:r>
              <a:rPr lang="en-US" sz="1600" dirty="0" err="1"/>
              <a:t>Abbaszadeh</a:t>
            </a:r>
            <a:r>
              <a:rPr lang="en-US" sz="1600" dirty="0"/>
              <a:t>, </a:t>
            </a:r>
            <a:r>
              <a:rPr lang="en-US" sz="1600" dirty="0" err="1"/>
              <a:t>Abtin</a:t>
            </a:r>
            <a:r>
              <a:rPr lang="en-US" sz="1600" dirty="0"/>
              <a:t> </a:t>
            </a:r>
            <a:r>
              <a:rPr lang="en-US" sz="1600" dirty="0" err="1"/>
              <a:t>Alvand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John Burke, Corrine </a:t>
            </a:r>
            <a:r>
              <a:rPr lang="en-US" sz="1600" dirty="0" err="1"/>
              <a:t>Vennitti</a:t>
            </a:r>
            <a:r>
              <a:rPr lang="en-US" sz="1600" dirty="0"/>
              <a:t>, Charles </a:t>
            </a:r>
            <a:r>
              <a:rPr lang="en-US" sz="1600" dirty="0" err="1"/>
              <a:t>Engh</a:t>
            </a:r>
            <a:r>
              <a:rPr lang="en-US" sz="1600" dirty="0"/>
              <a:t>, </a:t>
            </a:r>
          </a:p>
          <a:p>
            <a:r>
              <a:rPr lang="en-US" sz="1600" dirty="0"/>
              <a:t>Elizabeth Driscoll.</a:t>
            </a:r>
          </a:p>
        </p:txBody>
      </p:sp>
    </p:spTree>
    <p:extLst>
      <p:ext uri="{BB962C8B-B14F-4D97-AF65-F5344CB8AC3E}">
        <p14:creationId xmlns:p14="http://schemas.microsoft.com/office/powerpoint/2010/main" val="61157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65D20F-9141-68D2-6774-12A301B5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532" y="2931870"/>
            <a:ext cx="9997610" cy="447025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mobile-bearing TKA better  	than the fixed-bearing TKA?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Continued debates/controversial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Affect decision making in practice</a:t>
            </a:r>
            <a:endParaRPr lang="en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FD2DD-8111-8A96-4DEE-1641F5A6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37" y="150294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this topic Important?</a:t>
            </a:r>
            <a:endParaRPr lang="en-TR" sz="5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3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EF380BA-2F2E-C9C1-E313-CDB7B1D2B2D3}"/>
              </a:ext>
            </a:extLst>
          </p:cNvPr>
          <p:cNvSpPr txBox="1">
            <a:spLocks/>
          </p:cNvSpPr>
          <p:nvPr/>
        </p:nvSpPr>
        <p:spPr>
          <a:xfrm>
            <a:off x="370794" y="1696092"/>
            <a:ext cx="10515600" cy="1381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</a:p>
          <a:p>
            <a:endParaRPr lang="en-TR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A443-D42A-C2A7-C5DE-A3AF800729AA}"/>
              </a:ext>
            </a:extLst>
          </p:cNvPr>
          <p:cNvSpPr txBox="1"/>
          <p:nvPr/>
        </p:nvSpPr>
        <p:spPr>
          <a:xfrm>
            <a:off x="370794" y="2812934"/>
            <a:ext cx="109701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Mesh terms used: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“total knee arthroplasty” AND “mobile bearing”  	AND “fixed bearing” AND “randomized controlled trials.” &gt; year 	2000 and later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of articles retrieved: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Screening: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RCT with at least 2 years of follow-up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 number of publications: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8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EF380BA-2F2E-C9C1-E313-CDB7B1D2B2D3}"/>
              </a:ext>
            </a:extLst>
          </p:cNvPr>
          <p:cNvSpPr txBox="1">
            <a:spLocks/>
          </p:cNvSpPr>
          <p:nvPr/>
        </p:nvSpPr>
        <p:spPr>
          <a:xfrm>
            <a:off x="1432956" y="2044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</a:p>
          <a:p>
            <a:endParaRPr lang="en-TR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A443-D42A-C2A7-C5DE-A3AF800729AA}"/>
              </a:ext>
            </a:extLst>
          </p:cNvPr>
          <p:cNvSpPr txBox="1"/>
          <p:nvPr/>
        </p:nvSpPr>
        <p:spPr>
          <a:xfrm>
            <a:off x="3048000" y="2828836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terms used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articles retrieved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number of publications</a:t>
            </a:r>
            <a:endParaRPr lang="en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1207C-CDFF-3191-9E5F-6B64455F5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5" t="12593" b="22539"/>
          <a:stretch/>
        </p:blipFill>
        <p:spPr>
          <a:xfrm>
            <a:off x="982123" y="-212177"/>
            <a:ext cx="9769899" cy="70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8AA4814-0B3A-1384-52BF-BB5242F154BF}"/>
              </a:ext>
            </a:extLst>
          </p:cNvPr>
          <p:cNvSpPr txBox="1">
            <a:spLocks/>
          </p:cNvSpPr>
          <p:nvPr/>
        </p:nvSpPr>
        <p:spPr>
          <a:xfrm>
            <a:off x="690503" y="16502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Findings from Literature</a:t>
            </a:r>
          </a:p>
          <a:p>
            <a:endParaRPr lang="en-T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32B55A9B-1B02-09FB-8C9F-C9F0885AB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585" y="2496447"/>
            <a:ext cx="11195436" cy="447025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Both mobile-bearing and fixed-bearing 	designs can achieve excellent outcomes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significant differences in functional 	outcomes, radiological results, 	complication rates, or implant survival 	between the two prosthesis types</a:t>
            </a:r>
          </a:p>
          <a:p>
            <a:pPr algn="l"/>
            <a:endParaRPr lang="en-TR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3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65D20F-9141-68D2-6774-12A301B5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746" y="2022619"/>
            <a:ext cx="9401298" cy="447025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What is the final recommendation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What will you put to a vote today</a:t>
            </a:r>
            <a:endParaRPr lang="en-TR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D615189-3947-EA60-EBFC-4B8667E40846}"/>
              </a:ext>
            </a:extLst>
          </p:cNvPr>
          <p:cNvSpPr txBox="1">
            <a:spLocks/>
          </p:cNvSpPr>
          <p:nvPr/>
        </p:nvSpPr>
        <p:spPr>
          <a:xfrm>
            <a:off x="151075" y="1676736"/>
            <a:ext cx="11728173" cy="48757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Voting Slide – Response to the question</a:t>
            </a:r>
          </a:p>
          <a:p>
            <a:pPr algn="l"/>
            <a:endParaRPr lang="en-US" sz="32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l">
              <a:buFont typeface="Wingdings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Question: 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 difference in outcome of primary total knee arthroplasty 	when mobile bearing versus fixed bearing implants are used?</a:t>
            </a:r>
          </a:p>
          <a:p>
            <a:pPr algn="l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l">
              <a:buFont typeface="Wingdings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Response:</a:t>
            </a:r>
          </a:p>
          <a:p>
            <a:pPr marL="857250" indent="-857250" algn="l">
              <a:buFont typeface="Wingdings" pitchFamily="2" charset="2"/>
              <a:buChar char="v"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difference in outcome of primary total knee 	arthroplasty when mobile bearing versus fixed bearing implants 	are used</a:t>
            </a:r>
          </a:p>
          <a:p>
            <a:pPr algn="l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TR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3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2cb18b-1808-4a12-b3e4-0026674f10ec" xsi:nil="true"/>
    <Tarih xmlns="5e998ea4-89a7-4b33-a9ed-5044a4d65497" xsi:nil="true"/>
    <lcf76f155ced4ddcb4097134ff3c332f xmlns="5e998ea4-89a7-4b33-a9ed-5044a4d6549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2B840B92403B6E46AC9F9DC6E234F7AC" ma:contentTypeVersion="16" ma:contentTypeDescription="Yeni belge oluşturun." ma:contentTypeScope="" ma:versionID="7514b18c6098b7855efbf3d658a0b053">
  <xsd:schema xmlns:xsd="http://www.w3.org/2001/XMLSchema" xmlns:xs="http://www.w3.org/2001/XMLSchema" xmlns:p="http://schemas.microsoft.com/office/2006/metadata/properties" xmlns:ns2="6b2cb18b-1808-4a12-b3e4-0026674f10ec" xmlns:ns3="5e998ea4-89a7-4b33-a9ed-5044a4d65497" targetNamespace="http://schemas.microsoft.com/office/2006/metadata/properties" ma:root="true" ma:fieldsID="9f0748201c77966b270ec4d6aa41c4b7" ns2:_="" ns3:_="">
    <xsd:import namespace="6b2cb18b-1808-4a12-b3e4-0026674f10ec"/>
    <xsd:import namespace="5e998ea4-89a7-4b33-a9ed-5044a4d654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Tari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cb18b-1808-4a12-b3e4-0026674f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838da6f-f4e1-4ccf-b804-d5d5cd3133fd}" ma:internalName="TaxCatchAll" ma:showField="CatchAllData" ma:web="6b2cb18b-1808-4a12-b3e4-0026674f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98ea4-89a7-4b33-a9ed-5044a4d654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e58c957c-ee55-4f6f-9beb-d227bd432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arih" ma:index="21" nillable="true" ma:displayName="Tarih" ma:format="DateOnly" ma:internalName="Tarih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265FE3-6229-4FAD-9775-69AC66D14E5A}">
  <ds:schemaRefs>
    <ds:schemaRef ds:uri="http://schemas.microsoft.com/office/2006/metadata/properties"/>
    <ds:schemaRef ds:uri="http://schemas.microsoft.com/office/infopath/2007/PartnerControls"/>
    <ds:schemaRef ds:uri="6b2cb18b-1808-4a12-b3e4-0026674f10ec"/>
    <ds:schemaRef ds:uri="5e998ea4-89a7-4b33-a9ed-5044a4d65497"/>
  </ds:schemaRefs>
</ds:datastoreItem>
</file>

<file path=customXml/itemProps2.xml><?xml version="1.0" encoding="utf-8"?>
<ds:datastoreItem xmlns:ds="http://schemas.openxmlformats.org/officeDocument/2006/customXml" ds:itemID="{D32D4354-B25A-448A-B9A3-A5FBB3131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EC9C4-5697-4725-8CDC-8BB81BD53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cb18b-1808-4a12-b3e4-0026674f10ec"/>
    <ds:schemaRef ds:uri="5e998ea4-89a7-4b33-a9ed-5044a4d654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286</Words>
  <Application>Microsoft Office PowerPoint</Application>
  <PresentationFormat>Geniş ekran</PresentationFormat>
  <Paragraphs>39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Times New Roman</vt:lpstr>
      <vt:lpstr>Wingdings</vt:lpstr>
      <vt:lpstr>Office Teması</vt:lpstr>
      <vt:lpstr>PowerPoint Sunusu</vt:lpstr>
      <vt:lpstr>PowerPoint Sunusu</vt:lpstr>
      <vt:lpstr>Why is this topic Important?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Deniz Demirkıran</dc:creator>
  <cp:lastModifiedBy>kayhan karaytug</cp:lastModifiedBy>
  <cp:revision>6</cp:revision>
  <dcterms:created xsi:type="dcterms:W3CDTF">2024-06-13T13:25:39Z</dcterms:created>
  <dcterms:modified xsi:type="dcterms:W3CDTF">2024-08-26T04:42:46Z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0x0101002B840B92403B6E46AC9F9DC6E234F7AC</vt:lpwstr>
  </property>
  <property fmtid="{D5CDD505-2E9C-101B-9397-08002B2CF9AE}" pid="3" name="MediaServiceImageTags">
    <vt:lpwstr/>
  </property>
</Properties>
</file>