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67" r:id="rId6"/>
    <p:sldId id="270" r:id="rId7"/>
    <p:sldId id="269" r:id="rId8"/>
    <p:sldId id="278" r:id="rId9"/>
    <p:sldId id="279" r:id="rId10"/>
    <p:sldId id="273" r:id="rId11"/>
    <p:sldId id="282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589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E3304-58E5-4FF1-8D02-18B35D2D81CD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1BACA-F0C1-4F47-9819-D39B44DBA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7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10348E-5705-70CC-7DE0-CD463721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8E8972A-C597-D29C-FC71-8A696D8B7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8E0CE7-45E1-729E-EDAE-BB747109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C2BA04-9106-34CE-D7E0-DB451EA1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F8CA68-ABD8-1F34-A6C3-C43041BD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79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A830BB-7CD5-37C0-E99D-4DA5959E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57A575-DA6A-758B-71DA-E01D2C7F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EAC089-4E5F-1DD3-BFE3-AA3894E1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BD8715-99A2-3427-79EE-AB722DA0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1FBF0D-97B5-DC51-CE20-3780AD6E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95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039A3B4-DACA-E9A5-390B-66FF3DE92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4B7AAE-4BC0-2953-D5AA-0984DDDCE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0D0897-AD34-9EA5-D676-CE84375B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31BB52-2894-C830-414D-B7106714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8A5E96-B483-0423-ACB7-21466847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47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A6AF08-0421-09D3-8DE9-617729C92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6C518A-4934-5BD2-97B0-912E4DA2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6128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1E1028-E088-8134-B346-06CAAFED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CEFF01-9BC3-3B87-697C-8AED770E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AE0975-8EB5-AB1F-4056-3418A93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10F209-9AB5-795F-6353-1095352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62AE78-9469-A674-68B1-0C6AC983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34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EA4B7F-19A7-64B1-A3EF-6CBFF588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2AC138-E2D1-4072-0221-03E64E75B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9BBEFA-4F66-B68D-0609-DF590BDB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75623F-2B01-9887-5684-8312B85F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828E54-2CF6-C285-0214-03824C0E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4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98460-88F1-7DA5-EF1A-A765DEF3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F3D8D2-1CCE-AD7A-25E5-1FBD9A301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CE3575-8353-68BA-B6FC-77DBCC136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5FBE56-53E5-90DE-6678-E82B4CF6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B9D7A8-6FD3-DA3A-6F32-8A0D9B87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318010-70EB-D035-D9F9-B6C86685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13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39D06-6740-C202-33DF-E1149010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628258-4747-38FB-91CD-10CFFCC8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FF73BF5-F032-FF9F-263C-1941A539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CA20834-3FA7-63E3-8BC9-880CFBABF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E5FBF3B-E573-DE2D-D006-94F08199E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6D35F49-AC82-677A-C585-FFEA3E5A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E4AB0C5-DCE3-99E3-FA8F-702689BE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3BA8757-2238-F541-ADCC-053629D8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5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77E9CD-C895-3593-7C2A-95BB80DC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1924B6C-B628-762F-5E58-48B3C493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7A6905-E990-BC42-AC09-B1645417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31747A6-BCC5-ACD3-768E-9BEBF918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8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1251629-A31D-AE24-3BB1-54E74ED2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58E4CE9-101A-CBC3-F705-3811534F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1944F0-25C1-671C-0E4D-868A6702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2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E0D9E6-8BC0-FEEC-D19A-CD1A78AD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68FD1B-8160-6974-7470-1B8406A7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D633C1-93FA-9762-6D5A-DF6194805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E0F140-AF74-1660-76D2-68495B95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10344F-FB56-28B8-8E84-A3DF84E9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43AE5E-7C56-5F64-E99A-780AF9E2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46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D73E8D-57A4-A438-A59C-E22648B7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DE85AEA-10C2-A22E-F62E-0AD5593FB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FC951F-7E5B-D42E-A0C6-AEEA77ED9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B7FD75-4FF5-376E-2112-6CB1007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53AD91-1108-2493-0985-1F28F6A0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33027F-C033-1FC2-2FA1-59875B4C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91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F97E2E3-9D27-71F1-7ECC-C65A8EEC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F6494A-515A-6040-320A-BC308F1D3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78060F-A820-8782-7417-2A7E52BE5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0ED59B-586D-4BF9-5511-C6EFB540E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6659F6-D3D0-C2EC-5832-ACA3D724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BA767CB-B04D-3A64-DFF3-9BB3D1D2F6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0D34168-14C1-BA1E-4FC0-47ADA7C0B655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Does the Use of Ceramic 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</a:t>
            </a:r>
            <a:r>
              <a:rPr lang="en-US" sz="5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emoral 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</a:t>
            </a:r>
            <a:r>
              <a:rPr lang="en-US" sz="5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ead 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</a:t>
            </a:r>
            <a:r>
              <a:rPr lang="en-US" sz="5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ersus 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en-US" sz="5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etal 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</a:t>
            </a:r>
            <a:r>
              <a:rPr lang="en-US" sz="5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emoral 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</a:t>
            </a:r>
            <a:r>
              <a:rPr lang="en-US" sz="5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ead 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en-US" sz="5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mprove the Outcome of Primary 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</a:t>
            </a:r>
            <a:r>
              <a:rPr lang="en-US" sz="5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otal 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</a:t>
            </a:r>
            <a:r>
              <a:rPr lang="en-US" sz="5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ip 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</a:t>
            </a:r>
            <a:r>
              <a:rPr lang="en-US" sz="5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rthroplasty?</a:t>
            </a:r>
            <a:r>
              <a:rPr lang="en-US" sz="5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TR" sz="5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7B747C-BFB4-283A-5D1B-3069837F1B1C}"/>
              </a:ext>
            </a:extLst>
          </p:cNvPr>
          <p:cNvSpPr txBox="1"/>
          <p:nvPr/>
        </p:nvSpPr>
        <p:spPr>
          <a:xfrm>
            <a:off x="4205192" y="4970006"/>
            <a:ext cx="3781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Terry Clyburn, MD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2A1D0-C746-1968-65FC-E4660739380B}"/>
              </a:ext>
            </a:extLst>
          </p:cNvPr>
          <p:cNvSpPr txBox="1"/>
          <p:nvPr/>
        </p:nvSpPr>
        <p:spPr>
          <a:xfrm>
            <a:off x="4110754" y="5704885"/>
            <a:ext cx="4159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Professor Orthopedic UT Houston (ret)</a:t>
            </a:r>
          </a:p>
          <a:p>
            <a:r>
              <a:rPr lang="en-US" dirty="0"/>
              <a:t>Total Joint Surgeon, Houston Methodist Hospital</a:t>
            </a:r>
          </a:p>
        </p:txBody>
      </p:sp>
    </p:spTree>
    <p:extLst>
      <p:ext uri="{BB962C8B-B14F-4D97-AF65-F5344CB8AC3E}">
        <p14:creationId xmlns:p14="http://schemas.microsoft.com/office/powerpoint/2010/main" val="182120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A40A71-6420-F30E-7703-A73584F65739}"/>
              </a:ext>
            </a:extLst>
          </p:cNvPr>
          <p:cNvSpPr txBox="1"/>
          <p:nvPr/>
        </p:nvSpPr>
        <p:spPr>
          <a:xfrm>
            <a:off x="402750" y="1321502"/>
            <a:ext cx="1895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040ED5-89B1-EC4F-1172-CA42B69BE14F}"/>
              </a:ext>
            </a:extLst>
          </p:cNvPr>
          <p:cNvGrpSpPr/>
          <p:nvPr/>
        </p:nvGrpSpPr>
        <p:grpSpPr>
          <a:xfrm>
            <a:off x="2077969" y="1501455"/>
            <a:ext cx="7062025" cy="5270862"/>
            <a:chOff x="2827900" y="1595662"/>
            <a:chExt cx="7062025" cy="527086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A2D8CE2-60CC-EAFC-F481-259B64BCF012}"/>
                </a:ext>
              </a:extLst>
            </p:cNvPr>
            <p:cNvGrpSpPr/>
            <p:nvPr/>
          </p:nvGrpSpPr>
          <p:grpSpPr>
            <a:xfrm>
              <a:off x="7181380" y="4332704"/>
              <a:ext cx="2708545" cy="2525296"/>
              <a:chOff x="9616950" y="2112012"/>
              <a:chExt cx="2708545" cy="2525296"/>
            </a:xfrm>
          </p:grpSpPr>
          <p:pic>
            <p:nvPicPr>
              <p:cNvPr id="2050" name="Picture 2" descr="Prim Dr sci med Dragan Radoičić ortoped - Dr Dren">
                <a:extLst>
                  <a:ext uri="{FF2B5EF4-FFF2-40B4-BE49-F238E27FC236}">
                    <a16:creationId xmlns:a16="http://schemas.microsoft.com/office/drawing/2014/main" id="{513CD7CA-F4AB-6F0A-03D5-D22C27B038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007" t="16899" r="34951" b="42170"/>
              <a:stretch/>
            </p:blipFill>
            <p:spPr bwMode="auto">
              <a:xfrm>
                <a:off x="10193414" y="2112012"/>
                <a:ext cx="1555619" cy="21597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3C82AE-0E33-09A0-8D71-1444562DA933}"/>
                  </a:ext>
                </a:extLst>
              </p:cNvPr>
              <p:cNvSpPr txBox="1"/>
              <p:nvPr/>
            </p:nvSpPr>
            <p:spPr>
              <a:xfrm>
                <a:off x="9616950" y="4267976"/>
                <a:ext cx="2708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Dragan Radoicic, MD PhD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3F2969F-A790-7110-F3E3-C647CF6FA0BA}"/>
                </a:ext>
              </a:extLst>
            </p:cNvPr>
            <p:cNvGrpSpPr/>
            <p:nvPr/>
          </p:nvGrpSpPr>
          <p:grpSpPr>
            <a:xfrm>
              <a:off x="7546174" y="1602350"/>
              <a:ext cx="1996163" cy="2533820"/>
              <a:chOff x="4976038" y="2153393"/>
              <a:chExt cx="1996163" cy="2533820"/>
            </a:xfrm>
          </p:grpSpPr>
          <p:pic>
            <p:nvPicPr>
              <p:cNvPr id="2052" name="Picture 4">
                <a:extLst>
                  <a:ext uri="{FF2B5EF4-FFF2-40B4-BE49-F238E27FC236}">
                    <a16:creationId xmlns:a16="http://schemas.microsoft.com/office/drawing/2014/main" id="{2CAF53EB-8BF0-4BC3-9575-B866E306AE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7322" y="2153393"/>
                <a:ext cx="1555618" cy="2177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734389-4EBC-522E-BBCF-6E9F8C407356}"/>
                  </a:ext>
                </a:extLst>
              </p:cNvPr>
              <p:cNvSpPr txBox="1"/>
              <p:nvPr/>
            </p:nvSpPr>
            <p:spPr>
              <a:xfrm>
                <a:off x="4976038" y="4317881"/>
                <a:ext cx="1996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Yihe</a:t>
                </a: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Hu, MD PhD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A46CF35-1ED1-BC20-036D-6AF4A63862EF}"/>
                </a:ext>
              </a:extLst>
            </p:cNvPr>
            <p:cNvGrpSpPr/>
            <p:nvPr/>
          </p:nvGrpSpPr>
          <p:grpSpPr>
            <a:xfrm>
              <a:off x="2827900" y="1595662"/>
              <a:ext cx="2224259" cy="2533820"/>
              <a:chOff x="471856" y="2167831"/>
              <a:chExt cx="2224259" cy="253382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3BC7FE-45BD-6602-8B57-1246714D048D}"/>
                  </a:ext>
                </a:extLst>
              </p:cNvPr>
              <p:cNvSpPr txBox="1"/>
              <p:nvPr/>
            </p:nvSpPr>
            <p:spPr>
              <a:xfrm>
                <a:off x="471856" y="4332319"/>
                <a:ext cx="22242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Terry Clyburn, MD</a:t>
                </a:r>
              </a:p>
            </p:txBody>
          </p:sp>
          <p:pic>
            <p:nvPicPr>
              <p:cNvPr id="2054" name="Picture 6" descr="Dr. Terry A. Clyburn - Orthopedic surgeon in Houston, TX">
                <a:extLst>
                  <a:ext uri="{FF2B5EF4-FFF2-40B4-BE49-F238E27FC236}">
                    <a16:creationId xmlns:a16="http://schemas.microsoft.com/office/drawing/2014/main" id="{15AE841B-B32E-CC88-3417-361FA65305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190" y="2167831"/>
                <a:ext cx="1731590" cy="2164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E72CAE3-762B-16F7-F32B-EA54F528341B}"/>
                </a:ext>
              </a:extLst>
            </p:cNvPr>
            <p:cNvGrpSpPr/>
            <p:nvPr/>
          </p:nvGrpSpPr>
          <p:grpSpPr>
            <a:xfrm>
              <a:off x="2921168" y="4337436"/>
              <a:ext cx="1994897" cy="2529088"/>
              <a:chOff x="6465404" y="2172563"/>
              <a:chExt cx="1994897" cy="2529088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4641FE-3808-4664-88BF-BF8455ECF4E6}"/>
                  </a:ext>
                </a:extLst>
              </p:cNvPr>
              <p:cNvSpPr txBox="1"/>
              <p:nvPr/>
            </p:nvSpPr>
            <p:spPr>
              <a:xfrm>
                <a:off x="6465404" y="4332319"/>
                <a:ext cx="19948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Koos</a:t>
                </a: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Jordaan</a:t>
                </a: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MD</a:t>
                </a:r>
              </a:p>
            </p:txBody>
          </p:sp>
          <p:pic>
            <p:nvPicPr>
              <p:cNvPr id="2056" name="Picture 8" descr="ARTHROPLASTY">
                <a:extLst>
                  <a:ext uri="{FF2B5EF4-FFF2-40B4-BE49-F238E27FC236}">
                    <a16:creationId xmlns:a16="http://schemas.microsoft.com/office/drawing/2014/main" id="{BE5F4BC2-A7EB-AB25-ED36-3400C58918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7860" y="2172563"/>
                <a:ext cx="1449983" cy="2177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A222526-4460-DAD4-0292-3E213B75AE59}"/>
                </a:ext>
              </a:extLst>
            </p:cNvPr>
            <p:cNvGrpSpPr/>
            <p:nvPr/>
          </p:nvGrpSpPr>
          <p:grpSpPr>
            <a:xfrm>
              <a:off x="5273886" y="1602350"/>
              <a:ext cx="2050561" cy="2527132"/>
              <a:chOff x="2615869" y="2187895"/>
              <a:chExt cx="2050561" cy="2527132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904A6E-8574-727A-A674-2A035A55537C}"/>
                  </a:ext>
                </a:extLst>
              </p:cNvPr>
              <p:cNvSpPr txBox="1"/>
              <p:nvPr/>
            </p:nvSpPr>
            <p:spPr>
              <a:xfrm>
                <a:off x="2615869" y="4345695"/>
                <a:ext cx="2050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Jasmin </a:t>
                </a:r>
                <a:r>
                  <a:rPr lang="en-US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Ciriviri</a:t>
                </a: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MD</a:t>
                </a:r>
              </a:p>
            </p:txBody>
          </p:sp>
          <p:pic>
            <p:nvPicPr>
              <p:cNvPr id="2058" name="Picture 10" descr="Jasmin Ciriviri - Public Hospital &quot;8th September&quot;​ - Skopje | LinkedIn">
                <a:extLst>
                  <a:ext uri="{FF2B5EF4-FFF2-40B4-BE49-F238E27FC236}">
                    <a16:creationId xmlns:a16="http://schemas.microsoft.com/office/drawing/2014/main" id="{BF38158C-8070-7CC4-37AC-91D65296A6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94" t="31100" r="59890" b="39359"/>
              <a:stretch/>
            </p:blipFill>
            <p:spPr bwMode="auto">
              <a:xfrm>
                <a:off x="2761494" y="2187895"/>
                <a:ext cx="1761869" cy="2164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BABA488-BDF7-ED67-169B-798C50D011AA}"/>
                </a:ext>
              </a:extLst>
            </p:cNvPr>
            <p:cNvGrpSpPr/>
            <p:nvPr/>
          </p:nvGrpSpPr>
          <p:grpSpPr>
            <a:xfrm>
              <a:off x="5190521" y="4332704"/>
              <a:ext cx="2018412" cy="2533820"/>
              <a:chOff x="8525486" y="2167831"/>
              <a:chExt cx="2018412" cy="253382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0B39B8-54D6-DE41-2616-93584367CD17}"/>
                  </a:ext>
                </a:extLst>
              </p:cNvPr>
              <p:cNvSpPr txBox="1"/>
              <p:nvPr/>
            </p:nvSpPr>
            <p:spPr>
              <a:xfrm>
                <a:off x="8525486" y="4332319"/>
                <a:ext cx="20184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Eoin Sheehan, MD</a:t>
                </a:r>
              </a:p>
            </p:txBody>
          </p:sp>
          <p:pic>
            <p:nvPicPr>
              <p:cNvPr id="2060" name="Picture 12" descr="Eoin Sheehan - Consultant Orthopaedic Surgeon - Hermitage Medical Clinic |  LinkedIn">
                <a:extLst>
                  <a:ext uri="{FF2B5EF4-FFF2-40B4-BE49-F238E27FC236}">
                    <a16:creationId xmlns:a16="http://schemas.microsoft.com/office/drawing/2014/main" id="{BC544C32-823D-C268-DAE0-61D3E3E5F1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59" t="11162" r="64326" b="67690"/>
              <a:stretch/>
            </p:blipFill>
            <p:spPr bwMode="auto">
              <a:xfrm>
                <a:off x="8668897" y="2167831"/>
                <a:ext cx="1731590" cy="21908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8DB437A-71FF-8A0A-49E0-1FE88235F416}"/>
              </a:ext>
            </a:extLst>
          </p:cNvPr>
          <p:cNvSpPr txBox="1"/>
          <p:nvPr/>
        </p:nvSpPr>
        <p:spPr>
          <a:xfrm>
            <a:off x="9361721" y="1352368"/>
            <a:ext cx="2010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Liaisons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705D5F-8E2A-5948-3248-6D1F220A136B}"/>
              </a:ext>
            </a:extLst>
          </p:cNvPr>
          <p:cNvGrpSpPr/>
          <p:nvPr/>
        </p:nvGrpSpPr>
        <p:grpSpPr>
          <a:xfrm>
            <a:off x="9368619" y="1974277"/>
            <a:ext cx="1996163" cy="2525296"/>
            <a:chOff x="8792406" y="2209341"/>
            <a:chExt cx="1996163" cy="2525296"/>
          </a:xfrm>
        </p:grpSpPr>
        <p:pic>
          <p:nvPicPr>
            <p:cNvPr id="20" name="Picture 19" descr="A person smiling at the camera&#10;&#10;Description automatically generated">
              <a:extLst>
                <a:ext uri="{FF2B5EF4-FFF2-40B4-BE49-F238E27FC236}">
                  <a16:creationId xmlns:a16="http://schemas.microsoft.com/office/drawing/2014/main" id="{7586BC66-F49D-35F4-3818-DE7077B72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8643" y="2209341"/>
              <a:ext cx="1741582" cy="217786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7B9564-55E9-00AC-570E-C4B228DEB11F}"/>
                </a:ext>
              </a:extLst>
            </p:cNvPr>
            <p:cNvSpPr txBox="1"/>
            <p:nvPr/>
          </p:nvSpPr>
          <p:spPr>
            <a:xfrm>
              <a:off x="8792406" y="4365305"/>
              <a:ext cx="1996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Elizabeth Abe, BS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48ECCC6-AE18-2770-8FD4-736AD80D75DC}"/>
              </a:ext>
            </a:extLst>
          </p:cNvPr>
          <p:cNvGrpSpPr/>
          <p:nvPr/>
        </p:nvGrpSpPr>
        <p:grpSpPr>
          <a:xfrm>
            <a:off x="9396400" y="4461870"/>
            <a:ext cx="1996163" cy="2166574"/>
            <a:chOff x="8820187" y="4549106"/>
            <a:chExt cx="1996163" cy="2166574"/>
          </a:xfrm>
        </p:grpSpPr>
        <p:pic>
          <p:nvPicPr>
            <p:cNvPr id="2062" name="Picture 14" descr="Graham Goh (@Graham_Goh) / X">
              <a:extLst>
                <a:ext uri="{FF2B5EF4-FFF2-40B4-BE49-F238E27FC236}">
                  <a16:creationId xmlns:a16="http://schemas.microsoft.com/office/drawing/2014/main" id="{B9053581-2446-7788-236E-5AA362517D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8643" y="4549106"/>
              <a:ext cx="1799253" cy="1799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B9D9735-215A-B9FC-EE2F-85FFF4BDA1D1}"/>
                </a:ext>
              </a:extLst>
            </p:cNvPr>
            <p:cNvSpPr txBox="1"/>
            <p:nvPr/>
          </p:nvSpPr>
          <p:spPr>
            <a:xfrm>
              <a:off x="8820187" y="6346348"/>
              <a:ext cx="1996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Graham Goh, MD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157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7113" y="2209341"/>
            <a:ext cx="8664000" cy="4467906"/>
          </a:xfrm>
        </p:spPr>
        <p:txBody>
          <a:bodyPr>
            <a:noAutofit/>
          </a:bodyPr>
          <a:lstStyle/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Metal head on cross-linked polyethylene (M-on-XLP) has the longest follow-up and excellent outcomes, even in patients under 50 y/o. 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Ceramic heads have improved wettability and surface smoothness and are thought to be more resistant to third body wear. 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There is no current consensus on the best material for the femoral head. </a:t>
            </a:r>
          </a:p>
          <a:p>
            <a:pPr algn="l">
              <a:spcBef>
                <a:spcPts val="0"/>
              </a:spcBef>
            </a:pPr>
            <a:endParaRPr lang="en-US" sz="3000" kern="100" dirty="0">
              <a:solidFill>
                <a:srgbClr val="00206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DC5C41-F0D5-173B-5E69-8E3CB909403D}"/>
              </a:ext>
            </a:extLst>
          </p:cNvPr>
          <p:cNvSpPr txBox="1"/>
          <p:nvPr/>
        </p:nvSpPr>
        <p:spPr>
          <a:xfrm>
            <a:off x="450706" y="1501455"/>
            <a:ext cx="6460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this topic important?</a:t>
            </a:r>
          </a:p>
        </p:txBody>
      </p:sp>
      <p:pic>
        <p:nvPicPr>
          <p:cNvPr id="5" name="Picture 4" descr="A close-up of a grinding wheel&#10;&#10;Description automatically generated">
            <a:extLst>
              <a:ext uri="{FF2B5EF4-FFF2-40B4-BE49-F238E27FC236}">
                <a16:creationId xmlns:a16="http://schemas.microsoft.com/office/drawing/2014/main" id="{511025BC-BA3A-A948-65EF-AA3C213CD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823" y="1855398"/>
            <a:ext cx="2143125" cy="2143125"/>
          </a:xfrm>
          <a:prstGeom prst="rect">
            <a:avLst/>
          </a:prstGeom>
        </p:spPr>
      </p:pic>
      <p:pic>
        <p:nvPicPr>
          <p:cNvPr id="7" name="Picture 6" descr="A silver ball with a hole&#10;&#10;Description automatically generated">
            <a:extLst>
              <a:ext uri="{FF2B5EF4-FFF2-40B4-BE49-F238E27FC236}">
                <a16:creationId xmlns:a16="http://schemas.microsoft.com/office/drawing/2014/main" id="{9A20E789-FD2D-EEBC-21FE-FF45B6DD9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984" y="3365608"/>
            <a:ext cx="3764215" cy="378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0FD8F5-021B-743D-36B2-468E8ED873B8}"/>
              </a:ext>
            </a:extLst>
          </p:cNvPr>
          <p:cNvSpPr txBox="1"/>
          <p:nvPr/>
        </p:nvSpPr>
        <p:spPr>
          <a:xfrm>
            <a:off x="6176865" y="1912776"/>
            <a:ext cx="4963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55 original studies reviewed (2001-2022)</a:t>
            </a:r>
          </a:p>
          <a:p>
            <a:r>
              <a:rPr lang="en-US" dirty="0"/>
              <a:t>             -Including 4,063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Systemic Reviews With Meta-Analysis</a:t>
            </a:r>
          </a:p>
          <a:p>
            <a:r>
              <a:rPr lang="en-US" dirty="0"/>
              <a:t>               2001-2022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A5BD9A-8F0E-6D8A-F9B6-191160F7D5F2}"/>
              </a:ext>
            </a:extLst>
          </p:cNvPr>
          <p:cNvSpPr txBox="1"/>
          <p:nvPr/>
        </p:nvSpPr>
        <p:spPr>
          <a:xfrm>
            <a:off x="186612" y="1698171"/>
            <a:ext cx="449735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Literature Review</a:t>
            </a:r>
          </a:p>
          <a:p>
            <a:r>
              <a:rPr lang="en-US" dirty="0"/>
              <a:t>Mesh Terms</a:t>
            </a:r>
          </a:p>
          <a:p>
            <a:pPr marL="285750" indent="-285750">
              <a:buFontTx/>
              <a:buChar char="-"/>
            </a:pPr>
            <a:r>
              <a:rPr lang="en-US" dirty="0"/>
              <a:t>Total hip arthroplasty</a:t>
            </a:r>
          </a:p>
          <a:p>
            <a:pPr marL="285750" indent="-285750">
              <a:buFontTx/>
              <a:buChar char="-"/>
            </a:pPr>
            <a:r>
              <a:rPr lang="en-US" dirty="0"/>
              <a:t>Hip prosthesis</a:t>
            </a:r>
          </a:p>
          <a:p>
            <a:pPr marL="285750" indent="-285750">
              <a:buFontTx/>
              <a:buChar char="-"/>
            </a:pPr>
            <a:r>
              <a:rPr lang="en-US" dirty="0"/>
              <a:t>Ceramic</a:t>
            </a:r>
          </a:p>
          <a:p>
            <a:pPr marL="285750" indent="-285750">
              <a:buFontTx/>
              <a:buChar char="-"/>
            </a:pPr>
            <a:r>
              <a:rPr lang="en-US" dirty="0"/>
              <a:t>Metal</a:t>
            </a:r>
          </a:p>
          <a:p>
            <a:pPr marL="285750" indent="-285750">
              <a:buFontTx/>
              <a:buChar char="-"/>
            </a:pPr>
            <a:r>
              <a:rPr lang="en-US" dirty="0"/>
              <a:t>Polyethylene</a:t>
            </a:r>
          </a:p>
          <a:p>
            <a:pPr marL="285750" indent="-285750">
              <a:buFontTx/>
              <a:buChar char="-"/>
            </a:pPr>
            <a:r>
              <a:rPr lang="en-US" dirty="0"/>
              <a:t>Arthroplasty, replacement hip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Prosthesis design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Prosthesis failure</a:t>
            </a:r>
          </a:p>
          <a:p>
            <a:pPr marL="285750" indent="-285750">
              <a:buFontTx/>
              <a:buChar char="-"/>
            </a:pPr>
            <a:r>
              <a:rPr lang="en-US" dirty="0"/>
              <a:t>Reoperation total hip</a:t>
            </a:r>
          </a:p>
          <a:p>
            <a:pPr marL="285750" indent="-285750">
              <a:buFontTx/>
              <a:buChar char="-"/>
            </a:pPr>
            <a:r>
              <a:rPr lang="en-US" dirty="0"/>
              <a:t>Risk Factors total hip</a:t>
            </a:r>
          </a:p>
          <a:p>
            <a:pPr marL="285750" indent="-285750">
              <a:buFontTx/>
              <a:buChar char="-"/>
            </a:pPr>
            <a:r>
              <a:rPr lang="en-US" dirty="0"/>
              <a:t>Follow-up studies total 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F379D3-3A0D-B8AD-6985-8A9BFFDA4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998" y="3235803"/>
            <a:ext cx="53721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6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7112" y="2209341"/>
            <a:ext cx="10008459" cy="4467906"/>
          </a:xfrm>
        </p:spPr>
        <p:txBody>
          <a:bodyPr>
            <a:noAutofit/>
          </a:bodyPr>
          <a:lstStyle/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THA is highly successful, cost-effective for end-stage OA</a:t>
            </a: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Limitations to long-term implant survivorship</a:t>
            </a:r>
            <a:r>
              <a:rPr lang="en-US" sz="3200" kern="1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1-3</a:t>
            </a:r>
            <a:endParaRPr lang="en-US" sz="3200" kern="100" dirty="0">
              <a:solidFill>
                <a:srgbClr val="00206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kern="1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Polyethylene wear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kern="1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Osteolysis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kern="1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Adverse local tissue reaction</a:t>
            </a: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Highly cross-linked polyethylene (XLPE) acetabular liners first introduced in 1990s</a:t>
            </a:r>
            <a:r>
              <a:rPr lang="en-US" sz="3200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4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kern="1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Superior resistance to wear</a:t>
            </a:r>
            <a:r>
              <a:rPr lang="en-US" sz="2600" kern="1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</a:t>
            </a:r>
            <a:endParaRPr lang="en-US" sz="2600" kern="100" dirty="0">
              <a:solidFill>
                <a:srgbClr val="00206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kern="1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Largely replaced conventional polyethylene liners</a:t>
            </a:r>
            <a:r>
              <a:rPr lang="en-US" sz="2600" kern="1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</a:t>
            </a:r>
            <a:endParaRPr lang="en-US" sz="2600" kern="100" dirty="0">
              <a:solidFill>
                <a:srgbClr val="00206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DC5C41-F0D5-173B-5E69-8E3CB909403D}"/>
              </a:ext>
            </a:extLst>
          </p:cNvPr>
          <p:cNvSpPr txBox="1"/>
          <p:nvPr/>
        </p:nvSpPr>
        <p:spPr>
          <a:xfrm>
            <a:off x="450706" y="1501455"/>
            <a:ext cx="2882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12734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7112" y="2209341"/>
            <a:ext cx="10008459" cy="4467906"/>
          </a:xfrm>
        </p:spPr>
        <p:txBody>
          <a:bodyPr>
            <a:noAutofit/>
          </a:bodyPr>
          <a:lstStyle/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Ceramic femoral heads</a:t>
            </a:r>
            <a:r>
              <a:rPr lang="en-US" sz="3200" kern="1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6-11</a:t>
            </a:r>
            <a:r>
              <a:rPr 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kern="1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Long-term survivorship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kern="1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Decreased risk of PJI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kern="1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Minimal risk of component fracture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etal-on-polyethylene (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MoP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 versus ceramic-on-polyethylene (CoP)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Cost + personal experience cited as factors influencing surgeon’s implant selection</a:t>
            </a:r>
            <a:r>
              <a:rPr lang="en-US" sz="2800" kern="1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12</a:t>
            </a:r>
            <a:endParaRPr lang="en-US" sz="2800" kern="100" dirty="0">
              <a:solidFill>
                <a:srgbClr val="00206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Several early studies have shown 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no difference </a:t>
            </a:r>
            <a:r>
              <a:rPr lang="en-US" sz="2800" kern="1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 wear rates</a:t>
            </a:r>
            <a:r>
              <a:rPr lang="en-US" sz="2800" kern="1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11,13-14</a:t>
            </a:r>
            <a:endParaRPr lang="en-US" sz="2800" kern="100" dirty="0">
              <a:solidFill>
                <a:srgbClr val="00206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 algn="l">
              <a:spcBef>
                <a:spcPts val="0"/>
              </a:spcBef>
            </a:pPr>
            <a:endParaRPr lang="en-US" sz="2600" kern="100" dirty="0">
              <a:solidFill>
                <a:srgbClr val="00206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DC5C41-F0D5-173B-5E69-8E3CB909403D}"/>
              </a:ext>
            </a:extLst>
          </p:cNvPr>
          <p:cNvSpPr txBox="1"/>
          <p:nvPr/>
        </p:nvSpPr>
        <p:spPr>
          <a:xfrm>
            <a:off x="450706" y="1501455"/>
            <a:ext cx="4493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Findings</a:t>
            </a:r>
          </a:p>
        </p:txBody>
      </p:sp>
    </p:spTree>
    <p:extLst>
      <p:ext uri="{BB962C8B-B14F-4D97-AF65-F5344CB8AC3E}">
        <p14:creationId xmlns:p14="http://schemas.microsoft.com/office/powerpoint/2010/main" val="1577840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4584F7B-327B-ECBC-241B-1089ED5AC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970" y="2565175"/>
            <a:ext cx="10916830" cy="347957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Mertz et.al. (2023)- “</a:t>
            </a:r>
            <a:r>
              <a:rPr lang="en-US" sz="2000" i="1" dirty="0"/>
              <a:t>Ceramic Femoral Heads Exhibit Lower Wear Rates Compared to Cobalt Chrome: A Meta-Analysis</a:t>
            </a:r>
            <a:r>
              <a:rPr lang="en-US" sz="2000" dirty="0"/>
              <a:t>” ; 4</a:t>
            </a:r>
            <a:r>
              <a:rPr lang="en-US" sz="2000" baseline="30000" dirty="0"/>
              <a:t>th</a:t>
            </a:r>
            <a:r>
              <a:rPr lang="en-US" sz="2000" dirty="0"/>
              <a:t> generation ceramic vs. metal head on XLPE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36 studies included in review and Four studies included in meta-analysis;  (287 patients, 172 ceramic heads).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Pooled weighted data from all 36 studies- CoCr- 0.063mm/year</a:t>
            </a:r>
          </a:p>
          <a:p>
            <a:pPr lvl="1" algn="l"/>
            <a:r>
              <a:rPr lang="en-US" sz="1800" dirty="0"/>
              <a:t>                                                                                         Ceramic-  0.047 mm/yr     ( P&lt;0.01)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CoCr- 0.029 mm/yr greater wear than ceramic heads. </a:t>
            </a:r>
          </a:p>
          <a:p>
            <a:pPr lvl="1" algn="l"/>
            <a:endParaRPr lang="en-US" sz="1800" dirty="0"/>
          </a:p>
          <a:p>
            <a:pPr lvl="1" algn="l"/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356D53-02AB-55F5-6742-3BC149646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9395"/>
            <a:ext cx="10515600" cy="1092424"/>
          </a:xfrm>
        </p:spPr>
        <p:txBody>
          <a:bodyPr/>
          <a:lstStyle/>
          <a:p>
            <a:r>
              <a:rPr lang="en-US" b="1" dirty="0"/>
              <a:t>Literature Findings</a:t>
            </a:r>
          </a:p>
        </p:txBody>
      </p:sp>
    </p:spTree>
    <p:extLst>
      <p:ext uri="{BB962C8B-B14F-4D97-AF65-F5344CB8AC3E}">
        <p14:creationId xmlns:p14="http://schemas.microsoft.com/office/powerpoint/2010/main" val="1397353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705" y="1511882"/>
            <a:ext cx="11545351" cy="149675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r-TR" sz="3600" b="1" dirty="0" err="1">
                <a:solidFill>
                  <a:srgbClr val="00206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Question</a:t>
            </a:r>
            <a:endParaRPr lang="tr-TR" sz="3600" b="1" dirty="0">
              <a:solidFill>
                <a:srgbClr val="002060"/>
              </a:solidFill>
              <a:effectLst/>
              <a:highlight>
                <a:srgbClr val="FF0000"/>
              </a:highlight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Does the Use of Ceramic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emoral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ead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ersus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etal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emoral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ead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mprove the Outcome of Primary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otal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ip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rthroplasty?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T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tr-TR" sz="3600" b="1" kern="100" dirty="0">
              <a:solidFill>
                <a:srgbClr val="00206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tr-TR" sz="3600" b="1" kern="100" dirty="0" err="1">
                <a:solidFill>
                  <a:srgbClr val="00206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Recommendation</a:t>
            </a:r>
            <a:endParaRPr lang="tr-TR" sz="3600" b="1" kern="100" dirty="0">
              <a:solidFill>
                <a:srgbClr val="00206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Fourth-generation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ceramic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femoral heads with </a:t>
            </a:r>
            <a:r>
              <a:rPr lang="en-US" sz="32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highly cross-linked polyethylene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liner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i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may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be associated with </a:t>
            </a:r>
            <a:r>
              <a:rPr lang="en-US" sz="32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decreased linear wear 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rates and </a:t>
            </a:r>
            <a:r>
              <a:rPr lang="en-US" sz="32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improved patient-reported outcomes</a:t>
            </a:r>
            <a:r>
              <a:rPr lang="en-US" sz="32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when compared to other bearing surfaces.</a:t>
            </a:r>
            <a:endParaRPr lang="tr-TR" sz="3200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R="0" algn="l">
              <a:spcBef>
                <a:spcPts val="0"/>
              </a:spcBef>
              <a:spcAft>
                <a:spcPts val="0"/>
              </a:spcAft>
            </a:pPr>
            <a:endParaRPr lang="en-US" sz="3200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Recommendation; Moderate Level</a:t>
            </a:r>
            <a:endParaRPr lang="en-US" sz="32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DC5C41-F0D5-173B-5E69-8E3CB909403D}"/>
              </a:ext>
            </a:extLst>
          </p:cNvPr>
          <p:cNvSpPr txBox="1"/>
          <p:nvPr/>
        </p:nvSpPr>
        <p:spPr>
          <a:xfrm>
            <a:off x="450706" y="1501455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82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2B840B92403B6E46AC9F9DC6E234F7AC" ma:contentTypeVersion="16" ma:contentTypeDescription="Yeni belge oluşturun." ma:contentTypeScope="" ma:versionID="7514b18c6098b7855efbf3d658a0b053">
  <xsd:schema xmlns:xsd="http://www.w3.org/2001/XMLSchema" xmlns:xs="http://www.w3.org/2001/XMLSchema" xmlns:p="http://schemas.microsoft.com/office/2006/metadata/properties" xmlns:ns2="6b2cb18b-1808-4a12-b3e4-0026674f10ec" xmlns:ns3="5e998ea4-89a7-4b33-a9ed-5044a4d65497" targetNamespace="http://schemas.microsoft.com/office/2006/metadata/properties" ma:root="true" ma:fieldsID="9f0748201c77966b270ec4d6aa41c4b7" ns2:_="" ns3:_="">
    <xsd:import namespace="6b2cb18b-1808-4a12-b3e4-0026674f10ec"/>
    <xsd:import namespace="5e998ea4-89a7-4b33-a9ed-5044a4d654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Tari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cb18b-1808-4a12-b3e4-0026674f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838da6f-f4e1-4ccf-b804-d5d5cd3133fd}" ma:internalName="TaxCatchAll" ma:showField="CatchAllData" ma:web="6b2cb18b-1808-4a12-b3e4-0026674f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98ea4-89a7-4b33-a9ed-5044a4d65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58c957c-ee55-4f6f-9beb-d227bd4327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Tarih" ma:index="21" nillable="true" ma:displayName="Tarih" ma:format="DateOnly" ma:internalName="Tarih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2cb18b-1808-4a12-b3e4-0026674f10ec" xsi:nil="true"/>
    <Tarih xmlns="5e998ea4-89a7-4b33-a9ed-5044a4d65497" xsi:nil="true"/>
    <lcf76f155ced4ddcb4097134ff3c332f xmlns="5e998ea4-89a7-4b33-a9ed-5044a4d6549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84EC9C4-5697-4725-8CDC-8BB81BD53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cb18b-1808-4a12-b3e4-0026674f10ec"/>
    <ds:schemaRef ds:uri="5e998ea4-89a7-4b33-a9ed-5044a4d65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2D4354-B25A-448A-B9A3-A5FBB3131E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265FE3-6229-4FAD-9775-69AC66D14E5A}">
  <ds:schemaRefs>
    <ds:schemaRef ds:uri="http://schemas.microsoft.com/office/2006/metadata/properties"/>
    <ds:schemaRef ds:uri="http://schemas.microsoft.com/office/infopath/2007/PartnerControls"/>
    <ds:schemaRef ds:uri="6b2cb18b-1808-4a12-b3e4-0026674f10ec"/>
    <ds:schemaRef ds:uri="5e998ea4-89a7-4b33-a9ed-5044a4d654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422</Words>
  <Application>Microsoft Office PowerPoint</Application>
  <PresentationFormat>Geniş ekran</PresentationFormat>
  <Paragraphs>66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Literature Findings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Deniz Demirkıran</dc:creator>
  <cp:lastModifiedBy>kayhan karaytug</cp:lastModifiedBy>
  <cp:revision>25</cp:revision>
  <dcterms:created xsi:type="dcterms:W3CDTF">2024-06-13T13:25:39Z</dcterms:created>
  <dcterms:modified xsi:type="dcterms:W3CDTF">2024-08-26T19:13:58Z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0x0101002B840B92403B6E46AC9F9DC6E234F7AC</vt:lpwstr>
  </property>
  <property fmtid="{D5CDD505-2E9C-101B-9397-08002B2CF9AE}" pid="3" name="MediaServiceImageTags">
    <vt:lpwstr/>
  </property>
</Properties>
</file>