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3" r:id="rId6"/>
    <p:sldId id="268" r:id="rId7"/>
    <p:sldId id="257" r:id="rId8"/>
    <p:sldId id="269" r:id="rId9"/>
    <p:sldId id="259" r:id="rId10"/>
    <p:sldId id="264" r:id="rId11"/>
    <p:sldId id="265" r:id="rId12"/>
    <p:sldId id="274" r:id="rId13"/>
    <p:sldId id="278" r:id="rId14"/>
    <p:sldId id="275" r:id="rId15"/>
    <p:sldId id="279" r:id="rId16"/>
    <p:sldId id="277" r:id="rId17"/>
    <p:sldId id="276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3920" autoAdjust="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10348E-5705-70CC-7DE0-CD4637212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8E8972A-C597-D29C-FC71-8A696D8B7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88E0CE7-45E1-729E-EDAE-BB7471093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9C2BA04-9106-34CE-D7E0-DB451EA1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DF8CA68-ABD8-1F34-A6C3-C43041BD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979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A830BB-7CD5-37C0-E99D-4DA5959E1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357A575-DA6A-758B-71DA-E01D2C7FF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3EAC089-4E5F-1DD3-BFE3-AA3894E16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4BD8715-99A2-3427-79EE-AB722DA08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01FBF0D-97B5-DC51-CE20-3780AD6E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695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039A3B4-DACA-E9A5-390B-66FF3DE929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64B7AAE-4BC0-2953-D5AA-0984DDDCE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0D0897-AD34-9EA5-D676-CE84375BE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B31BB52-2894-C830-414D-B71067147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8A5E96-B483-0423-ACB7-214668478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9476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A6AF08-0421-09D3-8DE9-617729C92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A6C518A-4934-5BD2-97B0-912E4DA26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26128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1E1028-E088-8134-B346-06CAAFEDA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CEFF01-9BC3-3B87-697C-8AED770EA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AE0975-8EB5-AB1F-4056-3418A932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310F209-9AB5-795F-6353-10953522A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362AE78-9469-A674-68B1-0C6AC9838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934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EA4B7F-19A7-64B1-A3EF-6CBFF588E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32AC138-E2D1-4072-0221-03E64E75B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19BBEFA-4F66-B68D-0609-DF590BDB9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675623F-2B01-9887-5684-8312B85F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D828E54-2CF6-C285-0214-03824C0E6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746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798460-88F1-7DA5-EF1A-A765DEF35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F3D8D2-1CCE-AD7A-25E5-1FBD9A301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FCE3575-8353-68BA-B6FC-77DBCC136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D5FBE56-53E5-90DE-6678-E82B4CF65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4B9D7A8-6FD3-DA3A-6F32-8A0D9B87B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C318010-70EB-D035-D9F9-B6C86685C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3137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139D06-6740-C202-33DF-E1149010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1628258-4747-38FB-91CD-10CFFCC87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FF73BF5-F032-FF9F-263C-1941A5395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CA20834-3FA7-63E3-8BC9-880CFBABF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E5FBF3B-E573-DE2D-D006-94F08199E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6D35F49-AC82-677A-C585-FFEA3E5AA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E4AB0C5-DCE3-99E3-FA8F-702689BE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3BA8757-2238-F541-ADCC-053629D89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55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77E9CD-C895-3593-7C2A-95BB80DCB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1924B6C-B628-762F-5E58-48B3C4937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57A6905-E990-BC42-AC09-B16454178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31747A6-BCC5-ACD3-768E-9BEBF918D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481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1251629-A31D-AE24-3BB1-54E74ED2A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58E4CE9-101A-CBC3-F705-3811534FF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41944F0-25C1-671C-0E4D-868A67029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102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E0D9E6-8BC0-FEEC-D19A-CD1A78ADB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68FD1B-8160-6974-7470-1B8406A7D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4D633C1-93FA-9762-6D5A-DF6194805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BE0F140-AF74-1660-76D2-68495B95C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A10344F-FB56-28B8-8E84-A3DF84E9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C43AE5E-7C56-5F64-E99A-780AF9E2D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946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D73E8D-57A4-A438-A59C-E22648B77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DE85AEA-10C2-A22E-F62E-0AD5593FB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CFC951F-7E5B-D42E-A0C6-AEEA77ED9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9B7FD75-4FF5-376E-2112-6CB10077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353AD91-1108-2493-0985-1F28F6A02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333027F-C033-1FC2-2FA1-59875B4C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091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F97E2E3-9D27-71F1-7ECC-C65A8EEC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2F6494A-515A-6040-320A-BC308F1D3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178060F-A820-8782-7417-2A7E52BE57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70ED59B-586D-4BF9-5511-C6EFB540E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36659F6-D3D0-C2EC-5832-ACA3D7242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Resim 7" descr="metin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2BA767CB-B04D-3A64-DFF3-9BB3D1D2F6A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4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id="{EB37C4D1-AFE6-6E4C-BCFD-80708CFC07EF}"/>
              </a:ext>
            </a:extLst>
          </p:cNvPr>
          <p:cNvSpPr/>
          <p:nvPr/>
        </p:nvSpPr>
        <p:spPr>
          <a:xfrm>
            <a:off x="216061" y="1462751"/>
            <a:ext cx="11759878" cy="268532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0D34168-14C1-BA1E-4FC0-47ADA7C0B655}"/>
              </a:ext>
            </a:extLst>
          </p:cNvPr>
          <p:cNvSpPr txBox="1">
            <a:spLocks/>
          </p:cNvSpPr>
          <p:nvPr/>
        </p:nvSpPr>
        <p:spPr>
          <a:xfrm>
            <a:off x="216061" y="1612900"/>
            <a:ext cx="11759878" cy="4826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Q4 Should patients with periprosthetic fracture around the hip or knee be screened, and treated, for osteoporosis?</a:t>
            </a:r>
          </a:p>
          <a:p>
            <a:pPr>
              <a:lnSpc>
                <a:spcPct val="100000"/>
              </a:lnSpc>
            </a:pP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SMJ Mortazavi, MD,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Reconstruction Research Center, 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Tehran University of Medical Sciences, Tehran, Iran</a:t>
            </a:r>
            <a:endParaRPr lang="en-TR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TR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207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88492-A55F-5C41-84E9-D8D43B4D3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1085849"/>
            <a:ext cx="10515600" cy="1325563"/>
          </a:xfrm>
        </p:spPr>
        <p:txBody>
          <a:bodyPr/>
          <a:lstStyle/>
          <a:p>
            <a:r>
              <a:rPr lang="en-US" dirty="0"/>
              <a:t>Study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D73F7-FB3D-FE4D-B4FE-8C481FA7E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275" y="2311400"/>
            <a:ext cx="5000625" cy="3797300"/>
          </a:xfrm>
        </p:spPr>
        <p:txBody>
          <a:bodyPr/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Cohorts</a:t>
            </a:r>
          </a:p>
          <a:p>
            <a:pPr lvl="1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126,000 patients </a:t>
            </a:r>
          </a:p>
          <a:p>
            <a:pPr lvl="1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PPFx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BPs group compared to the control group, </a:t>
            </a:r>
          </a:p>
          <a:p>
            <a:pPr lvl="2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significant </a:t>
            </a:r>
          </a:p>
          <a:p>
            <a:pPr lvl="2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RR = 2.56, CI: 95% [0.73; 9.03]</a:t>
            </a:r>
          </a:p>
          <a:p>
            <a:pPr lvl="2"/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0.14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8AB5C7-D262-0B4F-9E00-297161261FD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2" t="36182" r="15598" b="33476"/>
          <a:stretch/>
        </p:blipFill>
        <p:spPr bwMode="auto">
          <a:xfrm>
            <a:off x="5327650" y="2511425"/>
            <a:ext cx="6616699" cy="30595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6457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11473A-9000-0040-B381-3DB9C94E1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7800"/>
            <a:ext cx="3835400" cy="876300"/>
          </a:xfrm>
        </p:spPr>
        <p:txBody>
          <a:bodyPr/>
          <a:lstStyle/>
          <a:p>
            <a:r>
              <a:rPr lang="en-US" dirty="0"/>
              <a:t>Prophylaxis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F6BD4E-55CA-8B43-87AD-0577D8270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94000"/>
            <a:ext cx="3276600" cy="3382962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Pre-op: </a:t>
            </a:r>
          </a:p>
          <a:p>
            <a:pPr lvl="1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significant</a:t>
            </a:r>
          </a:p>
          <a:p>
            <a:pPr lvl="1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RR = 2.56, CI: 95% [0.72; 9.03] </a:t>
            </a:r>
          </a:p>
          <a:p>
            <a:pPr lvl="1"/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0.14</a:t>
            </a:r>
            <a:b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6B6322-8898-CD4A-9F2B-7EAF908DC09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" t="34473" r="11432" b="31197"/>
          <a:stretch/>
        </p:blipFill>
        <p:spPr bwMode="auto">
          <a:xfrm>
            <a:off x="4565650" y="2064078"/>
            <a:ext cx="7023100" cy="43922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2191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4C124-9485-3043-9FB2-D63784C9E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9824"/>
            <a:ext cx="10515600" cy="1325563"/>
          </a:xfrm>
        </p:spPr>
        <p:txBody>
          <a:bodyPr/>
          <a:lstStyle/>
          <a:p>
            <a:r>
              <a:rPr lang="en-US" dirty="0"/>
              <a:t>Prophylaxis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25D1F-06AF-3045-B1A1-F7854B733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1899"/>
            <a:ext cx="3797300" cy="3403601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Post-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significant </a:t>
            </a:r>
          </a:p>
          <a:p>
            <a:pPr lvl="1"/>
            <a:r>
              <a:rPr lang="it-IT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RR = 1.08, CI: 95% [0.15; 7.66] </a:t>
            </a:r>
          </a:p>
          <a:p>
            <a:pPr lvl="1"/>
            <a:r>
              <a:rPr lang="it-IT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0.94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3BD5D5-4D6C-494F-9B17-44CCE15C47E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1" t="22080" r="9829" b="20654"/>
          <a:stretch/>
        </p:blipFill>
        <p:spPr bwMode="auto">
          <a:xfrm>
            <a:off x="4457700" y="2211387"/>
            <a:ext cx="7025008" cy="39115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8651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FFC2A-6947-6349-BD8B-451A5A8E6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1436"/>
            <a:ext cx="10515600" cy="639763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7A932-D256-134B-92F9-5FD1B5D7E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8199"/>
            <a:ext cx="10515600" cy="40687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incidence of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PPFx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tends to be higher in postmenopausal women and men over 50, in whom osteoporosis may be more common and contribute to this complication</a:t>
            </a:r>
            <a:r>
              <a:rPr lang="en-US" dirty="0">
                <a:effectLst/>
              </a:rPr>
              <a:t>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While bisphosphonates have been shown to improve bone mineral density, their positive impact on the incidence of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PPFx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is not proven.</a:t>
            </a:r>
          </a:p>
          <a:p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Patients receiving prophylactic bisphosphonates appear to have a a similar rate of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PPFx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compared to those receiving no treatment of mere 500 mg of calcium supplements.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available literature suggests that the rate of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PPFx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around the hip for certain, is influenced using uncemented components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128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595" y="2638841"/>
            <a:ext cx="9790809" cy="3947015"/>
          </a:xfrm>
        </p:spPr>
        <p:txBody>
          <a:bodyPr>
            <a:normAutofit fontScale="70000" lnSpcReduction="20000"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Should patients with periprosthetic fracture around the hip or knee be screened, and treated, for osteoporosis?</a:t>
            </a:r>
            <a:endParaRPr lang="tr-TR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tr-TR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Low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tr-TR" sz="3600" b="1" dirty="0">
              <a:effectLst/>
              <a:highlight>
                <a:srgbClr val="008000"/>
              </a:highlight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Although it is a known fact that patients with osteopenia or osteoporosis are at an increased risk of developing periprosthetic fracture (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PPFx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around the hip or knee, there is no definitive literature demonstrating that screening these patients and treating them for underlying bone disease makes a difference in the rate of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PPFx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571500" indent="-571500" algn="l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en-US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Level of Evidence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moderate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Low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tr-TR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Low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977EB4-1A83-47E9-AFED-603A6048AEF2}"/>
              </a:ext>
            </a:extLst>
          </p:cNvPr>
          <p:cNvSpPr txBox="1"/>
          <p:nvPr/>
        </p:nvSpPr>
        <p:spPr>
          <a:xfrm>
            <a:off x="4009109" y="1730829"/>
            <a:ext cx="5419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014437CF-4EB8-5531-D210-AFE19F4E4088}"/>
              </a:ext>
            </a:extLst>
          </p:cNvPr>
          <p:cNvSpPr txBox="1"/>
          <p:nvPr/>
        </p:nvSpPr>
        <p:spPr>
          <a:xfrm>
            <a:off x="4009108" y="3429000"/>
            <a:ext cx="5419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  <a:endParaRPr lang="en-US" sz="4400" dirty="0"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473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CD9A9-3B5F-C044-A938-6B41FDA7A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 algn="ct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Mortazavi SMJ,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Kajiyama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Choon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D, Palmer A,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Cabrita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Caglar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Campagnoni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Kalantar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SH,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Soltani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Farsani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7" name="Picture 6" descr="A person in a white coat and glasses&#10;&#10;Description automatically generated">
            <a:extLst>
              <a:ext uri="{FF2B5EF4-FFF2-40B4-BE49-F238E27FC236}">
                <a16:creationId xmlns:a16="http://schemas.microsoft.com/office/drawing/2014/main" id="{50CDD76B-378B-444C-AA3C-D384D4D18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89" y="3217907"/>
            <a:ext cx="1892096" cy="1911017"/>
          </a:xfrm>
          <a:prstGeom prst="rect">
            <a:avLst/>
          </a:prstGeom>
        </p:spPr>
      </p:pic>
      <p:pic>
        <p:nvPicPr>
          <p:cNvPr id="9" name="Picture 8" descr="A person in a blue shirt&#10;&#10;Description automatically generated">
            <a:extLst>
              <a:ext uri="{FF2B5EF4-FFF2-40B4-BE49-F238E27FC236}">
                <a16:creationId xmlns:a16="http://schemas.microsoft.com/office/drawing/2014/main" id="{2A49DDEE-4CC1-044C-9012-99E087B484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29"/>
          <a:stretch/>
        </p:blipFill>
        <p:spPr>
          <a:xfrm>
            <a:off x="5962902" y="3217907"/>
            <a:ext cx="1704087" cy="1911017"/>
          </a:xfrm>
          <a:prstGeom prst="rect">
            <a:avLst/>
          </a:prstGeom>
        </p:spPr>
      </p:pic>
      <p:pic>
        <p:nvPicPr>
          <p:cNvPr id="11" name="Picture 10" descr="A person in a suit and tie&#10;&#10;Description automatically generated">
            <a:extLst>
              <a:ext uri="{FF2B5EF4-FFF2-40B4-BE49-F238E27FC236}">
                <a16:creationId xmlns:a16="http://schemas.microsoft.com/office/drawing/2014/main" id="{521BBE58-FD04-4C47-9A63-BBD48A3BC3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7"/>
          <a:stretch/>
        </p:blipFill>
        <p:spPr>
          <a:xfrm>
            <a:off x="7809132" y="3217907"/>
            <a:ext cx="1383995" cy="1886959"/>
          </a:xfrm>
          <a:prstGeom prst="rect">
            <a:avLst/>
          </a:prstGeom>
        </p:spPr>
      </p:pic>
      <p:pic>
        <p:nvPicPr>
          <p:cNvPr id="13" name="Picture 12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860967D1-44CF-7542-9C1A-117D1860E8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58" y="3217907"/>
            <a:ext cx="1365144" cy="1911017"/>
          </a:xfrm>
          <a:prstGeom prst="rect">
            <a:avLst/>
          </a:prstGeom>
        </p:spPr>
      </p:pic>
      <p:pic>
        <p:nvPicPr>
          <p:cNvPr id="1028" name="Picture 4" descr="Seyyed Hadi Kalantar - Tehran, Tehran Province, Iran | Professional Profile  | LinkedIn">
            <a:extLst>
              <a:ext uri="{FF2B5EF4-FFF2-40B4-BE49-F238E27FC236}">
                <a16:creationId xmlns:a16="http://schemas.microsoft.com/office/drawing/2014/main" id="{C3EB826C-0C47-F948-8674-2C0D36980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984" y="3217906"/>
            <a:ext cx="1886959" cy="188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29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AE8BA7-5E73-42FB-AF36-1141AEF0C59B}"/>
              </a:ext>
            </a:extLst>
          </p:cNvPr>
          <p:cNvSpPr txBox="1"/>
          <p:nvPr/>
        </p:nvSpPr>
        <p:spPr>
          <a:xfrm>
            <a:off x="716280" y="6041875"/>
            <a:ext cx="1034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LeBoff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MS, Greenspan SL,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Insogna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KL,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Lewiecki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EM, Saag KG, Singer AJ, Siris ES. The clinician's guide to prevention and treatment of osteoporosis.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Osteoporos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Int. 2022;33(10):2049-102.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5D7E391-FDC9-4140-AD43-03FFEACAC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460" y="1423658"/>
            <a:ext cx="10515600" cy="476250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32264-E324-F340-A549-ED56DD976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460" y="2151768"/>
            <a:ext cx="10909300" cy="3890107"/>
          </a:xfrm>
        </p:spPr>
        <p:txBody>
          <a:bodyPr>
            <a:normAutofit fontScale="92500"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osteopenia or osteoporosis are at an increased risk of developing periprosthetic fracture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PPFx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Osteoporosis: more common in post-menopausal women and men over 50 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in three post-menopausal women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in five men over 50</a:t>
            </a:r>
          </a:p>
          <a:p>
            <a:pPr algn="l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definitive literature demonstrated screening for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PPFx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osteoporosis</a:t>
            </a:r>
          </a:p>
        </p:txBody>
      </p:sp>
    </p:spTree>
    <p:extLst>
      <p:ext uri="{BB962C8B-B14F-4D97-AF65-F5344CB8AC3E}">
        <p14:creationId xmlns:p14="http://schemas.microsoft.com/office/powerpoint/2010/main" val="2255741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BEF380BA-2F2E-C9C1-E313-CDB7B1D2B2D3}"/>
              </a:ext>
            </a:extLst>
          </p:cNvPr>
          <p:cNvSpPr txBox="1">
            <a:spLocks/>
          </p:cNvSpPr>
          <p:nvPr/>
        </p:nvSpPr>
        <p:spPr>
          <a:xfrm>
            <a:off x="838200" y="1760365"/>
            <a:ext cx="10515600" cy="138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Selection Process</a:t>
            </a:r>
          </a:p>
          <a:p>
            <a:endParaRPr lang="en-T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2CA443-D42A-C2A7-C5DE-A3AF800729AA}"/>
              </a:ext>
            </a:extLst>
          </p:cNvPr>
          <p:cNvSpPr txBox="1"/>
          <p:nvPr/>
        </p:nvSpPr>
        <p:spPr>
          <a:xfrm>
            <a:off x="838200" y="2832100"/>
            <a:ext cx="5981700" cy="2795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Mesh terms used: “Periprosthetic Fractures” AND bisphosphonate AND (knee replacement OR hip replacement)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articles were included in the final analysis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DFA52C-3F52-4B7F-8170-89A166D1A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132" y="1709565"/>
            <a:ext cx="4235668" cy="457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83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18AA4814-0B3A-1384-52BF-BB5242F154BF}"/>
              </a:ext>
            </a:extLst>
          </p:cNvPr>
          <p:cNvSpPr txBox="1">
            <a:spLocks/>
          </p:cNvSpPr>
          <p:nvPr/>
        </p:nvSpPr>
        <p:spPr>
          <a:xfrm>
            <a:off x="838200" y="15684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Findings from Literature</a:t>
            </a:r>
          </a:p>
          <a:p>
            <a:endParaRPr lang="en-T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1">
            <a:extLst>
              <a:ext uri="{FF2B5EF4-FFF2-40B4-BE49-F238E27FC236}">
                <a16:creationId xmlns:a16="http://schemas.microsoft.com/office/drawing/2014/main" id="{32B55A9B-1B02-09FB-8C9F-C9F0885ABA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100" y="2501899"/>
            <a:ext cx="11252200" cy="3959861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incidence of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PPFx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tends to be higher in postmenopausal women and men over 50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Bone Health and Osteoporosis Foundation (BHOF) recommends osteoporosis prevention, risk assessment, diagnosis, and treatment in postmenopausal women and men aged 50 years and older 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85FC5F-3618-490A-BBD0-AC19352AF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820" y="4928488"/>
            <a:ext cx="4448980" cy="15187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9D7B62-DDDE-4670-A5A8-BD1DECEB4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928488"/>
            <a:ext cx="4632608" cy="176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49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18AA4814-0B3A-1384-52BF-BB5242F154BF}"/>
              </a:ext>
            </a:extLst>
          </p:cNvPr>
          <p:cNvSpPr txBox="1">
            <a:spLocks/>
          </p:cNvSpPr>
          <p:nvPr/>
        </p:nvSpPr>
        <p:spPr>
          <a:xfrm>
            <a:off x="838200" y="15684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Findings from Literature</a:t>
            </a:r>
          </a:p>
          <a:p>
            <a:endParaRPr lang="en-T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1">
            <a:extLst>
              <a:ext uri="{FF2B5EF4-FFF2-40B4-BE49-F238E27FC236}">
                <a16:creationId xmlns:a16="http://schemas.microsoft.com/office/drawing/2014/main" id="{32B55A9B-1B02-09FB-8C9F-C9F0885ABA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8300" y="2260601"/>
            <a:ext cx="11582400" cy="2895599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T-score on DEXA scan and low bone density around the implant can predict the development of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PPFx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(2, 3)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Bisphosphonates have been extensively studied and used for their effects on bone density 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(4,5)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Bisphosphonates have shown promising results in improving bone density around implants 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(4,5)</a:t>
            </a:r>
            <a:endParaRPr lang="en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F6C864-7278-44CF-9413-249CE3AE5DDE}"/>
              </a:ext>
            </a:extLst>
          </p:cNvPr>
          <p:cNvSpPr txBox="1"/>
          <p:nvPr/>
        </p:nvSpPr>
        <p:spPr>
          <a:xfrm>
            <a:off x="838200" y="5289552"/>
            <a:ext cx="10713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Low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Jaroma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AVJ,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Soininvaara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Kröger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H. Effect of one-year post-operative alendronate treatment on periprosthetic bone after total knee arthroplasty. BONE &amp; JOINT JOURNAL. 2015;97B(3):337-45.</a:t>
            </a:r>
          </a:p>
          <a:p>
            <a:pPr marL="0" marR="0" algn="justLow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Muren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Akbarian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Salemyr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Bodén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H, Eisler T, Stark A,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Sköldenberg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O. No effect of risedronate on femoral periprosthetic bone loss following total hip arthroplasty A 4-year follow-up of 61 patients in a double-blind, randomized placebo-controlled trial. ACTA ORTHOPAEDICA. 2015;86(5):569-74.</a:t>
            </a:r>
          </a:p>
          <a:p>
            <a:pPr marL="0" marR="0" algn="justLow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Arabmotlagh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Pilz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Warzecha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Rauschmann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M. Changes of femoral periprosthetic bone mineral density 6 years after treatment with alendronate following total hip arthroplasty. J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Orthop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Res. 2009;27(2):183-8.</a:t>
            </a:r>
          </a:p>
          <a:p>
            <a:pPr marL="0" marR="0" algn="justLow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Shi M, Chen L, Xin Z, Wang Y, Wang W, Yan S. Bisphosphonates for the preservation of periprosthetic bone mineral density after total joint arthroplasty: a meta-analysis of 25 randomized controlled trials.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Osteoporos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Int. 2018;29(7):1525-37.</a:t>
            </a:r>
          </a:p>
        </p:txBody>
      </p:sp>
    </p:spTree>
    <p:extLst>
      <p:ext uri="{BB962C8B-B14F-4D97-AF65-F5344CB8AC3E}">
        <p14:creationId xmlns:p14="http://schemas.microsoft.com/office/powerpoint/2010/main" val="3105735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4560" y="2766060"/>
            <a:ext cx="10048240" cy="269240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Prophylactic Bisphosphonate Use Decrease Periprosthetic Fracture Incidence Following Total Hip and Knee Arthroplasty in Patients Over 50? 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en-TR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AB1E70-5E0A-490F-A694-3E8E546CA8B9}"/>
              </a:ext>
            </a:extLst>
          </p:cNvPr>
          <p:cNvSpPr txBox="1"/>
          <p:nvPr/>
        </p:nvSpPr>
        <p:spPr>
          <a:xfrm>
            <a:off x="924560" y="1564640"/>
            <a:ext cx="4277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FA1507B0-CC5E-4BFA-AB1E-2483A67ACE16}"/>
              </a:ext>
            </a:extLst>
          </p:cNvPr>
          <p:cNvSpPr txBox="1">
            <a:spLocks/>
          </p:cNvSpPr>
          <p:nvPr/>
        </p:nvSpPr>
        <p:spPr>
          <a:xfrm>
            <a:off x="5496560" y="4747260"/>
            <a:ext cx="412496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(Bisphosphonate vs Control)</a:t>
            </a:r>
            <a:endParaRPr lang="en-T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202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B66803D-0C0C-4CD5-AC23-5B871DE6E61E}"/>
              </a:ext>
            </a:extLst>
          </p:cNvPr>
          <p:cNvSpPr txBox="1"/>
          <p:nvPr/>
        </p:nvSpPr>
        <p:spPr>
          <a:xfrm>
            <a:off x="745111" y="2278380"/>
            <a:ext cx="10353039" cy="3903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conducted a comprehensive review of the literature from 2000 onward and after a thorough screening, included 16 studies in the analysis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RCT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Cohorts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Larger cohorts (included information from smaller cohorts) were chosen for the final analysis to minimize data overlap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separate meta-analyses in subgroups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73878F-02B7-4955-97FE-577ECB060A08}"/>
              </a:ext>
            </a:extLst>
          </p:cNvPr>
          <p:cNvSpPr txBox="1"/>
          <p:nvPr/>
        </p:nvSpPr>
        <p:spPr>
          <a:xfrm>
            <a:off x="924560" y="1447383"/>
            <a:ext cx="4277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Rationale</a:t>
            </a:r>
          </a:p>
        </p:txBody>
      </p:sp>
    </p:spTree>
    <p:extLst>
      <p:ext uri="{BB962C8B-B14F-4D97-AF65-F5344CB8AC3E}">
        <p14:creationId xmlns:p14="http://schemas.microsoft.com/office/powerpoint/2010/main" val="3240545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1E31F6-5109-9247-B148-399EDF9A4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1588"/>
            <a:ext cx="10515600" cy="947737"/>
          </a:xfrm>
        </p:spPr>
        <p:txBody>
          <a:bodyPr/>
          <a:lstStyle/>
          <a:p>
            <a:r>
              <a:rPr lang="en-US" dirty="0"/>
              <a:t>Study Design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5893CF-3A3C-EF46-9F70-2AE31621A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4477"/>
            <a:ext cx="4686300" cy="3622636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RCTs </a:t>
            </a:r>
          </a:p>
          <a:p>
            <a:pPr lvl="1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significant</a:t>
            </a:r>
          </a:p>
          <a:p>
            <a:pPr lvl="1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RR = 1.08, CI: 95% [0.15; 7.66], </a:t>
            </a:r>
          </a:p>
          <a:p>
            <a:pPr lvl="1"/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0.94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49992B-E3E4-894F-8F2A-7B54259139D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7" t="29487" r="10043" b="25214"/>
          <a:stretch/>
        </p:blipFill>
        <p:spPr bwMode="auto">
          <a:xfrm>
            <a:off x="4994910" y="2443163"/>
            <a:ext cx="6906577" cy="36226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10641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2B840B92403B6E46AC9F9DC6E234F7AC" ma:contentTypeVersion="16" ma:contentTypeDescription="Yeni belge oluşturun." ma:contentTypeScope="" ma:versionID="7514b18c6098b7855efbf3d658a0b053">
  <xsd:schema xmlns:xsd="http://www.w3.org/2001/XMLSchema" xmlns:xs="http://www.w3.org/2001/XMLSchema" xmlns:p="http://schemas.microsoft.com/office/2006/metadata/properties" xmlns:ns2="6b2cb18b-1808-4a12-b3e4-0026674f10ec" xmlns:ns3="5e998ea4-89a7-4b33-a9ed-5044a4d65497" targetNamespace="http://schemas.microsoft.com/office/2006/metadata/properties" ma:root="true" ma:fieldsID="9f0748201c77966b270ec4d6aa41c4b7" ns2:_="" ns3:_="">
    <xsd:import namespace="6b2cb18b-1808-4a12-b3e4-0026674f10ec"/>
    <xsd:import namespace="5e998ea4-89a7-4b33-a9ed-5044a4d6549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Tarih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cb18b-1808-4a12-b3e4-0026674f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ylaşılanl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Ayrıntıları ile Paylaşıld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838da6f-f4e1-4ccf-b804-d5d5cd3133fd}" ma:internalName="TaxCatchAll" ma:showField="CatchAllData" ma:web="6b2cb18b-1808-4a12-b3e4-0026674f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998ea4-89a7-4b33-a9ed-5044a4d654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e58c957c-ee55-4f6f-9beb-d227bd4327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Tarih" ma:index="21" nillable="true" ma:displayName="Tarih" ma:format="DateOnly" ma:internalName="Tarih">
      <xsd:simpleType>
        <xsd:restriction base="dms:DateTim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2cb18b-1808-4a12-b3e4-0026674f10ec" xsi:nil="true"/>
    <Tarih xmlns="5e998ea4-89a7-4b33-a9ed-5044a4d65497" xsi:nil="true"/>
    <lcf76f155ced4ddcb4097134ff3c332f xmlns="5e998ea4-89a7-4b33-a9ed-5044a4d6549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4EC9C4-5697-4725-8CDC-8BB81BD538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2cb18b-1808-4a12-b3e4-0026674f10ec"/>
    <ds:schemaRef ds:uri="5e998ea4-89a7-4b33-a9ed-5044a4d654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265FE3-6229-4FAD-9775-69AC66D14E5A}">
  <ds:schemaRefs>
    <ds:schemaRef ds:uri="http://www.w3.org/XML/1998/namespace"/>
    <ds:schemaRef ds:uri="http://purl.org/dc/elements/1.1/"/>
    <ds:schemaRef ds:uri="5e998ea4-89a7-4b33-a9ed-5044a4d65497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6b2cb18b-1808-4a12-b3e4-0026674f10ec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32D4354-B25A-448A-B9A3-A5FBB3131E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1538</TotalTime>
  <Words>829</Words>
  <Application>Microsoft Office PowerPoint</Application>
  <PresentationFormat>Geniş ekran</PresentationFormat>
  <Paragraphs>71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Times New Roman</vt:lpstr>
      <vt:lpstr>Wingdings</vt:lpstr>
      <vt:lpstr>Office Teması</vt:lpstr>
      <vt:lpstr>PowerPoint Sunusu</vt:lpstr>
      <vt:lpstr>PowerPoint Sunusu</vt:lpstr>
      <vt:lpstr>Introduction</vt:lpstr>
      <vt:lpstr>PowerPoint Sunusu</vt:lpstr>
      <vt:lpstr>PowerPoint Sunusu</vt:lpstr>
      <vt:lpstr>PowerPoint Sunusu</vt:lpstr>
      <vt:lpstr>PowerPoint Sunusu</vt:lpstr>
      <vt:lpstr>PowerPoint Sunusu</vt:lpstr>
      <vt:lpstr>Study Design</vt:lpstr>
      <vt:lpstr>Study Design</vt:lpstr>
      <vt:lpstr>Prophylaxis</vt:lpstr>
      <vt:lpstr>Prophylaxis</vt:lpstr>
      <vt:lpstr>Summary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Deniz Demirkıran</dc:creator>
  <cp:lastModifiedBy>kayhan karaytug</cp:lastModifiedBy>
  <cp:revision>30</cp:revision>
  <dcterms:created xsi:type="dcterms:W3CDTF">2024-06-13T13:25:39Z</dcterms:created>
  <dcterms:modified xsi:type="dcterms:W3CDTF">2024-08-26T18:48:14Z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0x0101002B840B92403B6E46AC9F9DC6E234F7AC</vt:lpwstr>
  </property>
  <property fmtid="{D5CDD505-2E9C-101B-9397-08002B2CF9AE}" pid="3" name="MediaServiceImageTags">
    <vt:lpwstr/>
  </property>
</Properties>
</file>