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67" r:id="rId6"/>
    <p:sldId id="258" r:id="rId7"/>
    <p:sldId id="268" r:id="rId8"/>
    <p:sldId id="257" r:id="rId9"/>
    <p:sldId id="271" r:id="rId10"/>
    <p:sldId id="259" r:id="rId11"/>
    <p:sldId id="270" r:id="rId12"/>
    <p:sldId id="273" r:id="rId13"/>
    <p:sldId id="272" r:id="rId14"/>
    <p:sldId id="264" r:id="rId15"/>
    <p:sldId id="265" r:id="rId16"/>
    <p:sldId id="269" r:id="rId17"/>
    <p:sldId id="266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2"/>
    <p:restoredTop sz="94660"/>
  </p:normalViewPr>
  <p:slideViewPr>
    <p:cSldViewPr snapToGrid="0">
      <p:cViewPr varScale="1">
        <p:scale>
          <a:sx n="59" d="100"/>
          <a:sy n="59" d="100"/>
        </p:scale>
        <p:origin x="10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619AD-D18D-5942-BF06-72108B193F4E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F8D2D-33CC-9D4F-A2B7-C5C452289E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961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Fong</a:t>
            </a:r>
            <a:r>
              <a:rPr lang="tr-TR" dirty="0"/>
              <a:t>: </a:t>
            </a:r>
            <a:r>
              <a:rPr lang="tr-TR" dirty="0" err="1"/>
              <a:t>Comparable</a:t>
            </a:r>
            <a:r>
              <a:rPr lang="tr-TR" dirty="0"/>
              <a:t> </a:t>
            </a:r>
            <a:r>
              <a:rPr lang="tr-TR" dirty="0" err="1"/>
              <a:t>results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10-year </a:t>
            </a:r>
            <a:r>
              <a:rPr lang="tr-TR" dirty="0" err="1"/>
              <a:t>survival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87%</a:t>
            </a:r>
          </a:p>
          <a:p>
            <a:r>
              <a:rPr lang="tr-TR" dirty="0"/>
              <a:t>French </a:t>
            </a:r>
            <a:r>
              <a:rPr lang="tr-TR" dirty="0" err="1"/>
              <a:t>registry</a:t>
            </a:r>
            <a:r>
              <a:rPr lang="tr-TR" dirty="0"/>
              <a:t> </a:t>
            </a:r>
            <a:r>
              <a:rPr lang="tr-TR" dirty="0" err="1"/>
              <a:t>almost</a:t>
            </a:r>
            <a:r>
              <a:rPr lang="tr-TR" dirty="0"/>
              <a:t> 100% </a:t>
            </a:r>
            <a:r>
              <a:rPr lang="tr-TR" dirty="0" err="1"/>
              <a:t>survival</a:t>
            </a:r>
            <a:r>
              <a:rPr lang="tr-TR" dirty="0"/>
              <a:t> at 5-year But </a:t>
            </a:r>
            <a:r>
              <a:rPr lang="tr-TR" dirty="0" err="1"/>
              <a:t>use</a:t>
            </a:r>
            <a:r>
              <a:rPr lang="tr-TR" dirty="0"/>
              <a:t> of RHA is </a:t>
            </a:r>
            <a:r>
              <a:rPr lang="tr-TR" dirty="0" err="1"/>
              <a:t>strictly</a:t>
            </a:r>
            <a:r>
              <a:rPr lang="tr-TR" dirty="0"/>
              <a:t> </a:t>
            </a:r>
            <a:r>
              <a:rPr lang="tr-TR" dirty="0" err="1"/>
              <a:t>controlled</a:t>
            </a:r>
            <a:endParaRPr lang="tr-TR" dirty="0"/>
          </a:p>
          <a:p>
            <a:r>
              <a:rPr lang="tr-TR" dirty="0" err="1"/>
              <a:t>American</a:t>
            </a:r>
            <a:r>
              <a:rPr lang="tr-TR" dirty="0"/>
              <a:t> </a:t>
            </a:r>
            <a:r>
              <a:rPr lang="tr-TR" dirty="0" err="1"/>
              <a:t>experience</a:t>
            </a:r>
            <a:r>
              <a:rPr lang="tr-TR" dirty="0"/>
              <a:t> is </a:t>
            </a:r>
            <a:r>
              <a:rPr lang="tr-TR" dirty="0" err="1"/>
              <a:t>around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same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an </a:t>
            </a:r>
            <a:r>
              <a:rPr lang="tr-TR" dirty="0" err="1"/>
              <a:t>experiencede</a:t>
            </a:r>
            <a:r>
              <a:rPr lang="tr-TR" dirty="0"/>
              <a:t> </a:t>
            </a:r>
            <a:r>
              <a:rPr lang="tr-TR" dirty="0" err="1"/>
              <a:t>surgeon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F8D2D-33CC-9D4F-A2B7-C5C452289E2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025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10348E-5705-70CC-7DE0-CD463721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E8972A-C597-D29C-FC71-8A696D8B7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8E0CE7-45E1-729E-EDAE-BB747109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C2BA04-9106-34CE-D7E0-DB451EA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F8CA68-ABD8-1F34-A6C3-C43041BD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79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A830BB-7CD5-37C0-E99D-4DA5959E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57A575-DA6A-758B-71DA-E01D2C7F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EAC089-4E5F-1DD3-BFE3-AA3894E1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BD8715-99A2-3427-79EE-AB722DA0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1FBF0D-97B5-DC51-CE20-3780AD6E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95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039A3B4-DACA-E9A5-390B-66FF3DE92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4B7AAE-4BC0-2953-D5AA-0984DDDCE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0D0897-AD34-9EA5-D676-CE84375B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31BB52-2894-C830-414D-B7106714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8A5E96-B483-0423-ACB7-2146684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47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A6AF08-0421-09D3-8DE9-617729C9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6C518A-4934-5BD2-97B0-912E4DA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612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1E1028-E088-8134-B346-06CAAFED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EFF01-9BC3-3B87-697C-8AED770E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AE0975-8EB5-AB1F-4056-3418A93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10F209-9AB5-795F-6353-1095352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62AE78-9469-A674-68B1-0C6AC983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A4B7F-19A7-64B1-A3EF-6CBFF58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2AC138-E2D1-4072-0221-03E64E75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9BBEFA-4F66-B68D-0609-DF590BDB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75623F-2B01-9887-5684-8312B85F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828E54-2CF6-C285-0214-03824C0E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98460-88F1-7DA5-EF1A-A765DEF3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F3D8D2-1CCE-AD7A-25E5-1FBD9A301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CE3575-8353-68BA-B6FC-77DBCC136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5FBE56-53E5-90DE-6678-E82B4CF6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B9D7A8-6FD3-DA3A-6F32-8A0D9B87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318010-70EB-D035-D9F9-B6C8668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1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39D06-6740-C202-33DF-E114901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628258-4747-38FB-91CD-10CFFCC8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F73BF5-F032-FF9F-263C-1941A539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CA20834-3FA7-63E3-8BC9-880CFBABF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E5FBF3B-E573-DE2D-D006-94F08199E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6D35F49-AC82-677A-C585-FFEA3E5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E4AB0C5-DCE3-99E3-FA8F-702689BE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BA8757-2238-F541-ADCC-053629D8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7E9CD-C895-3593-7C2A-95BB80DC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924B6C-B628-762F-5E58-48B3C493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7A6905-E990-BC42-AC09-B1645417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31747A6-BCC5-ACD3-768E-9BEBF918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8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1251629-A31D-AE24-3BB1-54E74ED2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58E4CE9-101A-CBC3-F705-3811534F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1944F0-25C1-671C-0E4D-868A6702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2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E0D9E6-8BC0-FEEC-D19A-CD1A78AD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68FD1B-8160-6974-7470-1B8406A7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D633C1-93FA-9762-6D5A-DF619480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E0F140-AF74-1660-76D2-68495B95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10344F-FB56-28B8-8E84-A3DF84E9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43AE5E-7C56-5F64-E99A-780AF9E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46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D73E8D-57A4-A438-A59C-E22648B7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DE85AEA-10C2-A22E-F62E-0AD5593FB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FC951F-7E5B-D42E-A0C6-AEEA77ED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B7FD75-4FF5-376E-2112-6CB1007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53AD91-1108-2493-0985-1F28F6A0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33027F-C033-1FC2-2FA1-59875B4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97E2E3-9D27-71F1-7ECC-C65A8EEC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F6494A-515A-6040-320A-BC308F1D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78060F-A820-8782-7417-2A7E52BE5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0ED59B-586D-4BF9-5511-C6EFB540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6659F6-D3D0-C2EC-5832-ACA3D724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BA767CB-B04D-3A64-DFF3-9BB3D1D2F6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0D34168-14C1-BA1E-4FC0-47ADA7C0B655}"/>
              </a:ext>
            </a:extLst>
          </p:cNvPr>
          <p:cNvSpPr txBox="1">
            <a:spLocks/>
          </p:cNvSpPr>
          <p:nvPr/>
        </p:nvSpPr>
        <p:spPr>
          <a:xfrm>
            <a:off x="838200" y="2057698"/>
            <a:ext cx="10597308" cy="20056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 a role for resurfacing hip arthroplasty for patients with arthritis of the hip?</a:t>
            </a:r>
            <a:endParaRPr lang="en-TR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17FB3ACF-AADA-6929-9950-818982C04A92}"/>
              </a:ext>
            </a:extLst>
          </p:cNvPr>
          <p:cNvSpPr txBox="1">
            <a:spLocks/>
          </p:cNvSpPr>
          <p:nvPr/>
        </p:nvSpPr>
        <p:spPr>
          <a:xfrm>
            <a:off x="838200" y="4368188"/>
            <a:ext cx="10479157" cy="22804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Hakan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KOCAOĞLU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Ankara University Faculty of Medicine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Ankara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TURKEY</a:t>
            </a:r>
            <a:endParaRPr lang="en-TR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0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1">
            <a:extLst>
              <a:ext uri="{FF2B5EF4-FFF2-40B4-BE49-F238E27FC236}">
                <a16:creationId xmlns:a16="http://schemas.microsoft.com/office/drawing/2014/main" id="{32B55A9B-1B02-09FB-8C9F-C9F0885AB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351" y="1939854"/>
            <a:ext cx="9401298" cy="4470255"/>
          </a:xfrm>
        </p:spPr>
        <p:txBody>
          <a:bodyPr>
            <a:normAutofit/>
          </a:bodyPr>
          <a:lstStyle/>
          <a:p>
            <a:pPr algn="l"/>
            <a:endParaRPr lang="en-TR" sz="4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 descr="metin, diyagram, öykü gelişim çizgisi; kumpas; grafiğini çıkarma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7668505C-F596-5606-5CEE-5AFFF798D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1" y="1473677"/>
            <a:ext cx="7772400" cy="36945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Resim 4" descr="metin, ekran görüntüsü, diyagram, öykü gelişim çizgisi; kumpas; grafiğini çıkarma içeren bir resim&#10;&#10;Açıklama otomatik olarak oluşturuldu">
            <a:extLst>
              <a:ext uri="{FF2B5EF4-FFF2-40B4-BE49-F238E27FC236}">
                <a16:creationId xmlns:a16="http://schemas.microsoft.com/office/drawing/2014/main" id="{231B1DB3-1F97-69A1-A611-7F270AD77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934" y="3174156"/>
            <a:ext cx="4538869" cy="3572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Resim 6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00DE1577-8A83-939F-1359-4CFE3B7FA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41" y="5265981"/>
            <a:ext cx="4598504" cy="1481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Yukarı Ok 7">
            <a:extLst>
              <a:ext uri="{FF2B5EF4-FFF2-40B4-BE49-F238E27FC236}">
                <a16:creationId xmlns:a16="http://schemas.microsoft.com/office/drawing/2014/main" id="{6B1B7BF3-9D1C-1E16-C8A1-0A12A1F303F3}"/>
              </a:ext>
            </a:extLst>
          </p:cNvPr>
          <p:cNvSpPr/>
          <p:nvPr/>
        </p:nvSpPr>
        <p:spPr>
          <a:xfrm rot="1179206">
            <a:off x="6197244" y="2763338"/>
            <a:ext cx="357808" cy="82163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153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746" y="2022619"/>
            <a:ext cx="9401298" cy="44702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</a:p>
          <a:p>
            <a:pPr algn="l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 a role for resurfacing hip arthroplasty for patients with arthritis of the hip?</a:t>
            </a:r>
          </a:p>
          <a:p>
            <a:pPr algn="l"/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endParaRPr lang="en-TR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02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351" y="1529324"/>
            <a:ext cx="9401298" cy="44702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Rationale: </a:t>
            </a:r>
            <a:endParaRPr lang="en-TR" sz="440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6803D-0C0C-4CD5-AC23-5B871DE6E61E}"/>
              </a:ext>
            </a:extLst>
          </p:cNvPr>
          <p:cNvSpPr txBox="1"/>
          <p:nvPr/>
        </p:nvSpPr>
        <p:spPr>
          <a:xfrm>
            <a:off x="1673927" y="2369821"/>
            <a:ext cx="9401297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RHA is not superior to modern THA</a:t>
            </a:r>
          </a:p>
          <a:p>
            <a:pPr lvl="1"/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RHA is a technically challenging surgery</a:t>
            </a:r>
          </a:p>
          <a:p>
            <a:pPr lvl="1" algn="l"/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tech??? (Ceramic,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oxinium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45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351" y="1529324"/>
            <a:ext cx="9401298" cy="447025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Rationale: </a:t>
            </a:r>
            <a:endParaRPr lang="en-TR" sz="440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6803D-0C0C-4CD5-AC23-5B871DE6E61E}"/>
              </a:ext>
            </a:extLst>
          </p:cNvPr>
          <p:cNvSpPr txBox="1"/>
          <p:nvPr/>
        </p:nvSpPr>
        <p:spPr>
          <a:xfrm>
            <a:off x="1395351" y="2330065"/>
            <a:ext cx="9401297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utilized it should be done in high volume centers /surgeons with great experience</a:t>
            </a:r>
          </a:p>
          <a:p>
            <a:pPr lvl="1" algn="l"/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tr-TR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</a:t>
            </a:r>
            <a:r>
              <a:rPr lang="tr-TR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candidate</a:t>
            </a:r>
            <a:r>
              <a:rPr lang="tr-TR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tr-TR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 </a:t>
            </a:r>
            <a:r>
              <a:rPr lang="tr-TR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tr-TR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(&lt;65 </a:t>
            </a:r>
            <a:r>
              <a:rPr lang="tr-TR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tr-TR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tr-TR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tr-TR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</a:t>
            </a:r>
            <a:r>
              <a:rPr lang="tr-TR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arthritis</a:t>
            </a:r>
            <a:r>
              <a:rPr lang="tr-TR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tr-TR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tr-TR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  <a:r>
              <a:rPr lang="tr-TR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deformity</a:t>
            </a:r>
            <a:endParaRPr lang="en-TR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59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21876"/>
            <a:ext cx="12028714" cy="5238153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</a:p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 a role for resurfacing hip arthroplasty for patients with arthritis of the hip?</a:t>
            </a:r>
          </a:p>
          <a:p>
            <a:endParaRPr lang="tr-TR" sz="4800" b="1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Response: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US" sz="43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 role </a:t>
            </a:r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routine use of metal-on-metal RHA for patients with arthritis of the hip</a:t>
            </a:r>
          </a:p>
          <a:p>
            <a:pPr algn="l"/>
            <a:endParaRPr lang="en-US" sz="4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2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7D7E4676-0EA6-09C7-7AA3-7F442008D177}"/>
              </a:ext>
            </a:extLst>
          </p:cNvPr>
          <p:cNvSpPr txBox="1">
            <a:spLocks/>
          </p:cNvSpPr>
          <p:nvPr/>
        </p:nvSpPr>
        <p:spPr>
          <a:xfrm>
            <a:off x="-168127" y="5395841"/>
            <a:ext cx="12081831" cy="692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Crawford, R. 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Parvizi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   Powell, J.  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Smailys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 Yakub, S</a:t>
            </a:r>
            <a:endParaRPr lang="en-TR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 descr="insan yüzü, kişi, şahıs, kravat, adam, insan içeren bir resim&#10;&#10;Açıklama otomatik olarak oluşturuldu">
            <a:extLst>
              <a:ext uri="{FF2B5EF4-FFF2-40B4-BE49-F238E27FC236}">
                <a16:creationId xmlns:a16="http://schemas.microsoft.com/office/drawing/2014/main" id="{0E5CB619-400C-84D5-F229-DD67553EB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07" y="2814686"/>
            <a:ext cx="1701579" cy="2363304"/>
          </a:xfrm>
          <a:prstGeom prst="rect">
            <a:avLst/>
          </a:prstGeom>
        </p:spPr>
      </p:pic>
      <p:pic>
        <p:nvPicPr>
          <p:cNvPr id="5" name="Resim 4" descr="kişi, şahıs, insan yüzü, giyim, adam, insan içeren bir resim&#10;&#10;Açıklama otomatik olarak oluşturuldu">
            <a:extLst>
              <a:ext uri="{FF2B5EF4-FFF2-40B4-BE49-F238E27FC236}">
                <a16:creationId xmlns:a16="http://schemas.microsoft.com/office/drawing/2014/main" id="{F84F91BA-DBCE-F6B1-6CF6-AC2CFD6ED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72" b="25461"/>
          <a:stretch/>
        </p:blipFill>
        <p:spPr>
          <a:xfrm>
            <a:off x="7331097" y="2814686"/>
            <a:ext cx="1881809" cy="2363304"/>
          </a:xfrm>
          <a:prstGeom prst="rect">
            <a:avLst/>
          </a:prstGeom>
        </p:spPr>
      </p:pic>
      <p:pic>
        <p:nvPicPr>
          <p:cNvPr id="7" name="Resim 6" descr="insan yüzü, kişi, şahıs, giyim, adam, insan içeren bir resim&#10;&#10;Açıklama otomatik olarak oluşturuldu">
            <a:extLst>
              <a:ext uri="{FF2B5EF4-FFF2-40B4-BE49-F238E27FC236}">
                <a16:creationId xmlns:a16="http://schemas.microsoft.com/office/drawing/2014/main" id="{88F00273-FE78-B3BB-A5BA-F0A4E4EF4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204" r="9316" b="9705"/>
          <a:stretch/>
        </p:blipFill>
        <p:spPr>
          <a:xfrm flipH="1">
            <a:off x="9712517" y="2792011"/>
            <a:ext cx="1701577" cy="2363305"/>
          </a:xfrm>
          <a:prstGeom prst="rect">
            <a:avLst/>
          </a:prstGeom>
        </p:spPr>
      </p:pic>
      <p:pic>
        <p:nvPicPr>
          <p:cNvPr id="10" name="Resim 9" descr="insan yüzü, kişi, şahıs, gülümsemek, gülüş, giyim içeren bir resim&#10;&#10;Açıklama otomatik olarak oluşturuldu">
            <a:extLst>
              <a:ext uri="{FF2B5EF4-FFF2-40B4-BE49-F238E27FC236}">
                <a16:creationId xmlns:a16="http://schemas.microsoft.com/office/drawing/2014/main" id="{67703E90-9267-C653-99A5-B80C968DA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9" y="2814686"/>
            <a:ext cx="2363306" cy="2363306"/>
          </a:xfrm>
          <a:prstGeom prst="rect">
            <a:avLst/>
          </a:prstGeom>
        </p:spPr>
      </p:pic>
      <p:pic>
        <p:nvPicPr>
          <p:cNvPr id="12" name="Resim 11" descr="metin, insan yüzü, adam, insan, giyim içeren bir resim&#10;&#10;Açıklama otomatik olarak oluşturuldu">
            <a:extLst>
              <a:ext uri="{FF2B5EF4-FFF2-40B4-BE49-F238E27FC236}">
                <a16:creationId xmlns:a16="http://schemas.microsoft.com/office/drawing/2014/main" id="{43ED3236-98E0-9404-6F5E-3B317784A2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8" t="15845" r="7910" b="50000"/>
          <a:stretch/>
        </p:blipFill>
        <p:spPr>
          <a:xfrm>
            <a:off x="5155095" y="2792011"/>
            <a:ext cx="1881810" cy="234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226" y="2387745"/>
            <a:ext cx="3892826" cy="1137333"/>
          </a:xfrm>
        </p:spPr>
        <p:txBody>
          <a:bodyPr>
            <a:normAutofit/>
          </a:bodyPr>
          <a:lstStyle/>
          <a:p>
            <a:r>
              <a:rPr lang="tr-TR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Resurfacing</a:t>
            </a:r>
            <a:r>
              <a:rPr lang="tr-TR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</a:t>
            </a:r>
            <a:r>
              <a:rPr lang="tr-TR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Arthroplasty</a:t>
            </a:r>
            <a:r>
              <a:rPr lang="tr-TR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(RHA)</a:t>
            </a:r>
            <a:endParaRPr lang="en-TR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0B90A21-15D3-E24C-B48B-261E50FD6D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1597026"/>
            <a:ext cx="10518913" cy="79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Significance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DD5D0A8B-D583-59C1-647D-BBEC4756CB11}"/>
              </a:ext>
            </a:extLst>
          </p:cNvPr>
          <p:cNvSpPr txBox="1"/>
          <p:nvPr/>
        </p:nvSpPr>
        <p:spPr>
          <a:xfrm>
            <a:off x="3048000" y="3799931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indications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RHA primarily intended for young cohort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preservation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to THA</a:t>
            </a:r>
            <a:endParaRPr lang="en-TR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3A463D92-72AE-E008-8E56-A6C4D78F4F13}"/>
              </a:ext>
            </a:extLst>
          </p:cNvPr>
          <p:cNvSpPr txBox="1">
            <a:spLocks/>
          </p:cNvSpPr>
          <p:nvPr/>
        </p:nvSpPr>
        <p:spPr>
          <a:xfrm>
            <a:off x="6967330" y="2387744"/>
            <a:ext cx="3892826" cy="113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tr-TR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</a:t>
            </a:r>
            <a:r>
              <a:rPr lang="tr-TR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Arthroplasty</a:t>
            </a:r>
            <a:r>
              <a:rPr lang="tr-TR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(THA)</a:t>
            </a:r>
            <a:endParaRPr lang="en-TR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588A4C21-A3C7-A459-BEB1-66A6E3E1E03C}"/>
              </a:ext>
            </a:extLst>
          </p:cNvPr>
          <p:cNvSpPr txBox="1">
            <a:spLocks/>
          </p:cNvSpPr>
          <p:nvPr/>
        </p:nvSpPr>
        <p:spPr>
          <a:xfrm>
            <a:off x="5558458" y="2661511"/>
            <a:ext cx="740465" cy="766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endParaRPr lang="en-TR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3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aşlık 1">
            <a:extLst>
              <a:ext uri="{FF2B5EF4-FFF2-40B4-BE49-F238E27FC236}">
                <a16:creationId xmlns:a16="http://schemas.microsoft.com/office/drawing/2014/main" id="{6F6A3FFF-F1F6-585C-3E4A-34F575CDE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565" y="2912925"/>
            <a:ext cx="11396870" cy="1655762"/>
          </a:xfrm>
        </p:spPr>
        <p:txBody>
          <a:bodyPr/>
          <a:lstStyle/>
          <a:p>
            <a:r>
              <a:rPr lang="tr-TR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tr-TR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r-TR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tr-TR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tr-TR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Resurfacing</a:t>
            </a:r>
            <a:r>
              <a:rPr lang="tr-TR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</a:t>
            </a:r>
            <a:r>
              <a:rPr lang="tr-TR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Arthroplasty</a:t>
            </a:r>
            <a:r>
              <a:rPr lang="tr-TR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(RHA)??</a:t>
            </a:r>
            <a:endParaRPr lang="en-TR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0819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EF380BA-2F2E-C9C1-E313-CDB7B1D2B2D3}"/>
              </a:ext>
            </a:extLst>
          </p:cNvPr>
          <p:cNvSpPr txBox="1">
            <a:spLocks/>
          </p:cNvSpPr>
          <p:nvPr/>
        </p:nvSpPr>
        <p:spPr>
          <a:xfrm>
            <a:off x="1432956" y="20448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Review/Process</a:t>
            </a:r>
          </a:p>
          <a:p>
            <a:endParaRPr lang="en-TR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2CA443-D42A-C2A7-C5DE-A3AF800729AA}"/>
              </a:ext>
            </a:extLst>
          </p:cNvPr>
          <p:cNvSpPr txBox="1"/>
          <p:nvPr/>
        </p:nvSpPr>
        <p:spPr>
          <a:xfrm>
            <a:off x="3048000" y="2828836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“RHA” “RHA vs THA” on PubMed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Registry Results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RHA working group</a:t>
            </a:r>
          </a:p>
          <a:p>
            <a:pPr algn="l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 papers</a:t>
            </a:r>
          </a:p>
        </p:txBody>
      </p:sp>
      <p:sp>
        <p:nvSpPr>
          <p:cNvPr id="2" name="Aşağı Ok 1">
            <a:extLst>
              <a:ext uri="{FF2B5EF4-FFF2-40B4-BE49-F238E27FC236}">
                <a16:creationId xmlns:a16="http://schemas.microsoft.com/office/drawing/2014/main" id="{C210A58A-0631-3CE8-23D2-CFCF2ECEABCE}"/>
              </a:ext>
            </a:extLst>
          </p:cNvPr>
          <p:cNvSpPr/>
          <p:nvPr/>
        </p:nvSpPr>
        <p:spPr>
          <a:xfrm>
            <a:off x="5738191" y="5181600"/>
            <a:ext cx="675861" cy="5565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1683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>
            <a:extLst>
              <a:ext uri="{FF2B5EF4-FFF2-40B4-BE49-F238E27FC236}">
                <a16:creationId xmlns:a16="http://schemas.microsoft.com/office/drawing/2014/main" id="{DD57C0CD-11FF-9CF1-EE30-33246508CF02}"/>
              </a:ext>
            </a:extLst>
          </p:cNvPr>
          <p:cNvGrpSpPr/>
          <p:nvPr/>
        </p:nvGrpSpPr>
        <p:grpSpPr>
          <a:xfrm>
            <a:off x="0" y="2605546"/>
            <a:ext cx="7530547" cy="2534517"/>
            <a:chOff x="543339" y="1437407"/>
            <a:chExt cx="7772400" cy="2806700"/>
          </a:xfrm>
        </p:grpSpPr>
        <p:pic>
          <p:nvPicPr>
            <p:cNvPr id="5" name="Resim 4" descr="metin, yazı tipi, ekran görüntüsü, beyaz içeren bir resim&#10;&#10;Açıklama otomatik olarak oluşturuldu">
              <a:extLst>
                <a:ext uri="{FF2B5EF4-FFF2-40B4-BE49-F238E27FC236}">
                  <a16:creationId xmlns:a16="http://schemas.microsoft.com/office/drawing/2014/main" id="{AB9427BD-A44D-78F3-AF00-2CA611A7C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39" y="1437407"/>
              <a:ext cx="7772400" cy="2806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352B8222-3BB4-D61A-40E1-D1BFF976B3EF}"/>
                </a:ext>
              </a:extLst>
            </p:cNvPr>
            <p:cNvSpPr/>
            <p:nvPr/>
          </p:nvSpPr>
          <p:spPr>
            <a:xfrm>
              <a:off x="2332382" y="3326296"/>
              <a:ext cx="5983357" cy="9178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pic>
        <p:nvPicPr>
          <p:cNvPr id="3" name="Resim 2" descr="metin, yazı tipi, ekran görüntüsü, bilgi, enformasyon içeren bir resim&#10;&#10;Açıklama otomatik olarak oluşturuldu">
            <a:extLst>
              <a:ext uri="{FF2B5EF4-FFF2-40B4-BE49-F238E27FC236}">
                <a16:creationId xmlns:a16="http://schemas.microsoft.com/office/drawing/2014/main" id="{D789ECCB-BB6D-EDDD-74A0-5FC1967B2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70" y="4066826"/>
            <a:ext cx="6281530" cy="20138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Resim 11" descr="metin, ekran görüntüsü, yazı tipi, çizgi içeren bir resim&#10;&#10;Açıklama otomatik olarak oluşturuldu">
            <a:extLst>
              <a:ext uri="{FF2B5EF4-FFF2-40B4-BE49-F238E27FC236}">
                <a16:creationId xmlns:a16="http://schemas.microsoft.com/office/drawing/2014/main" id="{2345B0D8-2EA6-1480-AF31-373FF49C8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49" y="5073737"/>
            <a:ext cx="6056350" cy="14653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Subtitle 1">
            <a:extLst>
              <a:ext uri="{FF2B5EF4-FFF2-40B4-BE49-F238E27FC236}">
                <a16:creationId xmlns:a16="http://schemas.microsoft.com/office/drawing/2014/main" id="{6E18E786-1697-2EB6-8429-C2DEE9606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637" y="1486485"/>
            <a:ext cx="4026725" cy="776842"/>
          </a:xfrm>
        </p:spPr>
        <p:txBody>
          <a:bodyPr>
            <a:normAutofit/>
          </a:bodyPr>
          <a:lstStyle/>
          <a:p>
            <a:pPr algn="l"/>
            <a:r>
              <a:rPr lang="en-US" sz="4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Scores</a:t>
            </a:r>
          </a:p>
          <a:p>
            <a:pPr algn="l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TR" sz="4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9FA9F51A-C341-5C82-0F1F-912C9E55014D}"/>
              </a:ext>
            </a:extLst>
          </p:cNvPr>
          <p:cNvSpPr txBox="1"/>
          <p:nvPr/>
        </p:nvSpPr>
        <p:spPr>
          <a:xfrm rot="19884025">
            <a:off x="8748129" y="2081498"/>
            <a:ext cx="2944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>
                <a:solidFill>
                  <a:srgbClr val="002060"/>
                </a:solidFill>
              </a:rPr>
              <a:t>Similar</a:t>
            </a:r>
            <a:r>
              <a:rPr lang="tr-TR" sz="2800" dirty="0">
                <a:solidFill>
                  <a:srgbClr val="002060"/>
                </a:solidFill>
              </a:rPr>
              <a:t> </a:t>
            </a:r>
            <a:r>
              <a:rPr lang="tr-TR" sz="2800" dirty="0" err="1">
                <a:solidFill>
                  <a:srgbClr val="002060"/>
                </a:solidFill>
              </a:rPr>
              <a:t>or</a:t>
            </a:r>
            <a:r>
              <a:rPr lang="tr-TR" sz="2800" dirty="0">
                <a:solidFill>
                  <a:srgbClr val="002060"/>
                </a:solidFill>
              </a:rPr>
              <a:t> </a:t>
            </a:r>
            <a:r>
              <a:rPr lang="tr-TR" sz="2800" dirty="0" err="1">
                <a:solidFill>
                  <a:srgbClr val="002060"/>
                </a:solidFill>
              </a:rPr>
              <a:t>better</a:t>
            </a:r>
            <a:r>
              <a:rPr lang="tr-TR" sz="2800" dirty="0">
                <a:solidFill>
                  <a:srgbClr val="002060"/>
                </a:solidFill>
              </a:rPr>
              <a:t> </a:t>
            </a:r>
            <a:r>
              <a:rPr lang="tr-TR" sz="2800" dirty="0" err="1">
                <a:solidFill>
                  <a:srgbClr val="002060"/>
                </a:solidFill>
              </a:rPr>
              <a:t>function</a:t>
            </a:r>
            <a:r>
              <a:rPr lang="tr-TR" sz="2800" dirty="0">
                <a:solidFill>
                  <a:srgbClr val="002060"/>
                </a:solidFill>
              </a:rPr>
              <a:t> at </a:t>
            </a:r>
            <a:r>
              <a:rPr lang="tr-TR" sz="2800" dirty="0" err="1">
                <a:solidFill>
                  <a:srgbClr val="002060"/>
                </a:solidFill>
              </a:rPr>
              <a:t>young</a:t>
            </a:r>
            <a:r>
              <a:rPr lang="tr-TR" sz="2800" dirty="0">
                <a:solidFill>
                  <a:srgbClr val="002060"/>
                </a:solidFill>
              </a:rPr>
              <a:t> </a:t>
            </a:r>
            <a:r>
              <a:rPr lang="tr-TR" sz="2800" dirty="0" err="1">
                <a:solidFill>
                  <a:srgbClr val="002060"/>
                </a:solidFill>
              </a:rPr>
              <a:t>patients</a:t>
            </a:r>
            <a:endParaRPr lang="tr-T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2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>
            <a:extLst>
              <a:ext uri="{FF2B5EF4-FFF2-40B4-BE49-F238E27FC236}">
                <a16:creationId xmlns:a16="http://schemas.microsoft.com/office/drawing/2014/main" id="{53C16CD3-A67E-F9B1-B670-501CFDF8417D}"/>
              </a:ext>
            </a:extLst>
          </p:cNvPr>
          <p:cNvGrpSpPr/>
          <p:nvPr/>
        </p:nvGrpSpPr>
        <p:grpSpPr>
          <a:xfrm>
            <a:off x="318052" y="2104355"/>
            <a:ext cx="5141846" cy="1979812"/>
            <a:chOff x="318052" y="2104355"/>
            <a:chExt cx="5141846" cy="1979812"/>
          </a:xfrm>
        </p:grpSpPr>
        <p:pic>
          <p:nvPicPr>
            <p:cNvPr id="3" name="Resim 2" descr="metin, ekran görüntüsü, iş kartı, yazı tipi içeren bir resim&#10;&#10;Açıklama otomatik olarak oluşturuldu">
              <a:extLst>
                <a:ext uri="{FF2B5EF4-FFF2-40B4-BE49-F238E27FC236}">
                  <a16:creationId xmlns:a16="http://schemas.microsoft.com/office/drawing/2014/main" id="{52696B29-C5DB-D61A-7DDE-C1E690460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52" y="2104355"/>
              <a:ext cx="4943061" cy="19798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Metin kutusu 4">
              <a:extLst>
                <a:ext uri="{FF2B5EF4-FFF2-40B4-BE49-F238E27FC236}">
                  <a16:creationId xmlns:a16="http://schemas.microsoft.com/office/drawing/2014/main" id="{09281177-15CE-7F2F-DA8F-0BEE43AABA12}"/>
                </a:ext>
              </a:extLst>
            </p:cNvPr>
            <p:cNvSpPr txBox="1"/>
            <p:nvPr/>
          </p:nvSpPr>
          <p:spPr>
            <a:xfrm rot="19477871">
              <a:off x="4227446" y="3402674"/>
              <a:ext cx="123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>
                  <a:solidFill>
                    <a:srgbClr val="002060"/>
                  </a:solidFill>
                </a:rPr>
                <a:t>2024</a:t>
              </a:r>
            </a:p>
          </p:txBody>
        </p:sp>
      </p:grpSp>
      <p:pic>
        <p:nvPicPr>
          <p:cNvPr id="7" name="Resim 6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E10B4A95-EEFF-518F-E030-B501FF294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" y="4477543"/>
            <a:ext cx="5781327" cy="1979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ubtitle 1">
            <a:extLst>
              <a:ext uri="{FF2B5EF4-FFF2-40B4-BE49-F238E27FC236}">
                <a16:creationId xmlns:a16="http://schemas.microsoft.com/office/drawing/2014/main" id="{142E4C63-A3B9-0AE1-C17B-6B1F53B3A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0075" y="1484345"/>
            <a:ext cx="2871849" cy="776842"/>
          </a:xfrm>
        </p:spPr>
        <p:txBody>
          <a:bodyPr>
            <a:normAutofit/>
          </a:bodyPr>
          <a:lstStyle/>
          <a:p>
            <a:pPr algn="l"/>
            <a:r>
              <a:rPr lang="en-US" sz="4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Survivorship</a:t>
            </a:r>
          </a:p>
          <a:p>
            <a:pPr algn="l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TR" sz="4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up 13">
            <a:extLst>
              <a:ext uri="{FF2B5EF4-FFF2-40B4-BE49-F238E27FC236}">
                <a16:creationId xmlns:a16="http://schemas.microsoft.com/office/drawing/2014/main" id="{7DFC09ED-D144-77A0-C90A-37798ACC7394}"/>
              </a:ext>
            </a:extLst>
          </p:cNvPr>
          <p:cNvGrpSpPr/>
          <p:nvPr/>
        </p:nvGrpSpPr>
        <p:grpSpPr>
          <a:xfrm>
            <a:off x="5497598" y="2354559"/>
            <a:ext cx="6558873" cy="1140046"/>
            <a:chOff x="5497598" y="2354559"/>
            <a:chExt cx="6558873" cy="1140046"/>
          </a:xfrm>
        </p:grpSpPr>
        <p:pic>
          <p:nvPicPr>
            <p:cNvPr id="12" name="Resim 11" descr="metin, yazı tipi, beyaz içeren bir resim&#10;&#10;Açıklama otomatik olarak oluşturuldu">
              <a:extLst>
                <a:ext uri="{FF2B5EF4-FFF2-40B4-BE49-F238E27FC236}">
                  <a16:creationId xmlns:a16="http://schemas.microsoft.com/office/drawing/2014/main" id="{9E96B9C0-F8CA-9486-FEA6-F51DD8DF9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598" y="2354559"/>
              <a:ext cx="6558873" cy="11400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Metin kutusu 12">
              <a:extLst>
                <a:ext uri="{FF2B5EF4-FFF2-40B4-BE49-F238E27FC236}">
                  <a16:creationId xmlns:a16="http://schemas.microsoft.com/office/drawing/2014/main" id="{1C7AE5F5-B2A3-48D5-9F8B-A582568188F3}"/>
                </a:ext>
              </a:extLst>
            </p:cNvPr>
            <p:cNvSpPr txBox="1"/>
            <p:nvPr/>
          </p:nvSpPr>
          <p:spPr>
            <a:xfrm>
              <a:off x="10575234" y="3028890"/>
              <a:ext cx="12987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>
                  <a:solidFill>
                    <a:srgbClr val="002060"/>
                  </a:solidFill>
                </a:rPr>
                <a:t>JBJS 2018</a:t>
              </a:r>
            </a:p>
          </p:txBody>
        </p:sp>
      </p:grp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E481958A-FFCB-4841-77D6-54D90E3526A6}"/>
              </a:ext>
            </a:extLst>
          </p:cNvPr>
          <p:cNvSpPr txBox="1"/>
          <p:nvPr/>
        </p:nvSpPr>
        <p:spPr>
          <a:xfrm rot="20201023">
            <a:off x="7988156" y="4686409"/>
            <a:ext cx="3824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Comparable at selected series</a:t>
            </a:r>
          </a:p>
        </p:txBody>
      </p:sp>
    </p:spTree>
    <p:extLst>
      <p:ext uri="{BB962C8B-B14F-4D97-AF65-F5344CB8AC3E}">
        <p14:creationId xmlns:p14="http://schemas.microsoft.com/office/powerpoint/2010/main" val="310573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A3553C24-4B8B-0187-DA9F-485356BF9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9750199">
            <a:off x="7549603" y="3928699"/>
            <a:ext cx="4636166" cy="1655762"/>
          </a:xfrm>
        </p:spPr>
        <p:txBody>
          <a:bodyPr>
            <a:normAutofit/>
          </a:bodyPr>
          <a:lstStyle/>
          <a:p>
            <a:r>
              <a:rPr lang="tr-TR" sz="3200" dirty="0" err="1">
                <a:solidFill>
                  <a:srgbClr val="002060"/>
                </a:solidFill>
              </a:rPr>
              <a:t>Female</a:t>
            </a:r>
            <a:r>
              <a:rPr lang="tr-TR" sz="3200" dirty="0">
                <a:solidFill>
                  <a:srgbClr val="002060"/>
                </a:solidFill>
              </a:rPr>
              <a:t> </a:t>
            </a:r>
            <a:r>
              <a:rPr lang="tr-TR" sz="3200" dirty="0" err="1">
                <a:solidFill>
                  <a:srgbClr val="002060"/>
                </a:solidFill>
              </a:rPr>
              <a:t>patients</a:t>
            </a:r>
            <a:r>
              <a:rPr lang="tr-TR" sz="3200" dirty="0">
                <a:solidFill>
                  <a:srgbClr val="002060"/>
                </a:solidFill>
              </a:rPr>
              <a:t> had </a:t>
            </a:r>
            <a:r>
              <a:rPr lang="tr-TR" sz="3200" dirty="0" err="1">
                <a:solidFill>
                  <a:srgbClr val="002060"/>
                </a:solidFill>
              </a:rPr>
              <a:t>significantly</a:t>
            </a:r>
            <a:r>
              <a:rPr lang="tr-TR" sz="3200" dirty="0">
                <a:solidFill>
                  <a:srgbClr val="002060"/>
                </a:solidFill>
              </a:rPr>
              <a:t> </a:t>
            </a:r>
            <a:r>
              <a:rPr lang="tr-TR" sz="3200" dirty="0" err="1">
                <a:solidFill>
                  <a:srgbClr val="002060"/>
                </a:solidFill>
              </a:rPr>
              <a:t>worse</a:t>
            </a:r>
            <a:r>
              <a:rPr lang="tr-TR" sz="3200" dirty="0">
                <a:solidFill>
                  <a:srgbClr val="002060"/>
                </a:solidFill>
              </a:rPr>
              <a:t> </a:t>
            </a:r>
            <a:r>
              <a:rPr lang="tr-TR" sz="3200" dirty="0" err="1">
                <a:solidFill>
                  <a:srgbClr val="002060"/>
                </a:solidFill>
              </a:rPr>
              <a:t>results</a:t>
            </a:r>
            <a:r>
              <a:rPr lang="tr-TR" sz="3200" dirty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5" name="Resim 4" descr="metin, ekran görüntüsü, menü, sayı, numara içeren bir resim&#10;&#10;Açıklama otomatik olarak oluşturuldu">
            <a:extLst>
              <a:ext uri="{FF2B5EF4-FFF2-40B4-BE49-F238E27FC236}">
                <a16:creationId xmlns:a16="http://schemas.microsoft.com/office/drawing/2014/main" id="{2F682B10-3AC3-99A1-FD8B-2A86BDCC7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8" y="1478850"/>
            <a:ext cx="6165178" cy="48804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Resim 6" descr="metin, ekran görüntüsü, menü, sayı, numara içeren bir resim&#10;&#10;Açıklama otomatik olarak oluşturuldu">
            <a:extLst>
              <a:ext uri="{FF2B5EF4-FFF2-40B4-BE49-F238E27FC236}">
                <a16:creationId xmlns:a16="http://schemas.microsoft.com/office/drawing/2014/main" id="{EAFD37C1-189F-166D-45B6-90D68279E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9" t="17184" r="274" b="75849"/>
          <a:stretch/>
        </p:blipFill>
        <p:spPr>
          <a:xfrm>
            <a:off x="4674871" y="1600385"/>
            <a:ext cx="5993129" cy="1257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Resim 9" descr="metin, ekran görüntüsü, menü, sayı, numara içeren bir resim&#10;&#10;Açıklama otomatik olarak oluşturuldu">
            <a:extLst>
              <a:ext uri="{FF2B5EF4-FFF2-40B4-BE49-F238E27FC236}">
                <a16:creationId xmlns:a16="http://schemas.microsoft.com/office/drawing/2014/main" id="{0C6191C8-907B-764C-0C41-27FC0B708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5" t="62372" r="9833" b="5722"/>
          <a:stretch/>
        </p:blipFill>
        <p:spPr>
          <a:xfrm>
            <a:off x="4838499" y="2979220"/>
            <a:ext cx="2515002" cy="3756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577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1">
            <a:extLst>
              <a:ext uri="{FF2B5EF4-FFF2-40B4-BE49-F238E27FC236}">
                <a16:creationId xmlns:a16="http://schemas.microsoft.com/office/drawing/2014/main" id="{32B55A9B-1B02-09FB-8C9F-C9F0885AB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003" y="1654104"/>
            <a:ext cx="9401298" cy="4470255"/>
          </a:xfrm>
        </p:spPr>
        <p:txBody>
          <a:bodyPr>
            <a:normAutofit/>
          </a:bodyPr>
          <a:lstStyle/>
          <a:p>
            <a:pPr algn="l"/>
            <a:r>
              <a:rPr lang="tr-TR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Concerns</a:t>
            </a:r>
            <a:r>
              <a:rPr lang="tr-TR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endParaRPr lang="tr-T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 </a:t>
            </a:r>
            <a:r>
              <a:rPr lang="tr-TR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ions</a:t>
            </a:r>
            <a:endParaRPr lang="tr-TR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ALTR</a:t>
            </a:r>
            <a:endParaRPr lang="en-TR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 descr="metin, ekran görüntüsü, yazı tipi, çizgi içeren bir resim&#10;&#10;Açıklama otomatik olarak oluşturuldu">
            <a:extLst>
              <a:ext uri="{FF2B5EF4-FFF2-40B4-BE49-F238E27FC236}">
                <a16:creationId xmlns:a16="http://schemas.microsoft.com/office/drawing/2014/main" id="{BF9FAF7C-ABB6-0BC4-A13B-4D2F47CDF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53" y="2438002"/>
            <a:ext cx="7772400" cy="24787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Resim 4" descr="metin, yazı tipi, ekran görüntüsü, çizgi içeren bir resim&#10;&#10;Açıklama otomatik olarak oluşturuldu">
            <a:extLst>
              <a:ext uri="{FF2B5EF4-FFF2-40B4-BE49-F238E27FC236}">
                <a16:creationId xmlns:a16="http://schemas.microsoft.com/office/drawing/2014/main" id="{C8AE48B2-1115-EAE0-5855-3A31B14FC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51" y="4916715"/>
            <a:ext cx="7772400" cy="1624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3459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B840B92403B6E46AC9F9DC6E234F7AC" ma:contentTypeVersion="16" ma:contentTypeDescription="Yeni belge oluşturun." ma:contentTypeScope="" ma:versionID="7514b18c6098b7855efbf3d658a0b053">
  <xsd:schema xmlns:xsd="http://www.w3.org/2001/XMLSchema" xmlns:xs="http://www.w3.org/2001/XMLSchema" xmlns:p="http://schemas.microsoft.com/office/2006/metadata/properties" xmlns:ns2="6b2cb18b-1808-4a12-b3e4-0026674f10ec" xmlns:ns3="5e998ea4-89a7-4b33-a9ed-5044a4d65497" targetNamespace="http://schemas.microsoft.com/office/2006/metadata/properties" ma:root="true" ma:fieldsID="9f0748201c77966b270ec4d6aa41c4b7" ns2:_="" ns3:_="">
    <xsd:import namespace="6b2cb18b-1808-4a12-b3e4-0026674f10ec"/>
    <xsd:import namespace="5e998ea4-89a7-4b33-a9ed-5044a4d65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Tari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cb18b-1808-4a12-b3e4-0026674f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38da6f-f4e1-4ccf-b804-d5d5cd3133fd}" ma:internalName="TaxCatchAll" ma:showField="CatchAllData" ma:web="6b2cb18b-1808-4a12-b3e4-0026674f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98ea4-89a7-4b33-a9ed-5044a4d65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58c957c-ee55-4f6f-9beb-d227bd4327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arih" ma:index="21" nillable="true" ma:displayName="Tarih" ma:format="DateOnly" ma:internalName="Tarih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cb18b-1808-4a12-b3e4-0026674f10ec" xsi:nil="true"/>
    <Tarih xmlns="5e998ea4-89a7-4b33-a9ed-5044a4d65497" xsi:nil="true"/>
    <lcf76f155ced4ddcb4097134ff3c332f xmlns="5e998ea4-89a7-4b33-a9ed-5044a4d6549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4EC9C4-5697-4725-8CDC-8BB81BD53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cb18b-1808-4a12-b3e4-0026674f10ec"/>
    <ds:schemaRef ds:uri="5e998ea4-89a7-4b33-a9ed-5044a4d65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265FE3-6229-4FAD-9775-69AC66D14E5A}">
  <ds:schemaRefs>
    <ds:schemaRef ds:uri="http://schemas.microsoft.com/office/2006/metadata/properties"/>
    <ds:schemaRef ds:uri="http://schemas.microsoft.com/office/infopath/2007/PartnerControls"/>
    <ds:schemaRef ds:uri="6b2cb18b-1808-4a12-b3e4-0026674f10ec"/>
    <ds:schemaRef ds:uri="5e998ea4-89a7-4b33-a9ed-5044a4d65497"/>
  </ds:schemaRefs>
</ds:datastoreItem>
</file>

<file path=customXml/itemProps3.xml><?xml version="1.0" encoding="utf-8"?>
<ds:datastoreItem xmlns:ds="http://schemas.openxmlformats.org/officeDocument/2006/customXml" ds:itemID="{D32D4354-B25A-448A-B9A3-A5FBB3131E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284</Words>
  <Application>Microsoft Office PowerPoint</Application>
  <PresentationFormat>Geniş ekran</PresentationFormat>
  <Paragraphs>57</Paragraphs>
  <Slides>14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Times New Roman</vt:lpstr>
      <vt:lpstr>Wingdings</vt:lpstr>
      <vt:lpstr>Office Teması</vt:lpstr>
      <vt:lpstr>PowerPoint Sunusu</vt:lpstr>
      <vt:lpstr>PowerPoint Sunusu</vt:lpstr>
      <vt:lpstr>Significance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Deniz Demirkıran</dc:creator>
  <cp:lastModifiedBy>kayhan karaytug</cp:lastModifiedBy>
  <cp:revision>24</cp:revision>
  <dcterms:created xsi:type="dcterms:W3CDTF">2024-06-13T13:25:39Z</dcterms:created>
  <dcterms:modified xsi:type="dcterms:W3CDTF">2024-08-26T04:59:16Z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0x0101002B840B92403B6E46AC9F9DC6E234F7AC</vt:lpwstr>
  </property>
  <property fmtid="{D5CDD505-2E9C-101B-9397-08002B2CF9AE}" pid="3" name="MediaServiceImageTags">
    <vt:lpwstr/>
  </property>
</Properties>
</file>