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58" r:id="rId7"/>
    <p:sldId id="268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9"/>
    <p:restoredTop sz="88029"/>
  </p:normalViewPr>
  <p:slideViewPr>
    <p:cSldViewPr snapToGrid="0">
      <p:cViewPr varScale="1">
        <p:scale>
          <a:sx n="55" d="100"/>
          <a:sy n="55" d="100"/>
        </p:scale>
        <p:origin x="12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28BC-3CCB-B34F-83F3-4CDC1C7A472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26FB-CFF6-614E-9956-D74EDF7C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Alisagib </a:t>
            </a:r>
            <a:r>
              <a:rPr lang="en-US" dirty="0" err="1"/>
              <a:t>Dzh</a:t>
            </a:r>
            <a:r>
              <a:rPr lang="en" dirty="0" err="1"/>
              <a:t>avadov</a:t>
            </a:r>
            <a:r>
              <a:rPr lang="en" dirty="0"/>
              <a:t> and </a:t>
            </a:r>
            <a:r>
              <a:rPr lang="en" dirty="0" err="1"/>
              <a:t>Goksel</a:t>
            </a:r>
            <a:r>
              <a:rPr lang="en" dirty="0"/>
              <a:t> </a:t>
            </a:r>
            <a:r>
              <a:rPr lang="en" dirty="0" err="1"/>
              <a:t>Dikmen</a:t>
            </a:r>
            <a:r>
              <a:rPr lang="en" dirty="0"/>
              <a:t> were responsible for preparing the review on this topic.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2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10 experts took part in the preparation of the review.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6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9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An umbrella review was prepared on this topic. The umbrella review summarized the results of systematic reviews and meta-analyses comparing the results of robot-assisted and conventional total hip arthroplasty. A literature search identified 8 systematic reviews and meta-analyses comparing the outcomes of robotic-assisted with conventional arthroplasty.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4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-87086" y="1270458"/>
            <a:ext cx="12366172" cy="108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use of robotic technology improve the outcomes of primary total hip arthroplasty?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0" y="3114507"/>
            <a:ext cx="6096000" cy="1384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Alisagib Dzhavadov /</a:t>
            </a:r>
          </a:p>
          <a:p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Vreden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Medical Research Center. </a:t>
            </a:r>
          </a:p>
          <a:p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Joint Centre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7268" y="3212435"/>
            <a:ext cx="62247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Goksel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Dikmen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Acibadem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Mehmet Ali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Aydınlar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University.</a:t>
            </a:r>
          </a:p>
          <a:p>
            <a:pPr algn="ctr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Joint Centre.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8190352" y="6382030"/>
            <a:ext cx="1473314" cy="330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Seng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33" y="4102048"/>
            <a:ext cx="1792776" cy="2273765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B2E54E51-1AFA-44A6-0B75-980A1924F6BB}"/>
              </a:ext>
            </a:extLst>
          </p:cNvPr>
          <p:cNvSpPr txBox="1">
            <a:spLocks/>
          </p:cNvSpPr>
          <p:nvPr/>
        </p:nvSpPr>
        <p:spPr>
          <a:xfrm>
            <a:off x="692503" y="3649911"/>
            <a:ext cx="2127682" cy="33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Ömer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Bilgen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EE4DD94-86BC-A021-CB81-6852F1B78C8C}"/>
              </a:ext>
            </a:extLst>
          </p:cNvPr>
          <p:cNvSpPr txBox="1">
            <a:spLocks/>
          </p:cNvSpPr>
          <p:nvPr/>
        </p:nvSpPr>
        <p:spPr>
          <a:xfrm>
            <a:off x="3347285" y="3630571"/>
            <a:ext cx="1663657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Emrah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Caliskan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15D9E69-D63C-0475-6B2A-F8B25348E02F}"/>
              </a:ext>
            </a:extLst>
          </p:cNvPr>
          <p:cNvSpPr txBox="1">
            <a:spLocks/>
          </p:cNvSpPr>
          <p:nvPr/>
        </p:nvSpPr>
        <p:spPr>
          <a:xfrm>
            <a:off x="5422676" y="3641643"/>
            <a:ext cx="2043732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Michele  </a:t>
            </a:r>
            <a:r>
              <a:rPr lang="en-US" dirty="0" err="1"/>
              <a:t>D'Apuzzo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4D05DD3-59EE-72CF-D85C-2148289F7B37}"/>
              </a:ext>
            </a:extLst>
          </p:cNvPr>
          <p:cNvSpPr txBox="1">
            <a:spLocks/>
          </p:cNvSpPr>
          <p:nvPr/>
        </p:nvSpPr>
        <p:spPr>
          <a:xfrm>
            <a:off x="3261985" y="6347188"/>
            <a:ext cx="1834258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Todd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Sekundiak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F3602FC-B570-8E15-707A-4AC7747FAE2E}"/>
              </a:ext>
            </a:extLst>
          </p:cNvPr>
          <p:cNvSpPr txBox="1">
            <a:spLocks/>
          </p:cNvSpPr>
          <p:nvPr/>
        </p:nvSpPr>
        <p:spPr>
          <a:xfrm>
            <a:off x="10338917" y="6340657"/>
            <a:ext cx="1561859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Luigi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Zagra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E68A88-C2A6-4162-355D-0AFF31FB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6" y="1465630"/>
            <a:ext cx="1552480" cy="22117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88E7AB-87D5-F373-0413-EE5749587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97" y="1465630"/>
            <a:ext cx="1456390" cy="21925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E64A86-C9C5-4139-D337-8410B074F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31" y="1479411"/>
            <a:ext cx="1831641" cy="2197970"/>
          </a:xfrm>
          <a:prstGeom prst="rect">
            <a:avLst/>
          </a:prstGeom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0970973C-6379-78C5-AB29-B45FB75E4339}"/>
              </a:ext>
            </a:extLst>
          </p:cNvPr>
          <p:cNvSpPr txBox="1">
            <a:spLocks/>
          </p:cNvSpPr>
          <p:nvPr/>
        </p:nvSpPr>
        <p:spPr>
          <a:xfrm>
            <a:off x="993972" y="6325577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Javad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Parvizi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13E39FE-205B-B8E8-6AA1-049398CCD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69" y="4100701"/>
            <a:ext cx="1799565" cy="22494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8960980-E594-7A3F-213F-2AFF472AF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0" y="4100701"/>
            <a:ext cx="1761001" cy="2296958"/>
          </a:xfrm>
          <a:prstGeom prst="rect">
            <a:avLst/>
          </a:prstGeom>
        </p:spPr>
      </p:pic>
      <p:sp>
        <p:nvSpPr>
          <p:cNvPr id="31" name="Title 2">
            <a:extLst>
              <a:ext uri="{FF2B5EF4-FFF2-40B4-BE49-F238E27FC236}">
                <a16:creationId xmlns:a16="http://schemas.microsoft.com/office/drawing/2014/main" id="{95207E5B-67C6-83D4-1F70-C6FC48AB9710}"/>
              </a:ext>
            </a:extLst>
          </p:cNvPr>
          <p:cNvSpPr txBox="1">
            <a:spLocks/>
          </p:cNvSpPr>
          <p:nvPr/>
        </p:nvSpPr>
        <p:spPr>
          <a:xfrm>
            <a:off x="5706212" y="6347189"/>
            <a:ext cx="1834258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Ibrahim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Tuncay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1D62870-9DE1-1A91-4C0E-E31547E545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27" y="4100701"/>
            <a:ext cx="1799565" cy="22721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894215-CCC1-362E-24B0-932F9C7338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7" t="14417" r="31814" b="1533"/>
          <a:stretch/>
        </p:blipFill>
        <p:spPr>
          <a:xfrm>
            <a:off x="10338917" y="4100701"/>
            <a:ext cx="1561859" cy="224457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6E393B-211E-5449-437A-828DB234D5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52" y="1479411"/>
            <a:ext cx="1670345" cy="222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4A302-BDEC-50E5-54B5-93DE4A74BD3E}"/>
              </a:ext>
            </a:extLst>
          </p:cNvPr>
          <p:cNvSpPr txBox="1"/>
          <p:nvPr/>
        </p:nvSpPr>
        <p:spPr>
          <a:xfrm>
            <a:off x="7907451" y="3658217"/>
            <a:ext cx="2129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Alisagib Dzhavadov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A03609-C3FB-652D-0161-1F2B053910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96" y="1465630"/>
            <a:ext cx="1530169" cy="2242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14F24-16F5-D241-A713-B961D3488DBF}"/>
              </a:ext>
            </a:extLst>
          </p:cNvPr>
          <p:cNvSpPr txBox="1"/>
          <p:nvPr/>
        </p:nvSpPr>
        <p:spPr>
          <a:xfrm>
            <a:off x="10227002" y="3664917"/>
            <a:ext cx="1834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Goksel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Dikmen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19" y="1384663"/>
            <a:ext cx="7407036" cy="75764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248EF68-3018-E5BC-2C27-6A6AECBAF57E}"/>
              </a:ext>
            </a:extLst>
          </p:cNvPr>
          <p:cNvSpPr txBox="1">
            <a:spLocks/>
          </p:cNvSpPr>
          <p:nvPr/>
        </p:nvSpPr>
        <p:spPr>
          <a:xfrm>
            <a:off x="130629" y="2142309"/>
            <a:ext cx="11974285" cy="43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alternative techniques actively used in orthopedic practice is robot-assisted total hip arthroplasty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date, the question of the advantages of robot-assisted total hip arthroplasty in comparison with conventional total hip arthroplasty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 open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398748" y="3211999"/>
            <a:ext cx="4505760" cy="1526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150EB0-9457-8DF8-0BA1-AABB726FF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t="20743" r="24721" b="1792"/>
          <a:stretch/>
        </p:blipFill>
        <p:spPr>
          <a:xfrm>
            <a:off x="5922094" y="1441810"/>
            <a:ext cx="4505760" cy="53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2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911877" y="1603280"/>
            <a:ext cx="9811542" cy="594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04" y="1816450"/>
            <a:ext cx="11477897" cy="4697823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meta-analyses reported better results in the robot-assisted group compared with the conventional group  according to patient-reported outcome measures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emphasizing the difference did not reach the minimal clinically important difference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Six meta-analyses reported better radiographic results in the robotic-assisted group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According to three meta-analyses, the robot-assisted group had a lower incidence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intraoperative and total complications, on the other hand, three meta-analyses indicated a higher frequency of dislocations, revisions and heterotopic ossifications after robot-assisted arthroplasty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Three meta-analyses showed that the conventional arthroplasty had shorter operative time</a:t>
            </a:r>
            <a:endParaRPr lang="x-none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79" y="2022619"/>
            <a:ext cx="11416937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use of robotic technology improve the outcomes of primary total hip arthroplasty?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x-none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" y="1500560"/>
            <a:ext cx="9401298" cy="93472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x-none" sz="4400" b="1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D0219406-1D15-B925-0772-26E5BB65F002}"/>
              </a:ext>
            </a:extLst>
          </p:cNvPr>
          <p:cNvSpPr txBox="1">
            <a:spLocks/>
          </p:cNvSpPr>
          <p:nvPr/>
        </p:nvSpPr>
        <p:spPr>
          <a:xfrm>
            <a:off x="110836" y="2546473"/>
            <a:ext cx="11477897" cy="281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umbrella review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no clear benefit of robot-assisted total hip arthroplasty in comparison with conventional total hip arthroplasty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remains a need to conduct methodologically high-quality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research, including comparative cost analysis to evaluate if the additional costs associated with robotics are justified</a:t>
            </a:r>
          </a:p>
          <a:p>
            <a:pPr algn="l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25" y="1732455"/>
            <a:ext cx="10920549" cy="4902926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u="sng" dirty="0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use of robotic technology improve the outcomes of primary total hip arthroplasty?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48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Recommendation: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Based on available evidence, robotic-assisted total hip arthroplasty does not provide clear advantages over conventional total hip arthroplasty </a:t>
            </a:r>
            <a:endParaRPr lang="x-none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65FE3-6229-4FAD-9775-69AC66D14E5A}">
  <ds:schemaRefs>
    <ds:schemaRef ds:uri="http://purl.org/dc/elements/1.1/"/>
    <ds:schemaRef ds:uri="http://schemas.openxmlformats.org/package/2006/metadata/core-properties"/>
    <ds:schemaRef ds:uri="http://www.w3.org/XML/1998/namespace"/>
    <ds:schemaRef ds:uri="5e998ea4-89a7-4b33-a9ed-5044a4d65497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b2cb18b-1808-4a12-b3e4-0026674f10e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394</Words>
  <Application>Microsoft Office PowerPoint</Application>
  <PresentationFormat>Geniş ekran</PresentationFormat>
  <Paragraphs>45</Paragraphs>
  <Slides>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Why is this topic Important: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Deniz Demirkıran</dc:creator>
  <cp:lastModifiedBy>kayhan karaytug</cp:lastModifiedBy>
  <cp:revision>21</cp:revision>
  <dcterms:created xsi:type="dcterms:W3CDTF">2024-06-13T13:25:39Z</dcterms:created>
  <dcterms:modified xsi:type="dcterms:W3CDTF">2024-08-26T05:06:56Z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