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7" r:id="rId6"/>
    <p:sldId id="258" r:id="rId7"/>
    <p:sldId id="257" r:id="rId8"/>
    <p:sldId id="268" r:id="rId9"/>
    <p:sldId id="259" r:id="rId10"/>
    <p:sldId id="269" r:id="rId11"/>
    <p:sldId id="265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1"/>
  </p:normalViewPr>
  <p:slideViewPr>
    <p:cSldViewPr snapToGrid="0">
      <p:cViewPr varScale="1">
        <p:scale>
          <a:sx n="59" d="100"/>
          <a:sy n="59" d="100"/>
        </p:scale>
        <p:origin x="9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52FCD-375D-3D49-B16C-0A47C1A5D162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2929B-6371-E945-96F2-13CB60ADB0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16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total we had 20 unique RCTs and 3 secondary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2929B-6371-E945-96F2-13CB60ADB02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84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hl/article/PIIS2666-7568(21)00172-0/fulltex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1740044"/>
            <a:ext cx="10515600" cy="44259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8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there a difference in outcomes between hemiarthroplasty and total hip arthroplasty for patients with displaced femoral neck fractures?</a:t>
            </a:r>
            <a:endParaRPr lang="en-CA" sz="8600" kern="1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 Ekhtiari MD MSc FRCSC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McMaster University </a:t>
            </a: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3F51D-CC15-EA1A-5864-D1A17B360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t="9325" r="25186" b="847"/>
          <a:stretch/>
        </p:blipFill>
        <p:spPr>
          <a:xfrm>
            <a:off x="9409430" y="4227071"/>
            <a:ext cx="1742561" cy="21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768F71-1626-03D7-107D-04BAE99C76FA}"/>
              </a:ext>
            </a:extLst>
          </p:cNvPr>
          <p:cNvSpPr txBox="1"/>
          <p:nvPr/>
        </p:nvSpPr>
        <p:spPr>
          <a:xfrm>
            <a:off x="9524421" y="6387071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Seper Ekhtiari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64877-5134-6AFB-9E44-607AE8DA4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59"/>
          <a:stretch/>
        </p:blipFill>
        <p:spPr>
          <a:xfrm>
            <a:off x="3254931" y="1648312"/>
            <a:ext cx="1621214" cy="21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1646B2-6C53-7D06-2688-2EC9913ACEAA}"/>
              </a:ext>
            </a:extLst>
          </p:cNvPr>
          <p:cNvSpPr txBox="1"/>
          <p:nvPr/>
        </p:nvSpPr>
        <p:spPr>
          <a:xfrm>
            <a:off x="3140080" y="3814490"/>
            <a:ext cx="169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Darko </a:t>
            </a:r>
            <a:r>
              <a:rPr lang="en-CA" b="1" dirty="0" err="1"/>
              <a:t>Talevski</a:t>
            </a:r>
            <a:endParaRPr lang="en-CA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97CDF-1044-7613-3F6E-694FC5497535}"/>
              </a:ext>
            </a:extLst>
          </p:cNvPr>
          <p:cNvSpPr txBox="1"/>
          <p:nvPr/>
        </p:nvSpPr>
        <p:spPr>
          <a:xfrm>
            <a:off x="682092" y="3814490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Geert </a:t>
            </a:r>
            <a:r>
              <a:rPr lang="en-CA" b="1" dirty="0" err="1"/>
              <a:t>Meermans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00F27-B374-D435-5E1B-17A752173056}"/>
              </a:ext>
            </a:extLst>
          </p:cNvPr>
          <p:cNvSpPr txBox="1"/>
          <p:nvPr/>
        </p:nvSpPr>
        <p:spPr>
          <a:xfrm>
            <a:off x="5528899" y="3808312"/>
            <a:ext cx="184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/>
              <a:t>Pēteris</a:t>
            </a:r>
            <a:r>
              <a:rPr lang="en-CA" b="1" dirty="0"/>
              <a:t> </a:t>
            </a:r>
            <a:r>
              <a:rPr lang="en-CA" b="1" dirty="0" err="1"/>
              <a:t>Studers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98C6C-FF91-CCDF-3A2C-A89C79F300E4}"/>
              </a:ext>
            </a:extLst>
          </p:cNvPr>
          <p:cNvSpPr txBox="1"/>
          <p:nvPr/>
        </p:nvSpPr>
        <p:spPr>
          <a:xfrm>
            <a:off x="7923838" y="3810743"/>
            <a:ext cx="14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Emre </a:t>
            </a:r>
            <a:r>
              <a:rPr lang="en-CA" b="1" dirty="0" err="1"/>
              <a:t>Togrul</a:t>
            </a:r>
            <a:endParaRPr lang="en-CA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72362-A56B-75B0-2E66-97E753C01DB7}"/>
              </a:ext>
            </a:extLst>
          </p:cNvPr>
          <p:cNvSpPr txBox="1"/>
          <p:nvPr/>
        </p:nvSpPr>
        <p:spPr>
          <a:xfrm>
            <a:off x="9808076" y="3808312"/>
            <a:ext cx="206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Mazhar </a:t>
            </a:r>
            <a:r>
              <a:rPr lang="en-CA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Tokgözoglu</a:t>
            </a:r>
            <a:r>
              <a:rPr lang="en-CA" b="1" dirty="0">
                <a:effectLst/>
              </a:rPr>
              <a:t> </a:t>
            </a:r>
            <a:endParaRPr lang="en-CA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146AD-E763-2FF3-8927-3BBE34E6A918}"/>
              </a:ext>
            </a:extLst>
          </p:cNvPr>
          <p:cNvSpPr txBox="1"/>
          <p:nvPr/>
        </p:nvSpPr>
        <p:spPr>
          <a:xfrm>
            <a:off x="144831" y="6387071"/>
            <a:ext cx="342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MY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Ruslan </a:t>
            </a:r>
            <a:r>
              <a:rPr lang="en-MY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Nazaruddin</a:t>
            </a:r>
            <a:r>
              <a:rPr lang="en-MY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Simanjuntak</a:t>
            </a:r>
            <a:endParaRPr lang="en-MY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C1560-3C95-0507-A0E3-9BBB57B6C571}"/>
              </a:ext>
            </a:extLst>
          </p:cNvPr>
          <p:cNvSpPr txBox="1"/>
          <p:nvPr/>
        </p:nvSpPr>
        <p:spPr>
          <a:xfrm>
            <a:off x="3637195" y="6387071"/>
            <a:ext cx="273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Kamolsak</a:t>
            </a:r>
            <a:r>
              <a:rPr lang="en-CA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CA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Sukhonthamarn</a:t>
            </a:r>
            <a:r>
              <a:rPr lang="en-CA" b="1" dirty="0">
                <a:effectLst/>
              </a:rPr>
              <a:t> </a:t>
            </a:r>
            <a:endParaRPr lang="en-C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4DEB4-773D-EF76-DC6E-129BC39BD647}"/>
              </a:ext>
            </a:extLst>
          </p:cNvPr>
          <p:cNvSpPr txBox="1"/>
          <p:nvPr/>
        </p:nvSpPr>
        <p:spPr>
          <a:xfrm>
            <a:off x="6841282" y="6387071"/>
            <a:ext cx="148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alibri" panose="020F0502020204030204" pitchFamily="34" charset="0"/>
              </a:rPr>
              <a:t>Mark Phillips</a:t>
            </a:r>
            <a:endParaRPr lang="en-CA" b="1" dirty="0"/>
          </a:p>
        </p:txBody>
      </p:sp>
      <p:pic>
        <p:nvPicPr>
          <p:cNvPr id="1028" name="Picture 4" descr="Pēteris Studers — RSU">
            <a:extLst>
              <a:ext uri="{FF2B5EF4-FFF2-40B4-BE49-F238E27FC236}">
                <a16:creationId xmlns:a16="http://schemas.microsoft.com/office/drawing/2014/main" id="{F1635631-ABAF-700C-B605-5468288EC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2"/>
          <a:stretch/>
        </p:blipFill>
        <p:spPr bwMode="auto">
          <a:xfrm>
            <a:off x="5528899" y="1648312"/>
            <a:ext cx="181939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ctors of Adana Hospital specialized in Orthopedics and Traumatology">
            <a:extLst>
              <a:ext uri="{FF2B5EF4-FFF2-40B4-BE49-F238E27FC236}">
                <a16:creationId xmlns:a16="http://schemas.microsoft.com/office/drawing/2014/main" id="{E4E132EA-A55B-24DA-FE22-F477609D9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50" y="1648312"/>
            <a:ext cx="166218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f. Dr. Mazhar TOKGÖZOĞLU – Konsültan Hekim – Özel Çankaya Hastanesi">
            <a:extLst>
              <a:ext uri="{FF2B5EF4-FFF2-40B4-BE49-F238E27FC236}">
                <a16:creationId xmlns:a16="http://schemas.microsoft.com/office/drawing/2014/main" id="{52C80A3C-6A4A-FC77-5FC9-57D39952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496" y="1648312"/>
            <a:ext cx="1584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rk Phillips - Global Research Solutions Inc. | LinkedIn">
            <a:extLst>
              <a:ext uri="{FF2B5EF4-FFF2-40B4-BE49-F238E27FC236}">
                <a16:creationId xmlns:a16="http://schemas.microsoft.com/office/drawing/2014/main" id="{03EC537A-C636-F9ED-8F76-C73D3627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1" y="4227071"/>
            <a:ext cx="176452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8CBF5C-0797-5C01-16AB-A9188F702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557" y="4227071"/>
            <a:ext cx="1818947" cy="2160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47ACD2E-7D58-CDCE-4888-38546C979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DDDF6E-AA2C-5791-C50E-8DE4D7DAE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7" y="1648312"/>
            <a:ext cx="1924364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FC953D-0A6F-DE2F-E6E2-91DFEACB3D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/>
          <a:stretch/>
        </p:blipFill>
        <p:spPr>
          <a:xfrm>
            <a:off x="4214553" y="4227071"/>
            <a:ext cx="158714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creased global aging population growth projected to 2100. | Download  Scientific Diagram">
            <a:extLst>
              <a:ext uri="{FF2B5EF4-FFF2-40B4-BE49-F238E27FC236}">
                <a16:creationId xmlns:a16="http://schemas.microsoft.com/office/drawing/2014/main" id="{A9A1ED94-7834-04BC-DE49-088AB950D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2786" r="11411"/>
          <a:stretch/>
        </p:blipFill>
        <p:spPr bwMode="auto">
          <a:xfrm>
            <a:off x="225017" y="2100648"/>
            <a:ext cx="5846243" cy="46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9" y="1437867"/>
            <a:ext cx="10515600" cy="1325563"/>
          </a:xfrm>
        </p:spPr>
        <p:txBody>
          <a:bodyPr/>
          <a:lstStyle/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</a:t>
            </a:r>
            <a:b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TR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DB26E-13B5-23FB-EF0C-68DBDF5445BB}"/>
              </a:ext>
            </a:extLst>
          </p:cNvPr>
          <p:cNvSpPr txBox="1"/>
          <p:nvPr/>
        </p:nvSpPr>
        <p:spPr>
          <a:xfrm>
            <a:off x="6474940" y="3111809"/>
            <a:ext cx="5393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Hip Fracture Statistics (2019) </a:t>
            </a:r>
            <a:r>
              <a:rPr lang="en-CA" sz="2400" b="1" baseline="30000" dirty="0"/>
              <a:t>2</a:t>
            </a:r>
            <a:r>
              <a:rPr lang="en-CA" sz="2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Annual global incidence: 14.2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Global prevalence: 23.6 million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12-month healthcare cost for a hip fracture: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43,669 USD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210A6-3511-0583-EB2D-11874A08D607}"/>
              </a:ext>
            </a:extLst>
          </p:cNvPr>
          <p:cNvSpPr txBox="1"/>
          <p:nvPr/>
        </p:nvSpPr>
        <p:spPr>
          <a:xfrm>
            <a:off x="8406713" y="6112815"/>
            <a:ext cx="3560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aseline="30000" dirty="0"/>
              <a:t>1</a:t>
            </a:r>
            <a:r>
              <a:rPr lang="en-CA" dirty="0"/>
              <a:t>United Nations</a:t>
            </a:r>
          </a:p>
          <a:p>
            <a:r>
              <a:rPr lang="en-CA" baseline="30000" dirty="0">
                <a:hlinkClick r:id="rId3"/>
              </a:rPr>
              <a:t>2</a:t>
            </a:r>
            <a:r>
              <a:rPr lang="en-CA" dirty="0">
                <a:hlinkClick r:id="rId3"/>
              </a:rPr>
              <a:t>GBD 2019 Fracture Collaborators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5B58D-D14B-BFBB-EF0B-722B6F80014C}"/>
              </a:ext>
            </a:extLst>
          </p:cNvPr>
          <p:cNvSpPr txBox="1"/>
          <p:nvPr/>
        </p:nvSpPr>
        <p:spPr>
          <a:xfrm>
            <a:off x="5879590" y="206357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445313" y="1600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9453A-B507-63A0-4D76-F9FC9DAFC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7" y="2386907"/>
            <a:ext cx="5189270" cy="2006053"/>
          </a:xfrm>
          <a:prstGeom prst="rect">
            <a:avLst/>
          </a:prstGeom>
        </p:spPr>
      </p:pic>
      <p:pic>
        <p:nvPicPr>
          <p:cNvPr id="4098" name="Picture 2" descr="Gordon Guyatt - Wikipedia">
            <a:extLst>
              <a:ext uri="{FF2B5EF4-FFF2-40B4-BE49-F238E27FC236}">
                <a16:creationId xmlns:a16="http://schemas.microsoft.com/office/drawing/2014/main" id="{9F989DBE-8C8B-5217-BC24-4DAD6DE5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98" y="4564634"/>
            <a:ext cx="2975859" cy="22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0BE446-CE04-45B8-4F5E-77C4B7387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25" y="0"/>
            <a:ext cx="39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>
            <a:extLst>
              <a:ext uri="{FF2B5EF4-FFF2-40B4-BE49-F238E27FC236}">
                <a16:creationId xmlns:a16="http://schemas.microsoft.com/office/drawing/2014/main" id="{C75A2D1A-4201-6C51-5A39-A4824757D607}"/>
              </a:ext>
            </a:extLst>
          </p:cNvPr>
          <p:cNvSpPr/>
          <p:nvPr/>
        </p:nvSpPr>
        <p:spPr>
          <a:xfrm>
            <a:off x="8701868" y="2174664"/>
            <a:ext cx="767382" cy="25184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9B11679D-702F-A564-3833-F9C928412186}"/>
              </a:ext>
            </a:extLst>
          </p:cNvPr>
          <p:cNvSpPr/>
          <p:nvPr/>
        </p:nvSpPr>
        <p:spPr>
          <a:xfrm>
            <a:off x="3796226" y="2174664"/>
            <a:ext cx="767382" cy="25184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518975E-4841-F002-038B-8E16E57D7089}"/>
              </a:ext>
            </a:extLst>
          </p:cNvPr>
          <p:cNvSpPr/>
          <p:nvPr/>
        </p:nvSpPr>
        <p:spPr>
          <a:xfrm>
            <a:off x="1920933" y="2048741"/>
            <a:ext cx="1875295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N = 1,656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1F4AE6-7251-297B-7018-86EECF3CB2BB}"/>
              </a:ext>
            </a:extLst>
          </p:cNvPr>
          <p:cNvSpPr/>
          <p:nvPr/>
        </p:nvSpPr>
        <p:spPr>
          <a:xfrm>
            <a:off x="4582270" y="2048741"/>
            <a:ext cx="1875295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/>
              <a:t>Duplicates removed: 515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961AFA1-B678-B234-F141-2147B2256B45}"/>
              </a:ext>
            </a:extLst>
          </p:cNvPr>
          <p:cNvSpPr/>
          <p:nvPr/>
        </p:nvSpPr>
        <p:spPr>
          <a:xfrm>
            <a:off x="1920933" y="3473860"/>
            <a:ext cx="1875294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N = 1,141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CFAB80-9D5E-1355-AEBB-A72ACCDE6DED}"/>
              </a:ext>
            </a:extLst>
          </p:cNvPr>
          <p:cNvSpPr/>
          <p:nvPr/>
        </p:nvSpPr>
        <p:spPr>
          <a:xfrm>
            <a:off x="1920933" y="4644563"/>
            <a:ext cx="1875293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N = 29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7B11E7-A6B6-9C1F-42A4-B2BA61FDD75E}"/>
              </a:ext>
            </a:extLst>
          </p:cNvPr>
          <p:cNvSpPr/>
          <p:nvPr/>
        </p:nvSpPr>
        <p:spPr>
          <a:xfrm>
            <a:off x="1920934" y="5875146"/>
            <a:ext cx="1875292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N = 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853D47E-B350-57C1-D3BA-C1E1AA186804}"/>
              </a:ext>
            </a:extLst>
          </p:cNvPr>
          <p:cNvSpPr/>
          <p:nvPr/>
        </p:nvSpPr>
        <p:spPr>
          <a:xfrm>
            <a:off x="7091264" y="2048740"/>
            <a:ext cx="1610604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N = 1,583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06A18AA-B9E0-0511-5F16-92F7BD73F647}"/>
              </a:ext>
            </a:extLst>
          </p:cNvPr>
          <p:cNvSpPr/>
          <p:nvPr/>
        </p:nvSpPr>
        <p:spPr>
          <a:xfrm>
            <a:off x="9469250" y="2048740"/>
            <a:ext cx="1875295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/>
              <a:t>Duplicates removed: 573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1DEE2F0-9A34-8539-0B71-58E410903260}"/>
              </a:ext>
            </a:extLst>
          </p:cNvPr>
          <p:cNvSpPr/>
          <p:nvPr/>
        </p:nvSpPr>
        <p:spPr>
          <a:xfrm>
            <a:off x="7091264" y="3473860"/>
            <a:ext cx="1610605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N = 1,010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D29E004-2D0C-E6FB-9A90-AA554E4EF944}"/>
              </a:ext>
            </a:extLst>
          </p:cNvPr>
          <p:cNvSpPr/>
          <p:nvPr/>
        </p:nvSpPr>
        <p:spPr>
          <a:xfrm>
            <a:off x="7091264" y="4644563"/>
            <a:ext cx="1610605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N = 27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592C37D-6802-2130-8CB9-F7CC2D15AB16}"/>
              </a:ext>
            </a:extLst>
          </p:cNvPr>
          <p:cNvSpPr/>
          <p:nvPr/>
        </p:nvSpPr>
        <p:spPr>
          <a:xfrm>
            <a:off x="7091263" y="5877441"/>
            <a:ext cx="1610605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N = 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6EE2780-DB3E-C0A6-F0CA-3F7AF649F6D1}"/>
              </a:ext>
            </a:extLst>
          </p:cNvPr>
          <p:cNvSpPr/>
          <p:nvPr/>
        </p:nvSpPr>
        <p:spPr>
          <a:xfrm rot="16200000">
            <a:off x="-230664" y="2048742"/>
            <a:ext cx="1484754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00" b="1" dirty="0"/>
              <a:t>IDENTIFICATION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B0D9B5-9BB1-096B-C5A1-E459239088E8}"/>
              </a:ext>
            </a:extLst>
          </p:cNvPr>
          <p:cNvSpPr/>
          <p:nvPr/>
        </p:nvSpPr>
        <p:spPr>
          <a:xfrm rot="16200000">
            <a:off x="-69002" y="3473861"/>
            <a:ext cx="1161428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00" b="1" dirty="0"/>
              <a:t>SCREENING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43E9945-3EEB-702D-BB25-6CFB70B03291}"/>
              </a:ext>
            </a:extLst>
          </p:cNvPr>
          <p:cNvSpPr/>
          <p:nvPr/>
        </p:nvSpPr>
        <p:spPr>
          <a:xfrm rot="16200000">
            <a:off x="-26458" y="4644564"/>
            <a:ext cx="1076340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00" b="1" dirty="0"/>
              <a:t>ELIGIBLITY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C4C6DB3-4AF7-ECB5-84F1-8813DF245B10}"/>
              </a:ext>
            </a:extLst>
          </p:cNvPr>
          <p:cNvSpPr/>
          <p:nvPr/>
        </p:nvSpPr>
        <p:spPr>
          <a:xfrm rot="16200000">
            <a:off x="-26458" y="5851951"/>
            <a:ext cx="1076342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00" b="1" dirty="0"/>
              <a:t>INCLUDED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D2403D12-DEC8-2168-84B5-8BD9CCC4213E}"/>
              </a:ext>
            </a:extLst>
          </p:cNvPr>
          <p:cNvSpPr/>
          <p:nvPr/>
        </p:nvSpPr>
        <p:spPr>
          <a:xfrm rot="5400000">
            <a:off x="2405517" y="2894874"/>
            <a:ext cx="906124" cy="25184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B5C81A26-2CA4-604F-DA28-D6CBF085D26E}"/>
              </a:ext>
            </a:extLst>
          </p:cNvPr>
          <p:cNvSpPr/>
          <p:nvPr/>
        </p:nvSpPr>
        <p:spPr>
          <a:xfrm rot="5400000">
            <a:off x="2531440" y="4191501"/>
            <a:ext cx="654277" cy="25184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B898C118-4C1A-934B-E4EE-3D6202EB80E7}"/>
              </a:ext>
            </a:extLst>
          </p:cNvPr>
          <p:cNvSpPr/>
          <p:nvPr/>
        </p:nvSpPr>
        <p:spPr>
          <a:xfrm rot="5400000">
            <a:off x="2462884" y="5392145"/>
            <a:ext cx="714158" cy="25184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B0481AA9-B9B8-E554-F87C-4EF224635975}"/>
              </a:ext>
            </a:extLst>
          </p:cNvPr>
          <p:cNvSpPr/>
          <p:nvPr/>
        </p:nvSpPr>
        <p:spPr>
          <a:xfrm rot="5400000">
            <a:off x="7456489" y="2879573"/>
            <a:ext cx="906124" cy="25184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F97CFC1C-A831-7233-C054-70A96B703125}"/>
              </a:ext>
            </a:extLst>
          </p:cNvPr>
          <p:cNvSpPr/>
          <p:nvPr/>
        </p:nvSpPr>
        <p:spPr>
          <a:xfrm rot="5400000">
            <a:off x="7582412" y="4176200"/>
            <a:ext cx="654277" cy="25184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6873A77-ABD7-2246-4572-6B92A6BCA4C2}"/>
              </a:ext>
            </a:extLst>
          </p:cNvPr>
          <p:cNvSpPr/>
          <p:nvPr/>
        </p:nvSpPr>
        <p:spPr>
          <a:xfrm rot="5400000">
            <a:off x="7513856" y="5376844"/>
            <a:ext cx="714158" cy="25184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9F1719F-F959-D481-9D80-1CDC4FC3D80F}"/>
              </a:ext>
            </a:extLst>
          </p:cNvPr>
          <p:cNvSpPr/>
          <p:nvPr/>
        </p:nvSpPr>
        <p:spPr>
          <a:xfrm>
            <a:off x="3340005" y="1457894"/>
            <a:ext cx="1875295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2019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A64EDE1-FC99-9580-D451-4035D76D580C}"/>
              </a:ext>
            </a:extLst>
          </p:cNvPr>
          <p:cNvSpPr/>
          <p:nvPr/>
        </p:nvSpPr>
        <p:spPr>
          <a:xfrm>
            <a:off x="8147911" y="1460957"/>
            <a:ext cx="1875295" cy="5036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2024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1A051A-4FC1-3E39-B9E0-6CD57C2BEA8C}"/>
              </a:ext>
            </a:extLst>
          </p:cNvPr>
          <p:cNvSpPr txBox="1"/>
          <p:nvPr/>
        </p:nvSpPr>
        <p:spPr>
          <a:xfrm>
            <a:off x="9029924" y="5780632"/>
            <a:ext cx="2482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*1 update</a:t>
            </a:r>
          </a:p>
          <a:p>
            <a:r>
              <a:rPr lang="en-CA" dirty="0"/>
              <a:t>* 3 secondary analyses</a:t>
            </a:r>
          </a:p>
        </p:txBody>
      </p:sp>
    </p:spTree>
    <p:extLst>
      <p:ext uri="{BB962C8B-B14F-4D97-AF65-F5344CB8AC3E}">
        <p14:creationId xmlns:p14="http://schemas.microsoft.com/office/powerpoint/2010/main" val="394062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19A7EB-8458-B7E1-93C0-98D07A0B4B31}"/>
              </a:ext>
            </a:extLst>
          </p:cNvPr>
          <p:cNvSpPr txBox="1"/>
          <p:nvPr/>
        </p:nvSpPr>
        <p:spPr>
          <a:xfrm>
            <a:off x="166254" y="2358149"/>
            <a:ext cx="3830778" cy="3416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/>
              <a:t>AT UP TO 5 YEARS POST-OP, NO SIGNIFICANT DIFFERENCE BETWEEN THA AND HA IN RATES OF: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Revision surgery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Dislocation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Mortality Periprosthetic fracture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6124B-0B27-E76B-5CEC-381320606A1E}"/>
              </a:ext>
            </a:extLst>
          </p:cNvPr>
          <p:cNvSpPr txBox="1"/>
          <p:nvPr/>
        </p:nvSpPr>
        <p:spPr>
          <a:xfrm>
            <a:off x="4180611" y="1825680"/>
            <a:ext cx="3830778" cy="44903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400" b="1" dirty="0"/>
              <a:t>THA PATIENTS, COMPARED TO HA PATIENTS HAD: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Significantly longer operative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MD: 29.7 mins </a:t>
            </a:r>
          </a:p>
          <a:p>
            <a:pPr lvl="1"/>
            <a:r>
              <a:rPr lang="en-CA" sz="2400" dirty="0"/>
              <a:t>(95%CI: 18.0-41.5)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Significantly higher estimated blood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MD: 133 mL </a:t>
            </a:r>
          </a:p>
          <a:p>
            <a:pPr lvl="1"/>
            <a:r>
              <a:rPr lang="en-CA" sz="2400" dirty="0"/>
              <a:t>(95%CI: 96-170mL)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8C7FF-0B35-A8DE-A5B6-EC244EB6AA1D}"/>
              </a:ext>
            </a:extLst>
          </p:cNvPr>
          <p:cNvSpPr txBox="1"/>
          <p:nvPr/>
        </p:nvSpPr>
        <p:spPr>
          <a:xfrm>
            <a:off x="8312727" y="1439376"/>
            <a:ext cx="3713019" cy="526297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sz="2400" b="1" dirty="0"/>
              <a:t>THA PATIENTS, COMPARED TO HA PATIENTS HAD: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Significantly better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4.6 points on HHS</a:t>
            </a:r>
          </a:p>
          <a:p>
            <a:pPr lvl="1"/>
            <a:r>
              <a:rPr lang="en-CA" sz="2400" dirty="0"/>
              <a:t>95%CI: 1.7-7.5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/>
              <a:t>MCID: 8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Significantly better </a:t>
            </a:r>
            <a:r>
              <a:rPr lang="en-CA" sz="2400" dirty="0" err="1"/>
              <a:t>HRQoL</a:t>
            </a:r>
            <a:endParaRPr lang="en-CA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0.05 on EQ-5D</a:t>
            </a:r>
          </a:p>
          <a:p>
            <a:pPr lvl="1"/>
            <a:r>
              <a:rPr lang="en-CA" sz="2400" dirty="0"/>
              <a:t>95%CI: 0.02-0.08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400" dirty="0"/>
              <a:t>MCID: 0.145</a:t>
            </a: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 algn="l"/>
            <a:r>
              <a:rPr lang="en-CA" sz="4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there a difference in outcomes between hemiarthroplasty and total hip arthroplasty for patients with displaced femoral neck fractures?</a:t>
            </a:r>
            <a:endParaRPr lang="en-CA" sz="44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TR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2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395352" y="2563152"/>
            <a:ext cx="94012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 of 20 unique RCTs and 3 secondary analyses of RCTs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some signal for </a:t>
            </a:r>
            <a:r>
              <a:rPr lang="en-US" sz="28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benefits in function and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HRQoL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are </a:t>
            </a:r>
            <a:r>
              <a:rPr lang="en-US" sz="28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likely not clinically meaningful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hip arthroplasty is associated with significantly longer operative times (~30mins) and blood loss (&lt;150mL)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difference in revision, complication, or mortality rates</a:t>
            </a: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4" y="1567543"/>
            <a:ext cx="11974286" cy="529045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tr-TR" sz="4800" b="1" kern="0" dirty="0" err="1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Question</a:t>
            </a:r>
            <a:endParaRPr lang="tr-TR" sz="4800" b="1" kern="0" dirty="0">
              <a:solidFill>
                <a:srgbClr val="000000"/>
              </a:solidFill>
              <a:effectLst/>
              <a:highlight>
                <a:srgbClr val="FF0000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CA" sz="4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there a difference in outcomes between hemiarthroplasty and total hip arthroplasty for patients with displaced femoral neck fractures?</a:t>
            </a:r>
            <a:endParaRPr lang="tr-TR" sz="48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tr-TR" sz="48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Response:</a:t>
            </a:r>
          </a:p>
          <a:p>
            <a:pPr algn="l"/>
            <a:r>
              <a:rPr lang="en-CA" sz="51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Based on randomized controlled trials (RCT), at up to 5 years follow up</a:t>
            </a:r>
            <a:r>
              <a:rPr lang="en-CA" sz="5100" b="1" kern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there appears to be no important difference between hemiarthroplasty (HA) and total hip arthroplasty (THA) </a:t>
            </a:r>
            <a:r>
              <a:rPr lang="en-CA" sz="51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performed for patients with displaced femoral neck fracture.  The use of THA is associated with better health-related quality of life (</a:t>
            </a:r>
            <a:r>
              <a:rPr lang="en-CA" sz="51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HRQoL</a:t>
            </a:r>
            <a:r>
              <a:rPr lang="en-CA" sz="51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and function. Estimated blood loss and operative time are both significantly lower in hemiarthroplasty compared to THA. </a:t>
            </a:r>
            <a:endParaRPr lang="en-TR" sz="7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440</Words>
  <Application>Microsoft Office PowerPoint</Application>
  <PresentationFormat>Geniş ekran</PresentationFormat>
  <Paragraphs>81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Why is this topic Important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Demirkıran</dc:creator>
  <cp:lastModifiedBy>kayhan karaytug</cp:lastModifiedBy>
  <cp:revision>12</cp:revision>
  <dcterms:created xsi:type="dcterms:W3CDTF">2024-06-13T13:25:39Z</dcterms:created>
  <dcterms:modified xsi:type="dcterms:W3CDTF">2024-08-26T19:15:46Z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