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7" r:id="rId6"/>
    <p:sldId id="258" r:id="rId7"/>
    <p:sldId id="257" r:id="rId8"/>
    <p:sldId id="259" r:id="rId9"/>
    <p:sldId id="264" r:id="rId10"/>
    <p:sldId id="268"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2"/>
    <p:restoredTop sz="80319"/>
  </p:normalViewPr>
  <p:slideViewPr>
    <p:cSldViewPr snapToGrid="0">
      <p:cViewPr varScale="1">
        <p:scale>
          <a:sx n="51" d="100"/>
          <a:sy n="51" d="100"/>
        </p:scale>
        <p:origin x="14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128BC-3CCB-B34F-83F3-4CDC1C7A4727}" type="datetimeFigureOut">
              <a:rPr lang="ru-RU" smtClean="0"/>
              <a:t>26.08.2024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B26FB-CFF6-614E-9956-D74EDF7C85C6}" type="slidenum">
              <a:rPr lang="ru-RU" smtClean="0"/>
              <a:t>‹#›</a:t>
            </a:fld>
            <a:endParaRPr lang="ru-RU"/>
          </a:p>
        </p:txBody>
      </p:sp>
    </p:spTree>
    <p:extLst>
      <p:ext uri="{BB962C8B-B14F-4D97-AF65-F5344CB8AC3E}">
        <p14:creationId xmlns:p14="http://schemas.microsoft.com/office/powerpoint/2010/main" val="329013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 dirty="0"/>
              <a:t>Alisagib Dzhavadov was responsible for this topic.</a:t>
            </a:r>
            <a:endParaRPr lang="ru-RU" dirty="0"/>
          </a:p>
        </p:txBody>
      </p:sp>
      <p:sp>
        <p:nvSpPr>
          <p:cNvPr id="4" name="Номер слайда 3"/>
          <p:cNvSpPr>
            <a:spLocks noGrp="1"/>
          </p:cNvSpPr>
          <p:nvPr>
            <p:ph type="sldNum" sz="quarter" idx="5"/>
          </p:nvPr>
        </p:nvSpPr>
        <p:spPr/>
        <p:txBody>
          <a:bodyPr/>
          <a:lstStyle/>
          <a:p>
            <a:fld id="{2EBB26FB-CFF6-614E-9956-D74EDF7C85C6}" type="slidenum">
              <a:rPr lang="ru-RU" smtClean="0"/>
              <a:t>1</a:t>
            </a:fld>
            <a:endParaRPr lang="ru-RU"/>
          </a:p>
        </p:txBody>
      </p:sp>
    </p:spTree>
    <p:extLst>
      <p:ext uri="{BB962C8B-B14F-4D97-AF65-F5344CB8AC3E}">
        <p14:creationId xmlns:p14="http://schemas.microsoft.com/office/powerpoint/2010/main" val="32758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EBB26FB-CFF6-614E-9956-D74EDF7C85C6}" type="slidenum">
              <a:rPr lang="ru-RU" smtClean="0"/>
              <a:t>2</a:t>
            </a:fld>
            <a:endParaRPr lang="ru-RU"/>
          </a:p>
        </p:txBody>
      </p:sp>
    </p:spTree>
    <p:extLst>
      <p:ext uri="{BB962C8B-B14F-4D97-AF65-F5344CB8AC3E}">
        <p14:creationId xmlns:p14="http://schemas.microsoft.com/office/powerpoint/2010/main" val="404386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EBB26FB-CFF6-614E-9956-D74EDF7C85C6}" type="slidenum">
              <a:rPr lang="ru-RU" smtClean="0"/>
              <a:t>3</a:t>
            </a:fld>
            <a:endParaRPr lang="ru-RU"/>
          </a:p>
        </p:txBody>
      </p:sp>
    </p:spTree>
    <p:extLst>
      <p:ext uri="{BB962C8B-B14F-4D97-AF65-F5344CB8AC3E}">
        <p14:creationId xmlns:p14="http://schemas.microsoft.com/office/powerpoint/2010/main" val="330399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2EBB26FB-CFF6-614E-9956-D74EDF7C85C6}" type="slidenum">
              <a:rPr lang="ru-RU" smtClean="0"/>
              <a:t>4</a:t>
            </a:fld>
            <a:endParaRPr lang="ru-RU"/>
          </a:p>
        </p:txBody>
      </p:sp>
    </p:spTree>
    <p:extLst>
      <p:ext uri="{BB962C8B-B14F-4D97-AF65-F5344CB8AC3E}">
        <p14:creationId xmlns:p14="http://schemas.microsoft.com/office/powerpoint/2010/main" val="410059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B26FB-CFF6-614E-9956-D74EDF7C85C6}" type="slidenum">
              <a:rPr lang="ru-RU" smtClean="0"/>
              <a:t>6</a:t>
            </a:fld>
            <a:endParaRPr lang="ru-RU"/>
          </a:p>
        </p:txBody>
      </p:sp>
    </p:spTree>
    <p:extLst>
      <p:ext uri="{BB962C8B-B14F-4D97-AF65-F5344CB8AC3E}">
        <p14:creationId xmlns:p14="http://schemas.microsoft.com/office/powerpoint/2010/main" val="209296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x-none"/>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1164236" y="2620092"/>
            <a:ext cx="9863528" cy="1088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2060"/>
                </a:solidFill>
                <a:effectLst/>
                <a:latin typeface="Times New Roman" panose="02020603050405020304" pitchFamily="18" charset="0"/>
                <a:ea typeface="Times New Roman" panose="02020603050405020304" pitchFamily="18" charset="0"/>
              </a:rPr>
              <a:t>What are the indications for the use of dual mobility bearing surface for patients undergoing primary total hip arthroplasty?</a:t>
            </a:r>
          </a:p>
        </p:txBody>
      </p:sp>
      <p:sp>
        <p:nvSpPr>
          <p:cNvPr id="3" name="Title 2">
            <a:extLst>
              <a:ext uri="{FF2B5EF4-FFF2-40B4-BE49-F238E27FC236}">
                <a16:creationId xmlns:a16="http://schemas.microsoft.com/office/drawing/2014/main" id="{B0D34168-14C1-BA1E-4FC0-47ADA7C0B655}"/>
              </a:ext>
            </a:extLst>
          </p:cNvPr>
          <p:cNvSpPr txBox="1">
            <a:spLocks/>
          </p:cNvSpPr>
          <p:nvPr/>
        </p:nvSpPr>
        <p:spPr>
          <a:xfrm>
            <a:off x="1387923" y="5473844"/>
            <a:ext cx="9416154" cy="13841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060"/>
                </a:solidFill>
                <a:latin typeface="Times New Roman" panose="02020603050405020304" pitchFamily="18" charset="0"/>
                <a:cs typeface="Times New Roman" panose="02020603050405020304" pitchFamily="18" charset="0"/>
              </a:rPr>
              <a:t>Alisina Shahi MD, PhD</a:t>
            </a:r>
          </a:p>
          <a:p>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The University of Texas Health Science Center at Houston</a:t>
            </a:r>
          </a:p>
          <a:p>
            <a:br>
              <a:rPr lang="en-US" sz="2800" dirty="0">
                <a:solidFill>
                  <a:srgbClr val="002060"/>
                </a:solidFill>
                <a:latin typeface="Times New Roman" panose="02020603050405020304" pitchFamily="18" charset="0"/>
                <a:cs typeface="Times New Roman" panose="02020603050405020304" pitchFamily="18" charset="0"/>
              </a:rPr>
            </a:br>
            <a:endParaRPr lang="en-US" sz="2800" dirty="0">
              <a:solidFill>
                <a:srgbClr val="002060"/>
              </a:solidFill>
              <a:latin typeface="Times New Roman" panose="02020603050405020304" pitchFamily="18" charset="0"/>
              <a:cs typeface="Times New Roman" panose="02020603050405020304" pitchFamily="18" charset="0"/>
            </a:endParaRPr>
          </a:p>
          <a:p>
            <a:endParaRPr lang="en-US" sz="2800" dirty="0">
              <a:solidFill>
                <a:srgbClr val="002060"/>
              </a:solidFill>
              <a:latin typeface="Times New Roman" panose="02020603050405020304" pitchFamily="18" charset="0"/>
              <a:cs typeface="Times New Roman" panose="02020603050405020304" pitchFamily="18" charset="0"/>
            </a:endParaRPr>
          </a:p>
          <a:p>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in a suit and tie&#10;&#10;Description automatically generated">
            <a:extLst>
              <a:ext uri="{FF2B5EF4-FFF2-40B4-BE49-F238E27FC236}">
                <a16:creationId xmlns:a16="http://schemas.microsoft.com/office/drawing/2014/main" id="{A480B96F-2B20-4FC7-306F-FAC77F96C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27" y="1570219"/>
            <a:ext cx="1204226" cy="1611038"/>
          </a:xfrm>
          <a:prstGeom prst="rect">
            <a:avLst/>
          </a:prstGeom>
        </p:spPr>
      </p:pic>
      <p:sp>
        <p:nvSpPr>
          <p:cNvPr id="10" name="TextBox 9">
            <a:extLst>
              <a:ext uri="{FF2B5EF4-FFF2-40B4-BE49-F238E27FC236}">
                <a16:creationId xmlns:a16="http://schemas.microsoft.com/office/drawing/2014/main" id="{338ECE91-1154-BBBC-611B-1CEEA74D39F0}"/>
              </a:ext>
            </a:extLst>
          </p:cNvPr>
          <p:cNvSpPr txBox="1"/>
          <p:nvPr/>
        </p:nvSpPr>
        <p:spPr>
          <a:xfrm>
            <a:off x="880413" y="3171996"/>
            <a:ext cx="145905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Alisina Shahi</a:t>
            </a:r>
          </a:p>
        </p:txBody>
      </p:sp>
      <p:pic>
        <p:nvPicPr>
          <p:cNvPr id="11" name="Picture 10" descr="A person in a suit and tie&#10;&#10;Description automatically generated">
            <a:extLst>
              <a:ext uri="{FF2B5EF4-FFF2-40B4-BE49-F238E27FC236}">
                <a16:creationId xmlns:a16="http://schemas.microsoft.com/office/drawing/2014/main" id="{1748BD9D-B216-C0D7-2432-03C13C772F2B}"/>
              </a:ext>
            </a:extLst>
          </p:cNvPr>
          <p:cNvPicPr>
            <a:picLocks noChangeAspect="1"/>
          </p:cNvPicPr>
          <p:nvPr/>
        </p:nvPicPr>
        <p:blipFill>
          <a:blip r:embed="rId4"/>
          <a:stretch>
            <a:fillRect/>
          </a:stretch>
        </p:blipFill>
        <p:spPr>
          <a:xfrm>
            <a:off x="3937880" y="1514669"/>
            <a:ext cx="1204227" cy="1666588"/>
          </a:xfrm>
          <a:prstGeom prst="rect">
            <a:avLst/>
          </a:prstGeom>
        </p:spPr>
      </p:pic>
      <p:sp>
        <p:nvSpPr>
          <p:cNvPr id="13" name="TextBox 12">
            <a:extLst>
              <a:ext uri="{FF2B5EF4-FFF2-40B4-BE49-F238E27FC236}">
                <a16:creationId xmlns:a16="http://schemas.microsoft.com/office/drawing/2014/main" id="{95A23995-E56B-9233-8BA0-DFAAA77A5E0C}"/>
              </a:ext>
            </a:extLst>
          </p:cNvPr>
          <p:cNvSpPr txBox="1"/>
          <p:nvPr/>
        </p:nvSpPr>
        <p:spPr>
          <a:xfrm>
            <a:off x="3796518" y="3181257"/>
            <a:ext cx="143949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Ayman </a:t>
            </a:r>
            <a:r>
              <a:rPr lang="en-US" dirty="0" err="1">
                <a:latin typeface="Times New Roman" panose="02020603050405020304" pitchFamily="18" charset="0"/>
                <a:cs typeface="Times New Roman" panose="02020603050405020304" pitchFamily="18" charset="0"/>
              </a:rPr>
              <a:t>Ebied</a:t>
            </a:r>
            <a:endParaRPr lang="en-US" dirty="0">
              <a:latin typeface="Times New Roman" panose="02020603050405020304" pitchFamily="18" charset="0"/>
              <a:cs typeface="Times New Roman" panose="02020603050405020304" pitchFamily="18" charset="0"/>
            </a:endParaRPr>
          </a:p>
        </p:txBody>
      </p:sp>
      <p:pic>
        <p:nvPicPr>
          <p:cNvPr id="16" name="Picture 15" descr="A person smiling at the camera&#10;&#10;Description automatically generated">
            <a:extLst>
              <a:ext uri="{FF2B5EF4-FFF2-40B4-BE49-F238E27FC236}">
                <a16:creationId xmlns:a16="http://schemas.microsoft.com/office/drawing/2014/main" id="{156D9C2A-9B02-6B51-0E02-9B6FA84083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9105" y="1675429"/>
            <a:ext cx="1204228" cy="1523205"/>
          </a:xfrm>
          <a:prstGeom prst="rect">
            <a:avLst/>
          </a:prstGeom>
        </p:spPr>
      </p:pic>
      <p:sp>
        <p:nvSpPr>
          <p:cNvPr id="20" name="TextBox 19">
            <a:extLst>
              <a:ext uri="{FF2B5EF4-FFF2-40B4-BE49-F238E27FC236}">
                <a16:creationId xmlns:a16="http://schemas.microsoft.com/office/drawing/2014/main" id="{7DCC4165-1B7B-89BB-33FB-BC271F3F600C}"/>
              </a:ext>
            </a:extLst>
          </p:cNvPr>
          <p:cNvSpPr txBox="1"/>
          <p:nvPr/>
        </p:nvSpPr>
        <p:spPr>
          <a:xfrm>
            <a:off x="6365278" y="3171996"/>
            <a:ext cx="1742785"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Hakan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Kocaoğlu</a:t>
            </a:r>
            <a:endParaRPr lang="en-US" dirty="0">
              <a:latin typeface="Times New Roman" panose="02020603050405020304" pitchFamily="18" charset="0"/>
              <a:cs typeface="Times New Roman" panose="02020603050405020304" pitchFamily="18" charset="0"/>
            </a:endParaRPr>
          </a:p>
        </p:txBody>
      </p:sp>
      <p:pic>
        <p:nvPicPr>
          <p:cNvPr id="22" name="Picture 21" descr="A person wearing glasses and a white shirt&#10;&#10;Description automatically generated">
            <a:extLst>
              <a:ext uri="{FF2B5EF4-FFF2-40B4-BE49-F238E27FC236}">
                <a16:creationId xmlns:a16="http://schemas.microsoft.com/office/drawing/2014/main" id="{FED76E41-7727-158D-7616-5BB1F3B6DBF8}"/>
              </a:ext>
            </a:extLst>
          </p:cNvPr>
          <p:cNvPicPr>
            <a:picLocks noChangeAspect="1"/>
          </p:cNvPicPr>
          <p:nvPr/>
        </p:nvPicPr>
        <p:blipFill>
          <a:blip r:embed="rId6" cstate="print">
            <a:extLst>
              <a:ext uri="{28A0092B-C50C-407E-A947-70E740481C1C}">
                <a14:useLocalDpi xmlns:a14="http://schemas.microsoft.com/office/drawing/2010/main" val="0"/>
              </a:ext>
            </a:extLst>
          </a:blip>
          <a:srcRect b="11390"/>
          <a:stretch/>
        </p:blipFill>
        <p:spPr>
          <a:xfrm>
            <a:off x="9705894" y="1675429"/>
            <a:ext cx="1354015" cy="1523205"/>
          </a:xfrm>
          <a:prstGeom prst="rect">
            <a:avLst/>
          </a:prstGeom>
        </p:spPr>
      </p:pic>
      <p:sp>
        <p:nvSpPr>
          <p:cNvPr id="25" name="TextBox 24">
            <a:extLst>
              <a:ext uri="{FF2B5EF4-FFF2-40B4-BE49-F238E27FC236}">
                <a16:creationId xmlns:a16="http://schemas.microsoft.com/office/drawing/2014/main" id="{49A09298-A47E-B661-0FEE-6682958DE5EC}"/>
              </a:ext>
            </a:extLst>
          </p:cNvPr>
          <p:cNvSpPr txBox="1"/>
          <p:nvPr/>
        </p:nvSpPr>
        <p:spPr>
          <a:xfrm>
            <a:off x="9370957" y="3181257"/>
            <a:ext cx="202388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Ruben </a:t>
            </a:r>
            <a:r>
              <a:rPr lang="en-US" dirty="0" err="1">
                <a:latin typeface="Times New Roman" panose="02020603050405020304" pitchFamily="18" charset="0"/>
                <a:cs typeface="Times New Roman" panose="02020603050405020304" pitchFamily="18" charset="0"/>
              </a:rPr>
              <a:t>Limas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Telles</a:t>
            </a:r>
            <a:endParaRPr lang="en-US" dirty="0">
              <a:latin typeface="Times New Roman" panose="02020603050405020304" pitchFamily="18" charset="0"/>
              <a:cs typeface="Times New Roman" panose="02020603050405020304" pitchFamily="18" charset="0"/>
            </a:endParaRPr>
          </a:p>
        </p:txBody>
      </p:sp>
      <p:pic>
        <p:nvPicPr>
          <p:cNvPr id="26" name="Picture 25" descr="A person in a suit and tie&#10;&#10;Description automatically generated">
            <a:extLst>
              <a:ext uri="{FF2B5EF4-FFF2-40B4-BE49-F238E27FC236}">
                <a16:creationId xmlns:a16="http://schemas.microsoft.com/office/drawing/2014/main" id="{AE9A626E-473F-EAF0-7950-A9FA42AB4626}"/>
              </a:ext>
            </a:extLst>
          </p:cNvPr>
          <p:cNvPicPr>
            <a:picLocks noChangeAspect="1"/>
          </p:cNvPicPr>
          <p:nvPr/>
        </p:nvPicPr>
        <p:blipFill rotWithShape="1">
          <a:blip r:embed="rId7"/>
          <a:srcRect l="21834" t="9314" r="13829" b="49566"/>
          <a:stretch/>
        </p:blipFill>
        <p:spPr bwMode="auto">
          <a:xfrm>
            <a:off x="1007827" y="3679054"/>
            <a:ext cx="1204226" cy="1666588"/>
          </a:xfrm>
          <a:prstGeom prst="rect">
            <a:avLst/>
          </a:prstGeom>
          <a:ln>
            <a:noFill/>
          </a:ln>
          <a:extLst>
            <a:ext uri="{53640926-AAD7-44D8-BBD7-CCE9431645EC}">
              <a14:shadowObscured xmlns:a14="http://schemas.microsoft.com/office/drawing/2010/main"/>
            </a:ext>
          </a:extLst>
        </p:spPr>
      </p:pic>
      <p:sp>
        <p:nvSpPr>
          <p:cNvPr id="27" name="TextBox 26">
            <a:extLst>
              <a:ext uri="{FF2B5EF4-FFF2-40B4-BE49-F238E27FC236}">
                <a16:creationId xmlns:a16="http://schemas.microsoft.com/office/drawing/2014/main" id="{BCF7C8B4-4D6D-337D-DC9A-3FEB0BDA26DE}"/>
              </a:ext>
            </a:extLst>
          </p:cNvPr>
          <p:cNvSpPr txBox="1"/>
          <p:nvPr/>
        </p:nvSpPr>
        <p:spPr>
          <a:xfrm>
            <a:off x="645573" y="5309815"/>
            <a:ext cx="192873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Mahmood Shahab </a:t>
            </a:r>
          </a:p>
        </p:txBody>
      </p:sp>
      <p:pic>
        <p:nvPicPr>
          <p:cNvPr id="28" name="Picture 27" descr="A person sitting in a chair&#10;&#10;Description automatically generated">
            <a:extLst>
              <a:ext uri="{FF2B5EF4-FFF2-40B4-BE49-F238E27FC236}">
                <a16:creationId xmlns:a16="http://schemas.microsoft.com/office/drawing/2014/main" id="{1F58CFB8-3022-B934-DC35-C042A3A71596}"/>
              </a:ext>
            </a:extLst>
          </p:cNvPr>
          <p:cNvPicPr>
            <a:picLocks noChangeAspect="1"/>
          </p:cNvPicPr>
          <p:nvPr/>
        </p:nvPicPr>
        <p:blipFill>
          <a:blip r:embed="rId8" cstate="print">
            <a:extLst>
              <a:ext uri="{28A0092B-C50C-407E-A947-70E740481C1C}">
                <a14:useLocalDpi xmlns:a14="http://schemas.microsoft.com/office/drawing/2010/main" val="0"/>
              </a:ext>
            </a:extLst>
          </a:blip>
          <a:srcRect l="19784" t="13494" r="16148" b="3370"/>
          <a:stretch/>
        </p:blipFill>
        <p:spPr>
          <a:xfrm>
            <a:off x="3844454" y="3679054"/>
            <a:ext cx="1297653" cy="1666589"/>
          </a:xfrm>
          <a:prstGeom prst="rect">
            <a:avLst/>
          </a:prstGeom>
        </p:spPr>
      </p:pic>
      <p:sp>
        <p:nvSpPr>
          <p:cNvPr id="29" name="TextBox 28">
            <a:extLst>
              <a:ext uri="{FF2B5EF4-FFF2-40B4-BE49-F238E27FC236}">
                <a16:creationId xmlns:a16="http://schemas.microsoft.com/office/drawing/2014/main" id="{A7839024-C4F3-7383-1147-F9678A781BF0}"/>
              </a:ext>
            </a:extLst>
          </p:cNvPr>
          <p:cNvSpPr txBox="1"/>
          <p:nvPr/>
        </p:nvSpPr>
        <p:spPr>
          <a:xfrm>
            <a:off x="3458381" y="5343331"/>
            <a:ext cx="206979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Rosa Silva Martínez</a:t>
            </a:r>
          </a:p>
        </p:txBody>
      </p:sp>
      <p:pic>
        <p:nvPicPr>
          <p:cNvPr id="30" name="Picture 29" descr="A person in a white coat&#10;&#10;Description automatically generated">
            <a:extLst>
              <a:ext uri="{FF2B5EF4-FFF2-40B4-BE49-F238E27FC236}">
                <a16:creationId xmlns:a16="http://schemas.microsoft.com/office/drawing/2014/main" id="{D2786EB9-CFE9-7A03-091D-40241B2B2683}"/>
              </a:ext>
            </a:extLst>
          </p:cNvPr>
          <p:cNvPicPr>
            <a:picLocks noChangeAspect="1"/>
          </p:cNvPicPr>
          <p:nvPr/>
        </p:nvPicPr>
        <p:blipFill>
          <a:blip r:embed="rId9" cstate="print">
            <a:extLst>
              <a:ext uri="{28A0092B-C50C-407E-A947-70E740481C1C}">
                <a14:useLocalDpi xmlns:a14="http://schemas.microsoft.com/office/drawing/2010/main" val="0"/>
              </a:ext>
            </a:extLst>
          </a:blip>
          <a:srcRect b="19781"/>
          <a:stretch/>
        </p:blipFill>
        <p:spPr>
          <a:xfrm>
            <a:off x="6593642" y="3696431"/>
            <a:ext cx="1435154" cy="1666589"/>
          </a:xfrm>
          <a:prstGeom prst="rect">
            <a:avLst/>
          </a:prstGeom>
        </p:spPr>
      </p:pic>
      <p:sp>
        <p:nvSpPr>
          <p:cNvPr id="32" name="TextBox 31">
            <a:extLst>
              <a:ext uri="{FF2B5EF4-FFF2-40B4-BE49-F238E27FC236}">
                <a16:creationId xmlns:a16="http://schemas.microsoft.com/office/drawing/2014/main" id="{DE95734F-D593-C149-3D8D-A0663B2D1369}"/>
              </a:ext>
            </a:extLst>
          </p:cNvPr>
          <p:cNvSpPr txBox="1"/>
          <p:nvPr/>
        </p:nvSpPr>
        <p:spPr>
          <a:xfrm>
            <a:off x="6481504" y="5343331"/>
            <a:ext cx="1659429" cy="369332"/>
          </a:xfrm>
          <a:prstGeom prst="rect">
            <a:avLst/>
          </a:prstGeom>
          <a:noFill/>
        </p:spPr>
        <p:txBody>
          <a:bodyPr wrap="none" rtlCol="0">
            <a:spAutoFit/>
          </a:bodyPr>
          <a:lstStyle/>
          <a:p>
            <a:r>
              <a:rPr lang="en-US"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Marco </a:t>
            </a:r>
            <a:r>
              <a:rPr lang="en-US" sz="1800" kern="0" dirty="0" err="1">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Teloken</a:t>
            </a:r>
            <a:r>
              <a:rPr lang="en-US"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33" name="Picture 32" descr="A person in a white coat&#10;&#10;Description automatically generated">
            <a:extLst>
              <a:ext uri="{FF2B5EF4-FFF2-40B4-BE49-F238E27FC236}">
                <a16:creationId xmlns:a16="http://schemas.microsoft.com/office/drawing/2014/main" id="{9668DEA6-B89F-D210-301A-A70227038609}"/>
              </a:ext>
            </a:extLst>
          </p:cNvPr>
          <p:cNvPicPr>
            <a:picLocks noChangeAspect="1"/>
          </p:cNvPicPr>
          <p:nvPr/>
        </p:nvPicPr>
        <p:blipFill>
          <a:blip r:embed="rId10"/>
          <a:srcRect b="18973"/>
          <a:stretch/>
        </p:blipFill>
        <p:spPr>
          <a:xfrm>
            <a:off x="9669388" y="3766051"/>
            <a:ext cx="1390521" cy="1577280"/>
          </a:xfrm>
          <a:prstGeom prst="rect">
            <a:avLst/>
          </a:prstGeom>
        </p:spPr>
      </p:pic>
      <p:sp>
        <p:nvSpPr>
          <p:cNvPr id="34" name="TextBox 33">
            <a:extLst>
              <a:ext uri="{FF2B5EF4-FFF2-40B4-BE49-F238E27FC236}">
                <a16:creationId xmlns:a16="http://schemas.microsoft.com/office/drawing/2014/main" id="{1120CE22-80D1-F3F2-3BE1-0F4C7D5BC4BF}"/>
              </a:ext>
            </a:extLst>
          </p:cNvPr>
          <p:cNvSpPr txBox="1"/>
          <p:nvPr/>
        </p:nvSpPr>
        <p:spPr>
          <a:xfrm>
            <a:off x="9485859" y="5387331"/>
            <a:ext cx="1794081" cy="369332"/>
          </a:xfrm>
          <a:prstGeom prst="rect">
            <a:avLst/>
          </a:prstGeom>
          <a:noFill/>
        </p:spPr>
        <p:txBody>
          <a:bodyPr wrap="none" rtlCol="0">
            <a:spAutoFit/>
          </a:bodyPr>
          <a:lstStyle/>
          <a:p>
            <a:r>
              <a:rPr lang="en-US"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William P. Wang</a:t>
            </a:r>
          </a:p>
        </p:txBody>
      </p:sp>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641542" y="1429634"/>
            <a:ext cx="7407036" cy="757646"/>
          </a:xfrm>
        </p:spPr>
        <p:txBody>
          <a:bodyPr>
            <a:normAutofit/>
          </a:bodyPr>
          <a:lstStyle/>
          <a:p>
            <a:r>
              <a:rPr lang="en-US" b="1" u="sng" dirty="0">
                <a:solidFill>
                  <a:srgbClr val="002060"/>
                </a:solidFill>
                <a:latin typeface="Times New Roman" panose="02020603050405020304" pitchFamily="18" charset="0"/>
                <a:cs typeface="Times New Roman" panose="02020603050405020304" pitchFamily="18" charset="0"/>
              </a:rPr>
              <a:t>Why is this topic Important</a:t>
            </a:r>
            <a:r>
              <a:rPr lang="ru-RU" b="1" u="sng" dirty="0">
                <a:solidFill>
                  <a:srgbClr val="002060"/>
                </a:solidFill>
                <a:latin typeface="Times New Roman" panose="02020603050405020304" pitchFamily="18" charset="0"/>
                <a:cs typeface="Times New Roman" panose="02020603050405020304" pitchFamily="18" charset="0"/>
              </a:rPr>
              <a:t>:</a:t>
            </a:r>
            <a:r>
              <a:rPr lang="en-US" b="1" u="sng" dirty="0">
                <a:solidFill>
                  <a:srgbClr val="002060"/>
                </a:solidFill>
                <a:latin typeface="Times New Roman" panose="02020603050405020304" pitchFamily="18" charset="0"/>
                <a:cs typeface="Times New Roman" panose="02020603050405020304" pitchFamily="18" charset="0"/>
              </a:rPr>
              <a:t> </a:t>
            </a:r>
            <a:endParaRPr lang="x-none" b="1" u="sng" dirty="0">
              <a:solidFill>
                <a:srgbClr val="002060"/>
              </a:solidFill>
              <a:latin typeface="Times New Roman" panose="02020603050405020304" pitchFamily="18" charset="0"/>
              <a:cs typeface="Times New Roman" panose="02020603050405020304" pitchFamily="18" charset="0"/>
            </a:endParaRPr>
          </a:p>
        </p:txBody>
      </p:sp>
      <p:sp>
        <p:nvSpPr>
          <p:cNvPr id="6" name="Title 2">
            <a:extLst>
              <a:ext uri="{FF2B5EF4-FFF2-40B4-BE49-F238E27FC236}">
                <a16:creationId xmlns:a16="http://schemas.microsoft.com/office/drawing/2014/main" id="{F248EF68-3018-E5BC-2C27-6A6AECBAF57E}"/>
              </a:ext>
            </a:extLst>
          </p:cNvPr>
          <p:cNvSpPr txBox="1">
            <a:spLocks/>
          </p:cNvSpPr>
          <p:nvPr/>
        </p:nvSpPr>
        <p:spPr>
          <a:xfrm>
            <a:off x="866395" y="2187280"/>
            <a:ext cx="10459209" cy="4101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Enhanced Stability: Identifying the right indications for dual mobility bearings in THA helps reduce dislocation rates in high-risk patients, improving surgical outcomes and patient satisfaction.</a:t>
            </a:r>
          </a:p>
          <a:p>
            <a:pPr marL="571500" indent="-571500" algn="just">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571500" indent="-5715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Informed Decision-Making: Understanding the cost-benefit trade-offs of DM bearings allows surgeons to make evidence-based choices, balancing clinical benefits with financial considerations.</a:t>
            </a:r>
          </a:p>
        </p:txBody>
      </p:sp>
    </p:spTree>
    <p:extLst>
      <p:ext uri="{BB962C8B-B14F-4D97-AF65-F5344CB8AC3E}">
        <p14:creationId xmlns:p14="http://schemas.microsoft.com/office/powerpoint/2010/main" val="346193838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435301" y="14283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solidFill>
                  <a:srgbClr val="002060"/>
                </a:solidFill>
                <a:latin typeface="Times New Roman" panose="02020603050405020304" pitchFamily="18" charset="0"/>
                <a:cs typeface="Times New Roman" panose="02020603050405020304" pitchFamily="18" charset="0"/>
              </a:rPr>
              <a:t>Literature Review/Process</a:t>
            </a:r>
            <a:r>
              <a:rPr lang="ru-RU" b="1" u="sng" dirty="0">
                <a:solidFill>
                  <a:srgbClr val="002060"/>
                </a:solidFill>
                <a:latin typeface="Times New Roman" panose="02020603050405020304" pitchFamily="18" charset="0"/>
                <a:cs typeface="Times New Roman" panose="02020603050405020304" pitchFamily="18" charset="0"/>
              </a:rPr>
              <a:t>:</a:t>
            </a:r>
            <a:endParaRPr lang="en-US" b="1" u="sng" dirty="0">
              <a:solidFill>
                <a:srgbClr val="002060"/>
              </a:solidFill>
              <a:latin typeface="Times New Roman" panose="02020603050405020304" pitchFamily="18" charset="0"/>
              <a:cs typeface="Times New Roman" panose="02020603050405020304" pitchFamily="18" charset="0"/>
            </a:endParaRPr>
          </a:p>
          <a:p>
            <a:endParaRPr lang="x-none">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570213" y="2318027"/>
            <a:ext cx="11051573" cy="4093428"/>
          </a:xfrm>
          <a:prstGeom prst="rect">
            <a:avLst/>
          </a:prstGeom>
          <a:noFill/>
        </p:spPr>
        <p:txBody>
          <a:bodyPr wrap="square">
            <a:spAutoFit/>
          </a:bodyPr>
          <a:lstStyle/>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Databases: PubMed, Embase, Cochrane Library.</a:t>
            </a: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Terms: The search terms included "Arthroplasty, Replacement, Hip," "Hip Prosthesis," "Dual Mobility," "Dual Mobility Bearing," "Dual Mobility Cup," "Indications," "Patient Selection," "Prosthesis Design," "Joint Instability," "Dislocation," "Prosthesis Failure," "Postoperative Complications," "Reoperation," and "Range of Motion, Articular." </a:t>
            </a: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Filter: English, past 15 years.</a:t>
            </a: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Criteria:</a:t>
            </a:r>
          </a:p>
          <a:p>
            <a:pPr marL="800100" lvl="1"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Inclusion: Studies on primary THA with DM bearings, focusing on indications, stability, dislocation.</a:t>
            </a:r>
          </a:p>
          <a:p>
            <a:pPr marL="800100" lvl="1"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Exclusion: Case reports, non-primary THA, non-DM studies.</a:t>
            </a: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Data Extraction:</a:t>
            </a:r>
          </a:p>
          <a:p>
            <a:pPr marL="800100" lvl="1"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Total Articles: 1,235 identified; 32 met criteria after screening.</a:t>
            </a:r>
          </a:p>
          <a:p>
            <a:pPr marL="800100" lvl="1"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Focus: Study design, population, indications, outcomes, complications.</a:t>
            </a:r>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357051" y="1678229"/>
            <a:ext cx="10368247" cy="721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solidFill>
                  <a:srgbClr val="002060"/>
                </a:solidFill>
                <a:latin typeface="Times New Roman" panose="02020603050405020304" pitchFamily="18" charset="0"/>
                <a:cs typeface="Times New Roman" panose="02020603050405020304" pitchFamily="18" charset="0"/>
              </a:rPr>
              <a:t>Findings from Literature</a:t>
            </a:r>
            <a:r>
              <a:rPr lang="ru-RU" b="1" u="sng" dirty="0">
                <a:solidFill>
                  <a:srgbClr val="002060"/>
                </a:solidFill>
                <a:latin typeface="Times New Roman" panose="02020603050405020304" pitchFamily="18" charset="0"/>
                <a:cs typeface="Times New Roman" panose="02020603050405020304" pitchFamily="18" charset="0"/>
              </a:rPr>
              <a:t>:</a:t>
            </a:r>
            <a:endParaRPr lang="en-US" b="1" u="sng" dirty="0">
              <a:solidFill>
                <a:srgbClr val="002060"/>
              </a:solidFill>
              <a:latin typeface="Times New Roman" panose="02020603050405020304" pitchFamily="18" charset="0"/>
              <a:cs typeface="Times New Roman" panose="02020603050405020304" pitchFamily="18" charset="0"/>
            </a:endParaRPr>
          </a:p>
          <a:p>
            <a:endParaRPr lang="x-none">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357051" y="2654970"/>
            <a:ext cx="11477897" cy="4697823"/>
          </a:xfrm>
        </p:spPr>
        <p:txBody>
          <a:bodyPr>
            <a:noAutofit/>
          </a:bodyPr>
          <a:lstStyle/>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Enhanced Stability: Dual mobility (DM) bearings significantly reduce dislocation rates in high-risk patients, including those with neuromuscular disorders, cognitive impairments, severe hip deformities, obesity, and stiff lumbar spines.</a:t>
            </a:r>
          </a:p>
          <a:p>
            <a:pPr marL="342900" indent="-342900" algn="just">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High-Risk Populations: DM bearings are particularly beneficial for younger, high-activity patients and those with complex anatomical challenges, providing better stability and a broader range of motion compared to fixed bearings.</a:t>
            </a:r>
          </a:p>
          <a:p>
            <a:pPr marL="342900" indent="-342900" algn="just">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Complications and Costs: While DM bearings improve stability, they are associated with higher costs and potential complications like intra-prosthetic dislocation, making their use more selective rather than routine.</a:t>
            </a: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487679" y="2022619"/>
            <a:ext cx="11416937" cy="4470255"/>
          </a:xfrm>
        </p:spPr>
        <p:txBody>
          <a:bodyPr>
            <a:normAutofit/>
          </a:bodyPr>
          <a:lstStyle/>
          <a:p>
            <a:pPr algn="l"/>
            <a:r>
              <a:rPr lang="en-US" sz="4800" b="1" u="sng" dirty="0">
                <a:solidFill>
                  <a:srgbClr val="002060"/>
                </a:solidFill>
                <a:latin typeface="Times New Roman" panose="02020603050405020304" pitchFamily="18" charset="0"/>
                <a:cs typeface="Times New Roman" panose="02020603050405020304" pitchFamily="18" charset="0"/>
              </a:rPr>
              <a:t>Question:</a:t>
            </a:r>
          </a:p>
          <a:p>
            <a:pPr algn="l"/>
            <a:endParaRPr lang="en-US" sz="4800" b="1" u="sng" dirty="0">
              <a:solidFill>
                <a:srgbClr val="002060"/>
              </a:solidFill>
              <a:latin typeface="Times New Roman" panose="02020603050405020304" pitchFamily="18" charset="0"/>
              <a:cs typeface="Times New Roman" panose="02020603050405020304" pitchFamily="18" charset="0"/>
            </a:endParaRPr>
          </a:p>
          <a:p>
            <a:pPr algn="just"/>
            <a:r>
              <a:rPr lang="en-US" sz="4400" dirty="0">
                <a:solidFill>
                  <a:srgbClr val="002060"/>
                </a:solidFill>
                <a:effectLst/>
                <a:latin typeface="Times New Roman" panose="02020603050405020304" pitchFamily="18" charset="0"/>
                <a:ea typeface="Times New Roman" panose="02020603050405020304" pitchFamily="18" charset="0"/>
              </a:rPr>
              <a:t>What are the indications for the use of dual mobility bearing surface for patients undergoing primary total hip arthroplasty?</a:t>
            </a:r>
          </a:p>
          <a:p>
            <a:pPr algn="l"/>
            <a:endParaRPr lang="en-US" sz="4400" b="1"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endParaRPr lang="x-none"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0" y="1626503"/>
            <a:ext cx="10368247" cy="721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v"/>
            </a:pPr>
            <a:r>
              <a:rPr lang="en-US" sz="4400" u="sng" dirty="0">
                <a:solidFill>
                  <a:schemeClr val="bg1"/>
                </a:solidFill>
                <a:latin typeface="Times New Roman" panose="02020603050405020304" pitchFamily="18" charset="0"/>
                <a:cs typeface="Times New Roman" panose="02020603050405020304" pitchFamily="18" charset="0"/>
              </a:rPr>
              <a:t> </a:t>
            </a:r>
            <a:r>
              <a:rPr lang="en-US" sz="4400" b="1" u="sng" dirty="0">
                <a:solidFill>
                  <a:srgbClr val="002060"/>
                </a:solidFill>
                <a:latin typeface="Times New Roman" panose="02020603050405020304" pitchFamily="18" charset="0"/>
                <a:cs typeface="Times New Roman" panose="02020603050405020304" pitchFamily="18" charset="0"/>
              </a:rPr>
              <a:t>Rationale: </a:t>
            </a:r>
            <a:endParaRPr lang="x-none" sz="4000" b="1" u="sng">
              <a:solidFill>
                <a:srgbClr val="002060"/>
              </a:solidFill>
              <a:latin typeface="Times New Roman" panose="02020603050405020304" pitchFamily="18" charset="0"/>
              <a:cs typeface="Times New Roman" panose="02020603050405020304" pitchFamily="18" charset="0"/>
            </a:endParaRPr>
          </a:p>
          <a:p>
            <a:endParaRPr lang="x-none">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505631" y="2348410"/>
            <a:ext cx="10164736" cy="4697823"/>
          </a:xfrm>
        </p:spPr>
        <p:txBody>
          <a:bodyPr>
            <a:noAutofit/>
          </a:bodyPr>
          <a:lstStyle/>
          <a:p>
            <a:pPr marL="342900" indent="-342900" algn="just">
              <a:buFont typeface="Wingdings" pitchFamily="2" charset="2"/>
              <a:buChar char="v"/>
            </a:pPr>
            <a:r>
              <a:rPr lang="en-US" dirty="0">
                <a:solidFill>
                  <a:srgbClr val="001F60"/>
                </a:solidFill>
                <a:latin typeface="Times New Roman" panose="02020603050405020304" pitchFamily="18" charset="0"/>
                <a:cs typeface="Times New Roman" panose="02020603050405020304" pitchFamily="18" charset="0"/>
              </a:rPr>
              <a:t>The literature demonstrates that dual mobility (DM) bearings markedly reduce dislocation rates in high-risk THA patients, including those with neuromuscular disorders, obesity, and stiff lumbar spines.</a:t>
            </a:r>
          </a:p>
          <a:p>
            <a:pPr marL="342900" indent="-342900" algn="just">
              <a:buFont typeface="Wingdings" pitchFamily="2" charset="2"/>
              <a:buChar char="v"/>
            </a:pPr>
            <a:endParaRPr lang="en-US" dirty="0">
              <a:solidFill>
                <a:srgbClr val="001F6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en-US" dirty="0">
                <a:solidFill>
                  <a:srgbClr val="001F60"/>
                </a:solidFill>
                <a:latin typeface="Times New Roman" panose="02020603050405020304" pitchFamily="18" charset="0"/>
                <a:cs typeface="Times New Roman" panose="02020603050405020304" pitchFamily="18" charset="0"/>
              </a:rPr>
              <a:t>While DM bearings offer substantial stability benefits, their increased cost and potential complications necessitate careful consideration and further research to refine patient selection criteria and assess long-term effectiveness.</a:t>
            </a:r>
            <a:endParaRPr lang="ru-RU" dirty="0">
              <a:solidFill>
                <a:srgbClr val="001F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13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96033" y="1348972"/>
            <a:ext cx="11999934" cy="5509028"/>
          </a:xfrm>
        </p:spPr>
        <p:txBody>
          <a:bodyPr>
            <a:noAutofit/>
          </a:bodyPr>
          <a:lstStyle/>
          <a:p>
            <a:r>
              <a:rPr lang="en-US" b="1" u="sng" dirty="0">
                <a:solidFill>
                  <a:srgbClr val="002060"/>
                </a:solidFill>
                <a:highlight>
                  <a:srgbClr val="FF0000"/>
                </a:highlight>
                <a:latin typeface="Times New Roman" panose="02020603050405020304" pitchFamily="18" charset="0"/>
                <a:cs typeface="Times New Roman" panose="02020603050405020304" pitchFamily="18" charset="0"/>
              </a:rPr>
              <a:t>Question:</a:t>
            </a:r>
          </a:p>
          <a:p>
            <a:r>
              <a:rPr lang="en-US" dirty="0">
                <a:solidFill>
                  <a:srgbClr val="002060"/>
                </a:solidFill>
                <a:effectLst/>
                <a:latin typeface="Times New Roman" panose="02020603050405020304" pitchFamily="18" charset="0"/>
                <a:ea typeface="Times New Roman" panose="02020603050405020304" pitchFamily="18" charset="0"/>
              </a:rPr>
              <a:t>What are the indications for the use of dual mobility bearing surface for patients undergoing primary total hip arthroplasty?</a:t>
            </a:r>
            <a:endParaRPr lang="tr-TR" dirty="0">
              <a:solidFill>
                <a:srgbClr val="002060"/>
              </a:solidFill>
              <a:effectLst/>
              <a:latin typeface="Times New Roman" panose="02020603050405020304" pitchFamily="18" charset="0"/>
              <a:ea typeface="Times New Roman" panose="02020603050405020304" pitchFamily="18" charset="0"/>
            </a:endParaRPr>
          </a:p>
          <a:p>
            <a:endParaRPr lang="tr-TR" b="1" u="sng" dirty="0">
              <a:solidFill>
                <a:srgbClr val="002060"/>
              </a:solidFill>
              <a:highlight>
                <a:srgbClr val="00FF00"/>
              </a:highlight>
              <a:latin typeface="Times New Roman" panose="02020603050405020304" pitchFamily="18" charset="0"/>
              <a:cs typeface="Times New Roman" panose="02020603050405020304" pitchFamily="18" charset="0"/>
            </a:endParaRPr>
          </a:p>
          <a:p>
            <a:r>
              <a:rPr lang="en-US" b="1" u="sng" dirty="0">
                <a:solidFill>
                  <a:srgbClr val="002060"/>
                </a:solidFill>
                <a:highlight>
                  <a:srgbClr val="00FF00"/>
                </a:highlight>
                <a:latin typeface="Times New Roman" panose="02020603050405020304" pitchFamily="18" charset="0"/>
                <a:cs typeface="Times New Roman" panose="02020603050405020304" pitchFamily="18" charset="0"/>
              </a:rPr>
              <a:t>Response</a:t>
            </a:r>
            <a:r>
              <a:rPr lang="ru-RU" b="1" u="sng" dirty="0">
                <a:solidFill>
                  <a:srgbClr val="002060"/>
                </a:solidFill>
                <a:highlight>
                  <a:srgbClr val="00FF00"/>
                </a:highlight>
                <a:latin typeface="Times New Roman" panose="02020603050405020304" pitchFamily="18" charset="0"/>
                <a:cs typeface="Times New Roman" panose="02020603050405020304" pitchFamily="18" charset="0"/>
              </a:rPr>
              <a:t>/</a:t>
            </a:r>
            <a:r>
              <a:rPr lang="en-US" b="1" u="sng" dirty="0">
                <a:solidFill>
                  <a:srgbClr val="002060"/>
                </a:solidFill>
                <a:highlight>
                  <a:srgbClr val="00FF00"/>
                </a:highlight>
                <a:latin typeface="Times New Roman" panose="02020603050405020304" pitchFamily="18" charset="0"/>
                <a:cs typeface="Times New Roman" panose="02020603050405020304" pitchFamily="18" charset="0"/>
              </a:rPr>
              <a:t>Recommendation:</a:t>
            </a:r>
            <a:endParaRPr lang="en-US" b="1" u="sng" dirty="0">
              <a:solidFill>
                <a:srgbClr val="002060"/>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itchFamily="2" charset="2"/>
              <a:buChar char="v"/>
            </a:pPr>
            <a:r>
              <a:rPr lang="en-US" dirty="0">
                <a:solidFill>
                  <a:srgbClr val="002060"/>
                </a:solidFill>
                <a:effectLst/>
                <a:latin typeface="Times New Roman" panose="02020603050405020304" pitchFamily="18" charset="0"/>
                <a:ea typeface="Calibri" panose="020F0502020204030204" pitchFamily="34" charset="0"/>
              </a:rPr>
              <a:t>Consider dual mobility (DM) bearings for primary total hip arthroplasty (THA) in high-risk patients—such as those with neuromuscular disorders, severe hip deformities, high activity levels, obesity, or stiff lumbar spines—due to their significant reduction in dislocation rates and improved stability.</a:t>
            </a:r>
          </a:p>
          <a:p>
            <a:pPr marL="342900" indent="-342900" algn="just">
              <a:lnSpc>
                <a:spcPct val="100000"/>
              </a:lnSpc>
              <a:buFont typeface="Wingdings" pitchFamily="2" charset="2"/>
              <a:buChar char="v"/>
            </a:pPr>
            <a:r>
              <a:rPr lang="en-US" dirty="0">
                <a:solidFill>
                  <a:srgbClr val="002060"/>
                </a:solidFill>
                <a:effectLst/>
                <a:latin typeface="Times New Roman" panose="02020603050405020304" pitchFamily="18" charset="0"/>
                <a:ea typeface="Calibri" panose="020F0502020204030204" pitchFamily="34" charset="0"/>
              </a:rPr>
              <a:t>Weigh the benefits against potential drawbacks, including higher costs and specific complications, and make decisions based on individual patient risk profiles and clinical judgment. Further research is needed to validate these findings and optimize patient selection criteria.</a:t>
            </a:r>
            <a:endParaRPr lang="x-none"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265FE3-6229-4FAD-9775-69AC66D14E5A}">
  <ds:schemaRefs>
    <ds:schemaRef ds:uri="http://purl.org/dc/elements/1.1/"/>
    <ds:schemaRef ds:uri="http://schemas.openxmlformats.org/package/2006/metadata/core-properties"/>
    <ds:schemaRef ds:uri="http://www.w3.org/XML/1998/namespace"/>
    <ds:schemaRef ds:uri="5e998ea4-89a7-4b33-a9ed-5044a4d65497"/>
    <ds:schemaRef ds:uri="http://schemas.microsoft.com/office/2006/metadata/properties"/>
    <ds:schemaRef ds:uri="http://schemas.microsoft.com/office/2006/documentManagement/types"/>
    <ds:schemaRef ds:uri="http://purl.org/dc/terms/"/>
    <ds:schemaRef ds:uri="http://schemas.microsoft.com/office/infopath/2007/PartnerControls"/>
    <ds:schemaRef ds:uri="6b2cb18b-1808-4a12-b3e4-0026674f10ec"/>
    <ds:schemaRef ds:uri="http://purl.org/dc/dcmitype/"/>
  </ds:schemaRefs>
</ds:datastoreItem>
</file>

<file path=customXml/itemProps2.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2D4354-B25A-448A-B9A3-A5FBB3131E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2698</TotalTime>
  <Words>589</Words>
  <Application>Microsoft Office PowerPoint</Application>
  <PresentationFormat>Geniş ekran</PresentationFormat>
  <Paragraphs>52</Paragraphs>
  <Slides>8</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vt:i4>
      </vt:variant>
    </vt:vector>
  </HeadingPairs>
  <TitlesOfParts>
    <vt:vector size="15" baseType="lpstr">
      <vt:lpstr>Aptos</vt:lpstr>
      <vt:lpstr>Aptos Display</vt:lpstr>
      <vt:lpstr>Arial</vt:lpstr>
      <vt:lpstr>Calibri</vt:lpstr>
      <vt:lpstr>Times New Roman</vt:lpstr>
      <vt:lpstr>Wingdings</vt:lpstr>
      <vt:lpstr>Office Teması</vt:lpstr>
      <vt:lpstr>PowerPoint Sunusu</vt:lpstr>
      <vt:lpstr>PowerPoint Sunusu</vt:lpstr>
      <vt:lpstr>Why is this topic Important: </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Deniz Demirkıran</dc:creator>
  <cp:lastModifiedBy>kayhan karaytug</cp:lastModifiedBy>
  <cp:revision>23</cp:revision>
  <dcterms:created xsi:type="dcterms:W3CDTF">2024-06-13T13:25:39Z</dcterms:created>
  <dcterms:modified xsi:type="dcterms:W3CDTF">2024-08-26T05:30:32Z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ies>
</file>