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18"/>
  </p:notesMasterIdLst>
  <p:sldIdLst>
    <p:sldId id="256" r:id="rId5"/>
    <p:sldId id="267" r:id="rId6"/>
    <p:sldId id="280" r:id="rId7"/>
    <p:sldId id="281" r:id="rId8"/>
    <p:sldId id="257" r:id="rId9"/>
    <p:sldId id="273" r:id="rId10"/>
    <p:sldId id="279" r:id="rId11"/>
    <p:sldId id="282" r:id="rId12"/>
    <p:sldId id="283" r:id="rId13"/>
    <p:sldId id="284" r:id="rId14"/>
    <p:sldId id="286" r:id="rId15"/>
    <p:sldId id="272" r:id="rId16"/>
    <p:sldId id="264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4"/>
    <p:restoredTop sz="94560"/>
  </p:normalViewPr>
  <p:slideViewPr>
    <p:cSldViewPr snapToGrid="0">
      <p:cViewPr varScale="1">
        <p:scale>
          <a:sx n="59" d="100"/>
          <a:sy n="59" d="100"/>
        </p:scale>
        <p:origin x="11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A205F-5E4A-B449-8A57-325451E10FB2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AFF1F-1A60-A04C-BD09-2D12008E6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1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Alteration in spinopelvic motion can affect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orientation of the acetabulum and implant positioning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AFF1F-1A60-A04C-BD09-2D12008E6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4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Therefore, it is not recommended to conduct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-pelvic evaluation in all patients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AFF1F-1A60-A04C-BD09-2D12008E6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62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310348E-5705-70CC-7DE0-CD4637212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8E8972A-C597-D29C-FC71-8A696D8B7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88E0CE7-45E1-729E-EDAE-BB747109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9C2BA04-9106-34CE-D7E0-DB451EA1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DF8CA68-ABD8-1F34-A6C3-C43041BD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8979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A830BB-7CD5-37C0-E99D-4DA5959E1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357A575-DA6A-758B-71DA-E01D2C7FF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3EAC089-4E5F-1DD3-BFE3-AA3894E1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BD8715-99A2-3427-79EE-AB722DA08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01FBF0D-97B5-DC51-CE20-3780AD6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95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039A3B4-DACA-E9A5-390B-66FF3DE92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4B7AAE-4BC0-2953-D5AA-0984DDDCE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0D0897-AD34-9EA5-D676-CE84375BE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31BB52-2894-C830-414D-B71067147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8A5E96-B483-0423-ACB7-21466847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947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2A6AF08-0421-09D3-8DE9-617729C92E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6C518A-4934-5BD2-97B0-912E4DA26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61282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1E1028-E088-8134-B346-06CAAFEDA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DCEFF01-9BC3-3B87-697C-8AED770E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AE0975-8EB5-AB1F-4056-3418A9326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10F209-9AB5-795F-6353-10953522A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362AE78-9469-A674-68B1-0C6AC9838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934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EA4B7F-19A7-64B1-A3EF-6CBFF588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32AC138-E2D1-4072-0221-03E64E75B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9BBEFA-4F66-B68D-0609-DF590BDB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675623F-2B01-9887-5684-8312B85F4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828E54-2CF6-C285-0214-03824C0E6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746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798460-88F1-7DA5-EF1A-A765DEF35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F3D8D2-1CCE-AD7A-25E5-1FBD9A301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FCE3575-8353-68BA-B6FC-77DBCC136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D5FBE56-53E5-90DE-6678-E82B4CF65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4B9D7A8-6FD3-DA3A-6F32-8A0D9B87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318010-70EB-D035-D9F9-B6C86685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313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0139D06-6740-C202-33DF-E1149010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1628258-4747-38FB-91CD-10CFFCC87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FF73BF5-F032-FF9F-263C-1941A5395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A20834-3FA7-63E3-8BC9-880CFBABF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CE5FBF3B-E573-DE2D-D006-94F08199E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6D35F49-AC82-677A-C585-FFEA3E5A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1E4AB0C5-DCE3-99E3-FA8F-702689BE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3BA8757-2238-F541-ADCC-053629D8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55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177E9CD-C895-3593-7C2A-95BB80DCB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1924B6C-B628-762F-5E58-48B3C493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57A6905-E990-BC42-AC09-B1645417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31747A6-BCC5-ACD3-768E-9BEBF918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481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1251629-A31D-AE24-3BB1-54E74ED2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58E4CE9-101A-CBC3-F705-3811534F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41944F0-25C1-671C-0E4D-868A6702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102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E0D9E6-8BC0-FEEC-D19A-CD1A78ADB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B68FD1B-8160-6974-7470-1B8406A7D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4D633C1-93FA-9762-6D5A-DF6194805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BE0F140-AF74-1660-76D2-68495B95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A10344F-FB56-28B8-8E84-A3DF84E9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43AE5E-7C56-5F64-E99A-780AF9E2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946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D73E8D-57A4-A438-A59C-E22648B77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0DE85AEA-10C2-A22E-F62E-0AD5593FB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CFC951F-7E5B-D42E-A0C6-AEEA77ED9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9B7FD75-4FF5-376E-2112-6CB10077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353AD91-1108-2493-0985-1F28F6A0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333027F-C033-1FC2-2FA1-59875B4C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091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F97E2E3-9D27-71F1-7ECC-C65A8EEC7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2F6494A-515A-6040-320A-BC308F1D3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78060F-A820-8782-7417-2A7E52BE57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894795-7BCA-403B-9443-D65F7866B0B7}" type="datetimeFigureOut">
              <a:rPr lang="tr-TR" smtClean="0"/>
              <a:t>26.08.2024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70ED59B-586D-4BF9-5511-C6EFB540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36659F6-D3D0-C2EC-5832-ACA3D7242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0503C0-BB46-4D93-B90F-6E0A04AF3665}" type="slidenum">
              <a:rPr lang="tr-TR" smtClean="0"/>
              <a:t>‹#›</a:t>
            </a:fld>
            <a:endParaRPr lang="tr-TR"/>
          </a:p>
        </p:txBody>
      </p:sp>
      <p:pic>
        <p:nvPicPr>
          <p:cNvPr id="8" name="Resim 7" descr="metin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BA767CB-B04D-3A64-DFF3-9BB3D1D2F6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4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596639A-9029-FA4D-BCCB-1B5E864A0BC2}"/>
              </a:ext>
            </a:extLst>
          </p:cNvPr>
          <p:cNvSpPr/>
          <p:nvPr/>
        </p:nvSpPr>
        <p:spPr>
          <a:xfrm>
            <a:off x="336978" y="1473200"/>
            <a:ext cx="11725586" cy="320827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0D34168-14C1-BA1E-4FC0-47ADA7C0B655}"/>
              </a:ext>
            </a:extLst>
          </p:cNvPr>
          <p:cNvSpPr txBox="1">
            <a:spLocks/>
          </p:cNvSpPr>
          <p:nvPr/>
        </p:nvSpPr>
        <p:spPr>
          <a:xfrm>
            <a:off x="336978" y="1473201"/>
            <a:ext cx="11518044" cy="506538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Q47 Should spinopelvic relationship be taken into account when performing routine primary THA?</a:t>
            </a: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SMJ Mortazavi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Joint Reconstruction Research Center,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Tehran University of Medical Sciences, Tehran, Iran</a:t>
            </a:r>
            <a:endParaRPr lang="en-T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0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065B-8D56-F84E-A9A3-31D41A5B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8E784-3A79-5048-98BB-58777909B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93817"/>
            <a:ext cx="6545634" cy="3414345"/>
          </a:xfrm>
        </p:spPr>
        <p:txBody>
          <a:bodyPr>
            <a:normAutofit fontScale="70000" lnSpcReduction="20000"/>
          </a:bodyPr>
          <a:lstStyle/>
          <a:p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Contralateral hip [12, 15, 16]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TR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joint disease or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TR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en-TR" sz="1900" i="1">
                <a:latin typeface="Times New Roman" panose="02020603050405020304" pitchFamily="18" charset="0"/>
                <a:cs typeface="Times New Roman" panose="02020603050405020304" pitchFamily="18" charset="0"/>
              </a:rPr>
              <a:t>Homma Y</a:t>
            </a:r>
            <a:r>
              <a:rPr lang="en-US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 2020</a:t>
            </a:r>
          </a:p>
          <a:p>
            <a:pPr marL="457200" lvl="1" indent="0" algn="r">
              <a:buNone/>
            </a:pPr>
            <a:r>
              <a:rPr lang="en-TR" sz="1900" i="1">
                <a:latin typeface="Times New Roman" panose="02020603050405020304" pitchFamily="18" charset="0"/>
                <a:cs typeface="Times New Roman" panose="02020603050405020304" pitchFamily="18" charset="0"/>
              </a:rPr>
              <a:t>Ouchida</a:t>
            </a:r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19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Spine J 2022</a:t>
            </a:r>
          </a:p>
          <a:p>
            <a:pPr marL="457200" lvl="1" indent="0" algn="r">
              <a:buNone/>
            </a:pPr>
            <a:r>
              <a:rPr lang="en-TR" sz="1900" i="1">
                <a:latin typeface="Times New Roman" panose="02020603050405020304" pitchFamily="18" charset="0"/>
                <a:cs typeface="Times New Roman" panose="02020603050405020304" pitchFamily="18" charset="0"/>
              </a:rPr>
              <a:t>Muellner M</a:t>
            </a:r>
            <a:r>
              <a:rPr lang="en-US" sz="19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JOSR 2022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Overlap of the sacrococcygeal junction/pubic symphysis in AP radiograph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[8, 21]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TR" sz="2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Carender CN</a:t>
            </a:r>
            <a: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JOA2022</a:t>
            </a:r>
          </a:p>
          <a:p>
            <a:pPr marL="0" indent="0" algn="r">
              <a:buNone/>
            </a:pPr>
            <a:r>
              <a:rPr lang="en-TR" sz="21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Rainer WG</a:t>
            </a:r>
            <a: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2021</a:t>
            </a:r>
            <a:endParaRPr lang="en-US" sz="2100" i="1" dirty="0">
              <a:solidFill>
                <a:srgbClr val="0070C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05F184-36A5-7145-82B0-BAAA2CE38396}"/>
              </a:ext>
            </a:extLst>
          </p:cNvPr>
          <p:cNvSpPr txBox="1">
            <a:spLocks/>
          </p:cNvSpPr>
          <p:nvPr/>
        </p:nvSpPr>
        <p:spPr>
          <a:xfrm>
            <a:off x="838200" y="1607127"/>
            <a:ext cx="10515600" cy="88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Pelvic X-ray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F17D4-38E5-224A-9466-6F473984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758" y="2493817"/>
            <a:ext cx="38354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065B-8D56-F84E-A9A3-31D41A5B7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8E784-3A79-5048-98BB-58777909B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493817"/>
            <a:ext cx="8243530" cy="3645203"/>
          </a:xfrm>
        </p:spPr>
        <p:txBody>
          <a:bodyPr>
            <a:normAutofit fontScale="70000" lnSpcReduction="20000"/>
          </a:bodyPr>
          <a:lstStyle/>
          <a:p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Pelvic tilt &gt;19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en-T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Innmann MM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BJJ 2019</a:t>
            </a:r>
            <a:endParaRPr lang="en-T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Sacral slope &gt;42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[1, 11, 12]</a:t>
            </a:r>
          </a:p>
          <a:p>
            <a:pPr marL="0" indent="0" algn="r">
              <a:buNone/>
            </a:pPr>
            <a:r>
              <a:rPr lang="en-T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Homma Y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 2020</a:t>
            </a:r>
            <a:endParaRPr lang="en-TR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Pelvic incidence-lumbar lordosis (PI-LL) mismatch &gt;20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en-TR" sz="24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Vigdorchik JM,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2021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R" sz="4000">
                <a:latin typeface="Times New Roman" panose="02020603050405020304" pitchFamily="18" charset="0"/>
                <a:cs typeface="Times New Roman" panose="02020603050405020304" pitchFamily="18" charset="0"/>
              </a:rPr>
              <a:t>Lumbar lordosis &lt;45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TR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Innmann 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2023</a:t>
            </a:r>
            <a:endParaRPr lang="en-US" sz="2400" i="1" dirty="0">
              <a:solidFill>
                <a:srgbClr val="0070C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005F184-36A5-7145-82B0-BAAA2CE38396}"/>
              </a:ext>
            </a:extLst>
          </p:cNvPr>
          <p:cNvSpPr txBox="1">
            <a:spLocks/>
          </p:cNvSpPr>
          <p:nvPr/>
        </p:nvSpPr>
        <p:spPr>
          <a:xfrm>
            <a:off x="838200" y="1607127"/>
            <a:ext cx="10515600" cy="88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Standing Lateral Lumbar Xray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2B582-8359-9A4E-8C7C-99A671D41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3"/>
          <a:stretch/>
        </p:blipFill>
        <p:spPr>
          <a:xfrm>
            <a:off x="9118487" y="1690688"/>
            <a:ext cx="2688743" cy="467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03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18AA4814-0B3A-1384-52BF-BB5242F154BF}"/>
              </a:ext>
            </a:extLst>
          </p:cNvPr>
          <p:cNvSpPr txBox="1">
            <a:spLocks/>
          </p:cNvSpPr>
          <p:nvPr/>
        </p:nvSpPr>
        <p:spPr>
          <a:xfrm>
            <a:off x="1210591" y="15684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TR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06D52-36BD-C340-805C-DDB9AC2A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8447"/>
            <a:ext cx="10515600" cy="1325563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B0AF0-FB33-BB4D-B88D-86EECF0BD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4011"/>
            <a:ext cx="10515600" cy="3282951"/>
          </a:xfrm>
        </p:spPr>
        <p:txBody>
          <a:bodyPr>
            <a:norm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Limited number of articles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cost-efficacy study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study compared all factors together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protocol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71724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A65D20F-9141-68D2-6774-12A301B5C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115" y="1676401"/>
            <a:ext cx="11397342" cy="4833256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 spinopelvic relationship be taken into account when performing routine primary THA?</a:t>
            </a:r>
            <a:endParaRPr lang="tr-TR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tr-TR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</a:t>
            </a:r>
          </a:p>
          <a:p>
            <a:pPr algn="just"/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No. Current literature suggests that SP mobility evaluation is not necessary for all patients undergoing routine primary THA. A screening protocol should be developed.</a:t>
            </a:r>
            <a:endParaRPr lang="en-TR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tr-TR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TR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0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7D7E4676-0EA6-09C7-7AA3-7F442008D177}"/>
              </a:ext>
            </a:extLst>
          </p:cNvPr>
          <p:cNvSpPr txBox="1">
            <a:spLocks/>
          </p:cNvSpPr>
          <p:nvPr/>
        </p:nvSpPr>
        <p:spPr>
          <a:xfrm>
            <a:off x="1052361" y="1703540"/>
            <a:ext cx="10515600" cy="10228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70ACE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Mortazavi SMJ,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Antoci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Crestani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M, Delgado A,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Dimartino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Murylev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Poursalehian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M,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Qi X, Zhou 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in a white coat and glasses&#10;&#10;Description automatically generated">
            <a:extLst>
              <a:ext uri="{FF2B5EF4-FFF2-40B4-BE49-F238E27FC236}">
                <a16:creationId xmlns:a16="http://schemas.microsoft.com/office/drawing/2014/main" id="{1FE672FF-7AF6-EE40-8882-977B8401D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24" y="3692532"/>
            <a:ext cx="1373665" cy="1387402"/>
          </a:xfrm>
          <a:prstGeom prst="rect">
            <a:avLst/>
          </a:prstGeom>
        </p:spPr>
      </p:pic>
      <p:pic>
        <p:nvPicPr>
          <p:cNvPr id="4" name="Picture 3" descr="A person in a white coat and tie&#10;&#10;Description automatically generated">
            <a:extLst>
              <a:ext uri="{FF2B5EF4-FFF2-40B4-BE49-F238E27FC236}">
                <a16:creationId xmlns:a16="http://schemas.microsoft.com/office/drawing/2014/main" id="{4BE25B10-7391-4F49-949F-B77079CF7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90" y="3627704"/>
            <a:ext cx="1129512" cy="1452230"/>
          </a:xfrm>
          <a:prstGeom prst="rect">
            <a:avLst/>
          </a:prstGeom>
        </p:spPr>
      </p:pic>
      <p:pic>
        <p:nvPicPr>
          <p:cNvPr id="6" name="Picture 5" descr="A person in a white coat&#10;&#10;Description automatically generated">
            <a:extLst>
              <a:ext uri="{FF2B5EF4-FFF2-40B4-BE49-F238E27FC236}">
                <a16:creationId xmlns:a16="http://schemas.microsoft.com/office/drawing/2014/main" id="{E0647204-B9E3-BC4B-99F6-95EEEDFF3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527" y="3692532"/>
            <a:ext cx="1238473" cy="1387403"/>
          </a:xfrm>
          <a:prstGeom prst="rect">
            <a:avLst/>
          </a:prstGeom>
        </p:spPr>
      </p:pic>
      <p:pic>
        <p:nvPicPr>
          <p:cNvPr id="1026" name="Picture 2" descr="Mohammad Poursalehian - Researcher - JRRC | LinkedIn">
            <a:extLst>
              <a:ext uri="{FF2B5EF4-FFF2-40B4-BE49-F238E27FC236}">
                <a16:creationId xmlns:a16="http://schemas.microsoft.com/office/drawing/2014/main" id="{FCA0AB6D-44C5-214B-8E19-68FA0F14C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6" t="34416" r="20398"/>
          <a:stretch/>
        </p:blipFill>
        <p:spPr bwMode="auto">
          <a:xfrm>
            <a:off x="9527714" y="3618006"/>
            <a:ext cx="1040523" cy="15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in a white coat&#10;&#10;Description automatically generated">
            <a:extLst>
              <a:ext uri="{FF2B5EF4-FFF2-40B4-BE49-F238E27FC236}">
                <a16:creationId xmlns:a16="http://schemas.microsoft.com/office/drawing/2014/main" id="{EB23BD58-48DC-5043-9458-684E83BF3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8" y="3627704"/>
            <a:ext cx="968153" cy="1452230"/>
          </a:xfrm>
          <a:prstGeom prst="rect">
            <a:avLst/>
          </a:prstGeom>
        </p:spPr>
      </p:pic>
      <p:pic>
        <p:nvPicPr>
          <p:cNvPr id="7" name="Picture 2" descr="Valentin Antoci, MD, PhD | Lifespan">
            <a:extLst>
              <a:ext uri="{FF2B5EF4-FFF2-40B4-BE49-F238E27FC236}">
                <a16:creationId xmlns:a16="http://schemas.microsoft.com/office/drawing/2014/main" id="{2F23B56A-05D3-6948-9643-040BC12E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756" y="3694605"/>
            <a:ext cx="1120594" cy="13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7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F3D7-4B54-EA4F-A738-A21F368A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432860"/>
            <a:ext cx="10515600" cy="4881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18CA-CF77-0441-B2D3-C2A0C0E1A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61309"/>
            <a:ext cx="8028709" cy="3988970"/>
          </a:xfrm>
        </p:spPr>
        <p:txBody>
          <a:bodyPr>
            <a:normAutofit fontScale="925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Alteration in spinopelvic(SP) motion may increase THA complications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Dislocation 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Aseptic loosening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 of components</a:t>
            </a:r>
          </a:p>
          <a:p>
            <a:pPr marL="457200" lvl="1" indent="0" algn="r">
              <a:buNone/>
            </a:pPr>
            <a:r>
              <a:rPr lang="en-US" sz="3200" b="1" i="1" dirty="0" err="1"/>
              <a:t>Onggo</a:t>
            </a:r>
            <a:r>
              <a:rPr lang="en-US" sz="3200" b="1" i="1" dirty="0"/>
              <a:t> et al. JOA 2019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 evaluation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 additional x-rays in different positions</a:t>
            </a:r>
            <a:endParaRPr lang="en-US" sz="32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412E4-0A04-BC4A-B46D-82E42CA4D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7" t="26963" r="53579" b="25788"/>
          <a:stretch/>
        </p:blipFill>
        <p:spPr>
          <a:xfrm>
            <a:off x="9365615" y="1826711"/>
            <a:ext cx="1988185" cy="2319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423DDB-16AA-6B47-8702-B40945DEDB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30450" r="28712" b="17051"/>
          <a:stretch/>
        </p:blipFill>
        <p:spPr>
          <a:xfrm>
            <a:off x="9237625" y="4296016"/>
            <a:ext cx="2244163" cy="18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6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EB57-D7B7-7749-B85D-100F4C17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907" y="1370807"/>
            <a:ext cx="10325100" cy="5849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88258-BA02-2446-AE1C-B72318A81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78877"/>
            <a:ext cx="5922818" cy="3972542"/>
          </a:xfrm>
        </p:spPr>
        <p:txBody>
          <a:bodyPr>
            <a:normAutofit fontScale="85000" lnSpcReduction="20000"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all patients undergoing THA are at risk for impaired SP mobility 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 prevalence in pts with SP fusion 4.6%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 fusion in primary THA 0.1%</a:t>
            </a:r>
          </a:p>
          <a:p>
            <a:pPr marL="457200" lvl="1" indent="0" algn="r">
              <a:buNone/>
            </a:pPr>
            <a:r>
              <a:rPr lang="en-US" sz="1900" b="1" i="1" dirty="0">
                <a:effectLst/>
              </a:rPr>
              <a:t>Bedard et al. </a:t>
            </a:r>
            <a:r>
              <a:rPr lang="en-US" sz="1900" b="1" i="1" dirty="0"/>
              <a:t>2016</a:t>
            </a:r>
            <a:endParaRPr lang="en-US" sz="1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 evaluation in routine primary THA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const effective</a:t>
            </a:r>
          </a:p>
          <a:p>
            <a:pPr lvl="1"/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Unnecessary x-ray exams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A16DF-3F94-1941-B25A-88A79F7CF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607"/>
          <a:stretch/>
        </p:blipFill>
        <p:spPr>
          <a:xfrm>
            <a:off x="7059944" y="2332795"/>
            <a:ext cx="4916257" cy="302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8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EF380BA-2F2E-C9C1-E313-CDB7B1D2B2D3}"/>
              </a:ext>
            </a:extLst>
          </p:cNvPr>
          <p:cNvSpPr txBox="1">
            <a:spLocks/>
          </p:cNvSpPr>
          <p:nvPr/>
        </p:nvSpPr>
        <p:spPr>
          <a:xfrm>
            <a:off x="526176" y="1363573"/>
            <a:ext cx="10155679" cy="655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A443-D42A-C2A7-C5DE-A3AF800729AA}"/>
              </a:ext>
            </a:extLst>
          </p:cNvPr>
          <p:cNvSpPr txBox="1"/>
          <p:nvPr/>
        </p:nvSpPr>
        <p:spPr>
          <a:xfrm>
            <a:off x="1501833" y="2168563"/>
            <a:ext cx="91800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 Terms: Spinopelvic AND ((hip AND arthroplasty) OR “hip replacement” OR THA OR THR)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247 articles retrieved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 articles were full text reviewed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articles were included in the review</a:t>
            </a:r>
            <a:endParaRPr lang="en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68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EF380BA-2F2E-C9C1-E313-CDB7B1D2B2D3}"/>
              </a:ext>
            </a:extLst>
          </p:cNvPr>
          <p:cNvSpPr txBox="1">
            <a:spLocks/>
          </p:cNvSpPr>
          <p:nvPr/>
        </p:nvSpPr>
        <p:spPr>
          <a:xfrm>
            <a:off x="602376" y="1347736"/>
            <a:ext cx="10484724" cy="82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CA443-D42A-C2A7-C5DE-A3AF800729AA}"/>
              </a:ext>
            </a:extLst>
          </p:cNvPr>
          <p:cNvSpPr txBox="1"/>
          <p:nvPr/>
        </p:nvSpPr>
        <p:spPr>
          <a:xfrm>
            <a:off x="1501833" y="2168563"/>
            <a:ext cx="918002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tried to conduct a systematic review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studies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 nature of question being wide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conducted a narrative literature review</a:t>
            </a:r>
            <a:endParaRPr lang="fa-I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Scoping Review</a:t>
            </a:r>
          </a:p>
          <a:p>
            <a:pPr algn="l"/>
            <a:endParaRPr lang="en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90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BEF380BA-2F2E-C9C1-E313-CDB7B1D2B2D3}"/>
              </a:ext>
            </a:extLst>
          </p:cNvPr>
          <p:cNvSpPr txBox="1">
            <a:spLocks/>
          </p:cNvSpPr>
          <p:nvPr/>
        </p:nvSpPr>
        <p:spPr>
          <a:xfrm>
            <a:off x="564276" y="1134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Review/Process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7EC1A-9C45-8A4E-AAA7-35DF08358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7564"/>
            <a:ext cx="10515600" cy="4184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Studies tried to find the factors associated with impaired SP mobility in two groups:</a:t>
            </a:r>
          </a:p>
          <a:p>
            <a:pPr marL="1371600" lvl="1" indent="-914400">
              <a:buFont typeface="+mj-lt"/>
              <a:buAutoNum type="arabicPeriod"/>
            </a:pPr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Demographics, PMH, P/E, and AP X ray of pelvis</a:t>
            </a:r>
          </a:p>
          <a:p>
            <a:pPr marL="1371600" lvl="1" indent="-914400">
              <a:buFont typeface="+mj-lt"/>
              <a:buAutoNum type="arabicPeriod"/>
            </a:pPr>
            <a:r>
              <a:rPr lang="en-US" sz="4800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lumbosacral x-ray</a:t>
            </a:r>
            <a:endParaRPr lang="en-TR" sz="4800">
              <a:solidFill>
                <a:schemeClr val="tx2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92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5D6C-7E41-B04A-9DE3-7EC17BE7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127"/>
            <a:ext cx="10515600" cy="88669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Patients Hx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0165C-FBAA-FB47-93FA-7AC375322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7917"/>
            <a:ext cx="8077201" cy="4300683"/>
          </a:xfrm>
        </p:spPr>
        <p:txBody>
          <a:bodyPr>
            <a:normAutofit fontScale="92500" lnSpcReduction="10000"/>
          </a:bodyPr>
          <a:lstStyle/>
          <a:p>
            <a:r>
              <a:rPr lang="en-TR" sz="2800">
                <a:latin typeface="Times New Roman" panose="02020603050405020304" pitchFamily="18" charset="0"/>
                <a:cs typeface="Times New Roman" panose="02020603050405020304" pitchFamily="18" charset="0"/>
              </a:rPr>
              <a:t>Older Age </a:t>
            </a:r>
            <a:r>
              <a:rPr lang="en-TR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&gt;65y/o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Innmann M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JOA 2024</a:t>
            </a:r>
          </a:p>
          <a:p>
            <a:pPr marL="457200" lvl="1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Heckmann 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JBJS 2018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TR" sz="3200">
                <a:latin typeface="Times New Roman" panose="02020603050405020304" pitchFamily="18" charset="0"/>
                <a:cs typeface="Times New Roman" panose="02020603050405020304" pitchFamily="18" charset="0"/>
              </a:rPr>
              <a:t>Spinal fusion </a:t>
            </a:r>
            <a:r>
              <a:rPr lang="en-TR">
                <a:latin typeface="Times New Roman" panose="02020603050405020304" pitchFamily="18" charset="0"/>
                <a:cs typeface="Times New Roman" panose="02020603050405020304" pitchFamily="18" charset="0"/>
              </a:rPr>
              <a:t>[5-8]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TR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urgical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TR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on-surgica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TR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Stefl M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BJJ 2023</a:t>
            </a:r>
          </a:p>
          <a:p>
            <a:pPr marL="457200" lvl="1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 DS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2023</a:t>
            </a:r>
          </a:p>
          <a:p>
            <a:pPr marL="457200" lvl="1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Carender CN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2022</a:t>
            </a:r>
          </a:p>
          <a:p>
            <a:r>
              <a:rPr lang="en-TR" sz="3200">
                <a:latin typeface="Times New Roman" panose="02020603050405020304" pitchFamily="18" charset="0"/>
                <a:cs typeface="Times New Roman" panose="02020603050405020304" pitchFamily="18" charset="0"/>
              </a:rPr>
              <a:t>Lumbar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TR" sz="3200">
                <a:latin typeface="Times New Roman" panose="02020603050405020304" pitchFamily="18" charset="0"/>
                <a:cs typeface="Times New Roman" panose="02020603050405020304" pitchFamily="18" charset="0"/>
              </a:rPr>
              <a:t>egenerative disc disease [17-20]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Berliner JL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BJJ 2018</a:t>
            </a:r>
          </a:p>
          <a:p>
            <a:pPr marL="0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Klemt C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BJJ 2023</a:t>
            </a:r>
          </a:p>
          <a:p>
            <a:pPr marL="0" indent="0" algn="r">
              <a:buNone/>
            </a:pPr>
            <a:r>
              <a:rPr lang="en-TR" sz="16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Vigdorchik JM,</a:t>
            </a:r>
            <a:r>
              <a:rPr lang="en-US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2020</a:t>
            </a:r>
          </a:p>
          <a:p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E3561A-E7F0-2F47-BA0B-1CACC9B60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46" y="1607127"/>
            <a:ext cx="2224354" cy="4691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09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721C-1736-3642-889F-CF78583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CCC28-AD4A-9040-AA4E-27911DFD4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8700"/>
            <a:ext cx="7315200" cy="3878263"/>
          </a:xfrm>
        </p:spPr>
        <p:txBody>
          <a:bodyPr>
            <a:normAutofit lnSpcReduction="10000"/>
          </a:bodyPr>
          <a:lstStyle/>
          <a:p>
            <a:r>
              <a:rPr lang="en-TR" sz="2800">
                <a:latin typeface="Times New Roman" panose="02020603050405020304" pitchFamily="18" charset="0"/>
                <a:cs typeface="Times New Roman" panose="02020603050405020304" pitchFamily="18" charset="0"/>
              </a:rPr>
              <a:t>Obvious Spinal Column Deformity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[12-14]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T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 back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T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hyper-lordosis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TR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Scoliosis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en-T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Homma Y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 2020</a:t>
            </a:r>
          </a:p>
          <a:p>
            <a:pPr marL="457200" lvl="1" indent="0" algn="r">
              <a:buNone/>
            </a:pPr>
            <a:r>
              <a:rPr lang="en-T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Buckland AJ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 2019</a:t>
            </a:r>
          </a:p>
          <a:p>
            <a:pPr marL="457200" lvl="1" indent="0" algn="r">
              <a:buNone/>
            </a:pPr>
            <a:r>
              <a:rPr lang="en-T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Kleeman-Forsthuber</a:t>
            </a:r>
            <a:r>
              <a:rPr lang="en-TR" sz="15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BJJ2022</a:t>
            </a:r>
          </a:p>
          <a:p>
            <a:r>
              <a:rPr lang="en-TR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TR" sz="3200">
                <a:latin typeface="Times New Roman" panose="02020603050405020304" pitchFamily="18" charset="0"/>
                <a:cs typeface="Times New Roman" panose="02020603050405020304" pitchFamily="18" charset="0"/>
              </a:rPr>
              <a:t>Limited hip range of motion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[1, 15]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TR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lexion&lt;88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r">
              <a:buNone/>
            </a:pPr>
            <a:r>
              <a:rPr lang="en-T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Innmann MM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BJJ 2019</a:t>
            </a:r>
          </a:p>
          <a:p>
            <a:pPr marL="457200" lvl="1" indent="0" algn="r">
              <a:buNone/>
            </a:pPr>
            <a:r>
              <a:rPr lang="en-TR" sz="1500" i="1">
                <a:latin typeface="Times New Roman" panose="02020603050405020304" pitchFamily="18" charset="0"/>
                <a:cs typeface="Times New Roman" panose="02020603050405020304" pitchFamily="18" charset="0"/>
              </a:rPr>
              <a:t>Ouchida</a:t>
            </a:r>
            <a:r>
              <a:rPr lang="en-US" sz="1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en-US" sz="15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 Spine J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D5C7A1-D005-A844-9640-72B32F348C8B}"/>
              </a:ext>
            </a:extLst>
          </p:cNvPr>
          <p:cNvSpPr txBox="1">
            <a:spLocks/>
          </p:cNvSpPr>
          <p:nvPr/>
        </p:nvSpPr>
        <p:spPr>
          <a:xfrm>
            <a:off x="838200" y="1607127"/>
            <a:ext cx="10515600" cy="8866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Patient’s P/E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8DC3BE9-A5A4-594B-AED9-582094C2B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22568" r="33551" b="15241"/>
          <a:stretch/>
        </p:blipFill>
        <p:spPr bwMode="auto">
          <a:xfrm>
            <a:off x="8686673" y="1475710"/>
            <a:ext cx="1961662" cy="2447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BAC929B-869A-3C40-8CA3-C5E39B796D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142" y="3968168"/>
            <a:ext cx="2896932" cy="2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0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2cb18b-1808-4a12-b3e4-0026674f10ec" xsi:nil="true"/>
    <Tarih xmlns="5e998ea4-89a7-4b33-a9ed-5044a4d65497" xsi:nil="true"/>
    <lcf76f155ced4ddcb4097134ff3c332f xmlns="5e998ea4-89a7-4b33-a9ed-5044a4d6549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2B840B92403B6E46AC9F9DC6E234F7AC" ma:contentTypeVersion="16" ma:contentTypeDescription="Yeni belge oluşturun." ma:contentTypeScope="" ma:versionID="7514b18c6098b7855efbf3d658a0b053">
  <xsd:schema xmlns:xsd="http://www.w3.org/2001/XMLSchema" xmlns:xs="http://www.w3.org/2001/XMLSchema" xmlns:p="http://schemas.microsoft.com/office/2006/metadata/properties" xmlns:ns2="6b2cb18b-1808-4a12-b3e4-0026674f10ec" xmlns:ns3="5e998ea4-89a7-4b33-a9ed-5044a4d65497" targetNamespace="http://schemas.microsoft.com/office/2006/metadata/properties" ma:root="true" ma:fieldsID="9f0748201c77966b270ec4d6aa41c4b7" ns2:_="" ns3:_="">
    <xsd:import namespace="6b2cb18b-1808-4a12-b3e4-0026674f10ec"/>
    <xsd:import namespace="5e998ea4-89a7-4b33-a9ed-5044a4d654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Tarih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cb18b-1808-4a12-b3e4-0026674f10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e838da6f-f4e1-4ccf-b804-d5d5cd3133fd}" ma:internalName="TaxCatchAll" ma:showField="CatchAllData" ma:web="6b2cb18b-1808-4a12-b3e4-0026674f10e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998ea4-89a7-4b33-a9ed-5044a4d654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e58c957c-ee55-4f6f-9beb-d227bd4327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Tarih" ma:index="21" nillable="true" ma:displayName="Tarih" ma:format="DateOnly" ma:internalName="Tarih">
      <xsd:simpleType>
        <xsd:restriction base="dms:DateTim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265FE3-6229-4FAD-9775-69AC66D14E5A}">
  <ds:schemaRefs>
    <ds:schemaRef ds:uri="http://schemas.microsoft.com/office/2006/metadata/properties"/>
    <ds:schemaRef ds:uri="http://schemas.microsoft.com/office/infopath/2007/PartnerControls"/>
    <ds:schemaRef ds:uri="6b2cb18b-1808-4a12-b3e4-0026674f10ec"/>
    <ds:schemaRef ds:uri="5e998ea4-89a7-4b33-a9ed-5044a4d65497"/>
  </ds:schemaRefs>
</ds:datastoreItem>
</file>

<file path=customXml/itemProps2.xml><?xml version="1.0" encoding="utf-8"?>
<ds:datastoreItem xmlns:ds="http://schemas.openxmlformats.org/officeDocument/2006/customXml" ds:itemID="{A84EC9C4-5697-4725-8CDC-8BB81BD53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2cb18b-1808-4a12-b3e4-0026674f10ec"/>
    <ds:schemaRef ds:uri="5e998ea4-89a7-4b33-a9ed-5044a4d654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2D4354-B25A-448A-B9A3-A5FBB3131E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543</Words>
  <Application>Microsoft Office PowerPoint</Application>
  <PresentationFormat>Geniş ekran</PresentationFormat>
  <Paragraphs>98</Paragraphs>
  <Slides>13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Times New Roman</vt:lpstr>
      <vt:lpstr>Office Teması</vt:lpstr>
      <vt:lpstr>PowerPoint Sunusu</vt:lpstr>
      <vt:lpstr>PowerPoint Sunusu</vt:lpstr>
      <vt:lpstr>Introduction</vt:lpstr>
      <vt:lpstr>Introduction</vt:lpstr>
      <vt:lpstr>PowerPoint Sunusu</vt:lpstr>
      <vt:lpstr>PowerPoint Sunusu</vt:lpstr>
      <vt:lpstr>PowerPoint Sunusu</vt:lpstr>
      <vt:lpstr>Patients Hx</vt:lpstr>
      <vt:lpstr>PowerPoint Sunusu</vt:lpstr>
      <vt:lpstr>PowerPoint Sunusu</vt:lpstr>
      <vt:lpstr>PowerPoint Sunusu</vt:lpstr>
      <vt:lpstr>Limitations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Deniz Demirkıran</dc:creator>
  <cp:lastModifiedBy>kayhan karaytug</cp:lastModifiedBy>
  <cp:revision>20</cp:revision>
  <dcterms:created xsi:type="dcterms:W3CDTF">2024-06-13T13:25:39Z</dcterms:created>
  <dcterms:modified xsi:type="dcterms:W3CDTF">2024-08-26T05:32:09Z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0x0101002B840B92403B6E46AC9F9DC6E234F7AC</vt:lpwstr>
  </property>
  <property fmtid="{D5CDD505-2E9C-101B-9397-08002B2CF9AE}" pid="3" name="MediaServiceImageTags">
    <vt:lpwstr/>
  </property>
</Properties>
</file>