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81" r:id="rId6"/>
    <p:sldId id="276" r:id="rId7"/>
    <p:sldId id="280" r:id="rId8"/>
    <p:sldId id="279" r:id="rId9"/>
    <p:sldId id="277" r:id="rId10"/>
    <p:sldId id="258" r:id="rId11"/>
    <p:sldId id="257" r:id="rId12"/>
    <p:sldId id="278" r:id="rId13"/>
    <p:sldId id="259" r:id="rId14"/>
    <p:sldId id="269" r:id="rId15"/>
    <p:sldId id="270" r:id="rId16"/>
    <p:sldId id="271" r:id="rId17"/>
    <p:sldId id="272" r:id="rId18"/>
    <p:sldId id="273" r:id="rId19"/>
    <p:sldId id="274" r:id="rId20"/>
    <p:sldId id="275" r:id="rId21"/>
    <p:sldId id="264" r:id="rId22"/>
    <p:sldId id="266"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440" autoAdjust="0"/>
  </p:normalViewPr>
  <p:slideViewPr>
    <p:cSldViewPr snapToGrid="0">
      <p:cViewPr varScale="1">
        <p:scale>
          <a:sx n="59" d="100"/>
          <a:sy n="59" d="100"/>
        </p:scale>
        <p:origin x="9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17AD7-6822-453F-B659-8538ACA631DA}"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37045-7B37-4BCB-937B-2E9B111B90E9}" type="slidenum">
              <a:rPr lang="en-US" smtClean="0"/>
              <a:t>‹#›</a:t>
            </a:fld>
            <a:endParaRPr lang="en-US"/>
          </a:p>
        </p:txBody>
      </p:sp>
    </p:spTree>
    <p:extLst>
      <p:ext uri="{BB962C8B-B14F-4D97-AF65-F5344CB8AC3E}">
        <p14:creationId xmlns:p14="http://schemas.microsoft.com/office/powerpoint/2010/main" val="59754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 </a:t>
            </a:r>
            <a:r>
              <a:rPr lang="en-US" sz="1800" b="0" i="0" dirty="0">
                <a:solidFill>
                  <a:srgbClr val="131413"/>
                </a:solidFill>
                <a:effectLst/>
                <a:latin typeface="YhwsjsMinionProRegular"/>
              </a:rPr>
              <a:t>X. Qu, X. Huang, and K. Dai, </a:t>
            </a:r>
            <a:r>
              <a:rPr lang="en-US" sz="1800" b="0" i="0" dirty="0">
                <a:solidFill>
                  <a:srgbClr val="131413"/>
                </a:solidFill>
                <a:effectLst/>
                <a:latin typeface="SblnlsMinionProRegular"/>
              </a:rPr>
              <a:t>“</a:t>
            </a:r>
            <a:r>
              <a:rPr lang="en-US" sz="1800" b="0" i="0" dirty="0">
                <a:solidFill>
                  <a:srgbClr val="131413"/>
                </a:solidFill>
                <a:effectLst/>
                <a:latin typeface="YhwsjsMinionProRegular"/>
              </a:rPr>
              <a:t>Metal-on-metal or metal-</a:t>
            </a:r>
            <a:r>
              <a:rPr lang="en-US" sz="1800" b="0" i="0" dirty="0" err="1">
                <a:solidFill>
                  <a:srgbClr val="131413"/>
                </a:solidFill>
                <a:effectLst/>
                <a:latin typeface="YhwsjsMinionProRegular"/>
              </a:rPr>
              <a:t>onpolyethylene</a:t>
            </a:r>
            <a:r>
              <a:rPr lang="en-US" sz="1800" b="0" i="0" dirty="0">
                <a:solidFill>
                  <a:srgbClr val="131413"/>
                </a:solidFill>
                <a:effectLst/>
                <a:latin typeface="YhwsjsMinionProRegular"/>
              </a:rPr>
              <a:t> for total hip arthroplasty: a meta-analysis of prospective randomized studies,</a:t>
            </a:r>
            <a:r>
              <a:rPr lang="en-US" sz="1800" b="0" i="0" dirty="0">
                <a:solidFill>
                  <a:srgbClr val="131413"/>
                </a:solidFill>
                <a:effectLst/>
                <a:latin typeface="SblnlsMinionProRegular"/>
              </a:rPr>
              <a:t>” </a:t>
            </a:r>
            <a:r>
              <a:rPr lang="en-US" sz="1800" b="0" i="0" dirty="0">
                <a:solidFill>
                  <a:srgbClr val="131413"/>
                </a:solidFill>
                <a:effectLst/>
                <a:latin typeface="TfcxxwMinionProIt"/>
              </a:rPr>
              <a:t>Archives of </a:t>
            </a:r>
            <a:r>
              <a:rPr lang="en-US" sz="1800" b="0" i="0" dirty="0" err="1">
                <a:solidFill>
                  <a:srgbClr val="131413"/>
                </a:solidFill>
                <a:effectLst/>
                <a:latin typeface="TfcxxwMinionProIt"/>
              </a:rPr>
              <a:t>Orthopaedic</a:t>
            </a:r>
            <a:r>
              <a:rPr lang="en-US" sz="1800" b="0" i="0" dirty="0">
                <a:solidFill>
                  <a:srgbClr val="131413"/>
                </a:solidFill>
                <a:effectLst/>
                <a:latin typeface="TfcxxwMinionProIt"/>
              </a:rPr>
              <a:t> and Trauma Surgery</a:t>
            </a:r>
            <a:r>
              <a:rPr lang="en-US" sz="1800" b="0" i="0" dirty="0">
                <a:solidFill>
                  <a:srgbClr val="131413"/>
                </a:solidFill>
                <a:effectLst/>
                <a:latin typeface="YhwsjsMinionProRegular"/>
              </a:rPr>
              <a:t>, vol. 131, no. 11, pp. 1573</a:t>
            </a:r>
            <a:r>
              <a:rPr lang="en-US" sz="1800" b="0" i="0" dirty="0">
                <a:solidFill>
                  <a:srgbClr val="131413"/>
                </a:solidFill>
                <a:effectLst/>
                <a:latin typeface="SblnlsMinionProRegular"/>
              </a:rPr>
              <a:t>–</a:t>
            </a:r>
            <a:r>
              <a:rPr lang="en-US" sz="1800" b="0" i="0" dirty="0">
                <a:solidFill>
                  <a:srgbClr val="131413"/>
                </a:solidFill>
                <a:effectLst/>
                <a:latin typeface="YhwsjsMinionProRegular"/>
              </a:rPr>
              <a:t>1583, 2011</a:t>
            </a:r>
            <a:r>
              <a:rPr lang="en-US" dirty="0"/>
              <a:t> </a:t>
            </a:r>
          </a:p>
          <a:p>
            <a:pPr marL="228600" indent="-228600">
              <a:buFont typeface="+mj-lt"/>
              <a:buAutoNum type="arabicPeriod"/>
            </a:pPr>
            <a:r>
              <a:rPr lang="en-US" sz="1800" b="0" i="0" dirty="0">
                <a:solidFill>
                  <a:srgbClr val="000000"/>
                </a:solidFill>
                <a:effectLst/>
                <a:latin typeface="AdvOT140f2bdb"/>
              </a:rPr>
              <a:t>Ranawat CS, Dorr LD, Inglis AE. Total hip arthroplasty in </a:t>
            </a:r>
            <a:r>
              <a:rPr lang="en-US" sz="1800" b="0" i="0" dirty="0" err="1">
                <a:solidFill>
                  <a:srgbClr val="000000"/>
                </a:solidFill>
                <a:effectLst/>
                <a:latin typeface="AdvOT140f2bdb"/>
              </a:rPr>
              <a:t>protrusio</a:t>
            </a:r>
            <a:r>
              <a:rPr lang="en-US" sz="1800" b="0" i="0" dirty="0">
                <a:solidFill>
                  <a:srgbClr val="000000"/>
                </a:solidFill>
                <a:effectLst/>
                <a:latin typeface="AdvOT140f2bdb"/>
              </a:rPr>
              <a:t> </a:t>
            </a:r>
            <a:r>
              <a:rPr lang="en-US" sz="1800" b="0" i="0" dirty="0" err="1">
                <a:solidFill>
                  <a:srgbClr val="000000"/>
                </a:solidFill>
                <a:effectLst/>
                <a:latin typeface="AdvOT140f2bdb"/>
              </a:rPr>
              <a:t>acetabuli</a:t>
            </a:r>
            <a:r>
              <a:rPr lang="en-US" sz="1800" b="0" i="0" dirty="0">
                <a:solidFill>
                  <a:srgbClr val="000000"/>
                </a:solidFill>
                <a:effectLst/>
                <a:latin typeface="AdvOT140f2bdb"/>
              </a:rPr>
              <a:t> of rheumatoid arthritis. </a:t>
            </a:r>
            <a:r>
              <a:rPr lang="en-US" sz="1800" b="0" i="0" dirty="0">
                <a:solidFill>
                  <a:srgbClr val="000000"/>
                </a:solidFill>
                <a:effectLst/>
                <a:latin typeface="AdvOT99cbfba5.I"/>
              </a:rPr>
              <a:t>J Bone Joint Surg Am</a:t>
            </a:r>
            <a:r>
              <a:rPr lang="en-US" sz="1800" b="0" i="0" dirty="0">
                <a:solidFill>
                  <a:srgbClr val="000000"/>
                </a:solidFill>
                <a:effectLst/>
                <a:latin typeface="AdvOT140f2bdb"/>
              </a:rPr>
              <a:t>.</a:t>
            </a:r>
            <a:br>
              <a:rPr lang="en-US" sz="1800" b="0" i="0" dirty="0">
                <a:solidFill>
                  <a:srgbClr val="000000"/>
                </a:solidFill>
                <a:effectLst/>
                <a:latin typeface="AdvOT140f2bdb"/>
              </a:rPr>
            </a:br>
            <a:r>
              <a:rPr lang="en-US" sz="1800" b="0" i="0" dirty="0">
                <a:solidFill>
                  <a:srgbClr val="000000"/>
                </a:solidFill>
                <a:effectLst/>
                <a:latin typeface="AdvOT140f2bdb"/>
              </a:rPr>
              <a:t>1980;62:1059-1065.</a:t>
            </a:r>
            <a:r>
              <a:rPr lang="en-US" dirty="0"/>
              <a:t>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75637045-7B37-4BCB-937B-2E9B111B90E9}" type="slidenum">
              <a:rPr lang="en-US" smtClean="0"/>
              <a:t>3</a:t>
            </a:fld>
            <a:endParaRPr lang="en-US"/>
          </a:p>
        </p:txBody>
      </p:sp>
    </p:spTree>
    <p:extLst>
      <p:ext uri="{BB962C8B-B14F-4D97-AF65-F5344CB8AC3E}">
        <p14:creationId xmlns:p14="http://schemas.microsoft.com/office/powerpoint/2010/main" val="157922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800" b="0" i="0" dirty="0" err="1">
                <a:solidFill>
                  <a:srgbClr val="000000"/>
                </a:solidFill>
                <a:effectLst/>
                <a:latin typeface="AdvOT140f2bdb"/>
              </a:rPr>
              <a:t>Bicanic</a:t>
            </a:r>
            <a:r>
              <a:rPr lang="en-US" sz="1800" b="0" i="0" dirty="0">
                <a:solidFill>
                  <a:srgbClr val="000000"/>
                </a:solidFill>
                <a:effectLst/>
                <a:latin typeface="AdvOT140f2bdb"/>
              </a:rPr>
              <a:t> G, </a:t>
            </a:r>
            <a:r>
              <a:rPr lang="en-US" sz="1800" b="0" i="0" dirty="0" err="1">
                <a:solidFill>
                  <a:srgbClr val="000000"/>
                </a:solidFill>
                <a:effectLst/>
                <a:latin typeface="AdvOT140f2bdb"/>
              </a:rPr>
              <a:t>Delimar</a:t>
            </a:r>
            <a:r>
              <a:rPr lang="en-US" sz="1800" b="0" i="0" dirty="0">
                <a:solidFill>
                  <a:srgbClr val="000000"/>
                </a:solidFill>
                <a:effectLst/>
                <a:latin typeface="AdvOT140f2bdb"/>
              </a:rPr>
              <a:t> D, </a:t>
            </a:r>
            <a:r>
              <a:rPr lang="en-US" sz="1800" b="0" i="0" dirty="0" err="1">
                <a:solidFill>
                  <a:srgbClr val="000000"/>
                </a:solidFill>
                <a:effectLst/>
                <a:latin typeface="AdvOT140f2bdb"/>
              </a:rPr>
              <a:t>Delimar</a:t>
            </a:r>
            <a:r>
              <a:rPr lang="en-US" sz="1800" b="0" i="0" dirty="0">
                <a:solidFill>
                  <a:srgbClr val="000000"/>
                </a:solidFill>
                <a:effectLst/>
                <a:latin typeface="AdvOT140f2bdb"/>
              </a:rPr>
              <a:t> M, </a:t>
            </a:r>
            <a:r>
              <a:rPr lang="en-US" sz="1800" b="0" i="0" dirty="0" err="1">
                <a:solidFill>
                  <a:srgbClr val="000000"/>
                </a:solidFill>
                <a:effectLst/>
                <a:latin typeface="AdvOT140f2bdb"/>
              </a:rPr>
              <a:t>Pecina</a:t>
            </a:r>
            <a:r>
              <a:rPr lang="en-US" sz="1800" b="0" i="0" dirty="0">
                <a:solidFill>
                  <a:srgbClr val="000000"/>
                </a:solidFill>
                <a:effectLst/>
                <a:latin typeface="AdvOT140f2bdb"/>
              </a:rPr>
              <a:t> M. In</a:t>
            </a:r>
            <a:r>
              <a:rPr lang="en-US" sz="1800" b="0" i="0" dirty="0">
                <a:solidFill>
                  <a:srgbClr val="000000"/>
                </a:solidFill>
                <a:effectLst/>
                <a:latin typeface="AdvOT140f2bdb+fb"/>
              </a:rPr>
              <a:t>fl</a:t>
            </a:r>
            <a:r>
              <a:rPr lang="en-US" sz="1800" b="0" i="0" dirty="0">
                <a:solidFill>
                  <a:srgbClr val="000000"/>
                </a:solidFill>
                <a:effectLst/>
                <a:latin typeface="AdvOT140f2bdb"/>
              </a:rPr>
              <a:t>uence of the acetabular cup position on hip load during arthroplasty in hip</a:t>
            </a:r>
            <a:br>
              <a:rPr lang="en-US" sz="1800" b="0" i="0" dirty="0">
                <a:solidFill>
                  <a:srgbClr val="000000"/>
                </a:solidFill>
                <a:effectLst/>
                <a:latin typeface="AdvOT140f2bdb"/>
              </a:rPr>
            </a:br>
            <a:r>
              <a:rPr lang="en-US" sz="1800" b="0" i="0" dirty="0">
                <a:solidFill>
                  <a:srgbClr val="000000"/>
                </a:solidFill>
                <a:effectLst/>
                <a:latin typeface="AdvOT140f2bdb"/>
              </a:rPr>
              <a:t>dysplasia. </a:t>
            </a:r>
            <a:r>
              <a:rPr lang="en-US" sz="1800" b="0" i="0" dirty="0">
                <a:solidFill>
                  <a:srgbClr val="000000"/>
                </a:solidFill>
                <a:effectLst/>
                <a:latin typeface="AdvOT99cbfba5.I"/>
              </a:rPr>
              <a:t>Int </a:t>
            </a:r>
            <a:r>
              <a:rPr lang="en-US" sz="1800" b="0" i="0" dirty="0" err="1">
                <a:solidFill>
                  <a:srgbClr val="000000"/>
                </a:solidFill>
                <a:effectLst/>
                <a:latin typeface="AdvOT99cbfba5.I"/>
              </a:rPr>
              <a:t>Orthop</a:t>
            </a:r>
            <a:r>
              <a:rPr lang="en-US" sz="1800" b="0" i="0" dirty="0">
                <a:solidFill>
                  <a:srgbClr val="000000"/>
                </a:solidFill>
                <a:effectLst/>
                <a:latin typeface="AdvOT140f2bdb"/>
              </a:rPr>
              <a:t>. 2009;33:397-402.</a:t>
            </a:r>
            <a:r>
              <a:rPr lang="en-US" dirty="0"/>
              <a:t> </a:t>
            </a:r>
          </a:p>
          <a:p>
            <a:pPr marL="342900" indent="-342900">
              <a:buFont typeface="+mj-lt"/>
              <a:buAutoNum type="arabicPeriod"/>
            </a:pPr>
            <a:r>
              <a:rPr lang="en-US" sz="1800" b="0" i="0" dirty="0" err="1">
                <a:solidFill>
                  <a:srgbClr val="000000"/>
                </a:solidFill>
                <a:effectLst/>
                <a:latin typeface="AdvOT140f2bdb"/>
              </a:rPr>
              <a:t>Dapuzzo</a:t>
            </a:r>
            <a:r>
              <a:rPr lang="en-US" sz="1800" b="0" i="0" dirty="0">
                <a:solidFill>
                  <a:srgbClr val="000000"/>
                </a:solidFill>
                <a:effectLst/>
                <a:latin typeface="AdvOT140f2bdb"/>
              </a:rPr>
              <a:t> MR, Sierra RJ. Acetabular considerations during total hip arthroplasty for hip dysplasia. </a:t>
            </a:r>
            <a:r>
              <a:rPr lang="en-US" sz="1800" b="0" i="0" dirty="0" err="1">
                <a:solidFill>
                  <a:srgbClr val="000000"/>
                </a:solidFill>
                <a:effectLst/>
                <a:latin typeface="AdvOT99cbfba5.I"/>
              </a:rPr>
              <a:t>Orthop</a:t>
            </a:r>
            <a:r>
              <a:rPr lang="en-US" sz="1800" b="0" i="0" dirty="0">
                <a:solidFill>
                  <a:srgbClr val="000000"/>
                </a:solidFill>
                <a:effectLst/>
                <a:latin typeface="AdvOT99cbfba5.I"/>
              </a:rPr>
              <a:t> Clin North Am</a:t>
            </a:r>
            <a:r>
              <a:rPr lang="en-US" sz="1800" b="0" i="0" dirty="0">
                <a:solidFill>
                  <a:srgbClr val="000000"/>
                </a:solidFill>
                <a:effectLst/>
                <a:latin typeface="AdvOT140f2bdb"/>
              </a:rPr>
              <a:t>. 2012;</a:t>
            </a:r>
            <a:br>
              <a:rPr lang="en-US" sz="1800" b="0" i="0" dirty="0">
                <a:solidFill>
                  <a:srgbClr val="000000"/>
                </a:solidFill>
                <a:effectLst/>
                <a:latin typeface="AdvOT140f2bdb"/>
              </a:rPr>
            </a:br>
            <a:r>
              <a:rPr lang="en-US" sz="1800" b="0" i="0" dirty="0">
                <a:solidFill>
                  <a:srgbClr val="000000"/>
                </a:solidFill>
                <a:effectLst/>
                <a:latin typeface="AdvOT140f2bdb"/>
              </a:rPr>
              <a:t>43:369-375</a:t>
            </a:r>
            <a:r>
              <a:rPr lang="en-US" dirty="0"/>
              <a:t> </a:t>
            </a:r>
          </a:p>
          <a:p>
            <a:pPr marL="342900" indent="-342900">
              <a:buFont typeface="+mj-lt"/>
              <a:buAutoNum type="arabicPeriod"/>
            </a:pPr>
            <a:r>
              <a:rPr lang="en-US" sz="1800" b="0" i="0" dirty="0" err="1">
                <a:solidFill>
                  <a:srgbClr val="000000"/>
                </a:solidFill>
                <a:effectLst/>
                <a:latin typeface="AdvOT140f2bdb"/>
              </a:rPr>
              <a:t>Marangoz</a:t>
            </a:r>
            <a:r>
              <a:rPr lang="en-US" sz="1800" b="0" i="0" dirty="0">
                <a:solidFill>
                  <a:srgbClr val="000000"/>
                </a:solidFill>
                <a:effectLst/>
                <a:latin typeface="AdvOT140f2bdb"/>
              </a:rPr>
              <a:t> S, Atilla B, Gok H, et al. Gait analysis in adults with severe hip dysplasia before and after total hip arthroplasty. </a:t>
            </a:r>
            <a:r>
              <a:rPr lang="en-US" sz="1800" b="0" i="0" dirty="0">
                <a:solidFill>
                  <a:srgbClr val="000000"/>
                </a:solidFill>
                <a:effectLst/>
                <a:latin typeface="AdvOT99cbfba5.I"/>
              </a:rPr>
              <a:t>Hip</a:t>
            </a:r>
            <a:br>
              <a:rPr lang="en-US" sz="1800" b="0" i="0" dirty="0">
                <a:solidFill>
                  <a:srgbClr val="000000"/>
                </a:solidFill>
                <a:effectLst/>
                <a:latin typeface="AdvOT99cbfba5.I"/>
              </a:rPr>
            </a:br>
            <a:r>
              <a:rPr lang="en-US" sz="1800" b="0" i="0" dirty="0">
                <a:solidFill>
                  <a:srgbClr val="000000"/>
                </a:solidFill>
                <a:effectLst/>
                <a:latin typeface="AdvOT99cbfba5.I"/>
              </a:rPr>
              <a:t>Int</a:t>
            </a:r>
            <a:r>
              <a:rPr lang="en-US" sz="1800" b="0" i="0" dirty="0">
                <a:solidFill>
                  <a:srgbClr val="000000"/>
                </a:solidFill>
                <a:effectLst/>
                <a:latin typeface="AdvOT140f2bdb"/>
              </a:rPr>
              <a:t>. 2010;20:466-472</a:t>
            </a:r>
            <a:r>
              <a:rPr lang="en-US" dirty="0"/>
              <a:t> </a:t>
            </a:r>
          </a:p>
          <a:p>
            <a:pPr marL="342900" indent="-342900">
              <a:buFont typeface="+mj-lt"/>
              <a:buAutoNum type="arabicPeriod"/>
            </a:pPr>
            <a:r>
              <a:rPr lang="en-US" sz="1800" b="0" i="0" dirty="0" err="1">
                <a:solidFill>
                  <a:srgbClr val="000000"/>
                </a:solidFill>
                <a:effectLst/>
                <a:latin typeface="AdvOT140f2bdb"/>
              </a:rPr>
              <a:t>Nie</a:t>
            </a:r>
            <a:r>
              <a:rPr lang="en-US" sz="1800" b="0" i="0" dirty="0">
                <a:solidFill>
                  <a:srgbClr val="000000"/>
                </a:solidFill>
                <a:effectLst/>
                <a:latin typeface="AdvOT140f2bdb"/>
              </a:rPr>
              <a:t> Y, Ning N, Pei F, Shen B, Zhou Z, Li Z. Gait kinematic deviations in patients with developmental dysplasia of the hip</a:t>
            </a:r>
            <a:br>
              <a:rPr lang="en-US" sz="1800" b="0" i="0" dirty="0">
                <a:solidFill>
                  <a:srgbClr val="000000"/>
                </a:solidFill>
                <a:effectLst/>
                <a:latin typeface="AdvOT140f2bdb"/>
              </a:rPr>
            </a:br>
            <a:r>
              <a:rPr lang="en-US" sz="1800" b="0" i="0" dirty="0">
                <a:solidFill>
                  <a:srgbClr val="000000"/>
                </a:solidFill>
                <a:effectLst/>
                <a:latin typeface="AdvOT140f2bdb"/>
              </a:rPr>
              <a:t>treated with total hip arthroplasty. </a:t>
            </a:r>
            <a:r>
              <a:rPr lang="en-US" sz="1800" b="0" i="0" dirty="0">
                <a:solidFill>
                  <a:srgbClr val="000000"/>
                </a:solidFill>
                <a:effectLst/>
                <a:latin typeface="AdvOT99cbfba5.I"/>
              </a:rPr>
              <a:t>Orthopedics</a:t>
            </a:r>
            <a:r>
              <a:rPr lang="en-US" sz="1800" b="0" i="0" dirty="0">
                <a:solidFill>
                  <a:srgbClr val="000000"/>
                </a:solidFill>
                <a:effectLst/>
                <a:latin typeface="AdvOT140f2bdb"/>
              </a:rPr>
              <a:t>. 2017;40: e425-e431</a:t>
            </a:r>
            <a:r>
              <a:rPr lang="en-US" dirty="0"/>
              <a:t> </a:t>
            </a:r>
            <a:br>
              <a:rPr lang="en-US" dirty="0"/>
            </a:br>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75637045-7B37-4BCB-937B-2E9B111B90E9}" type="slidenum">
              <a:rPr lang="en-US" smtClean="0"/>
              <a:t>6</a:t>
            </a:fld>
            <a:endParaRPr lang="en-US"/>
          </a:p>
        </p:txBody>
      </p:sp>
    </p:spTree>
    <p:extLst>
      <p:ext uri="{BB962C8B-B14F-4D97-AF65-F5344CB8AC3E}">
        <p14:creationId xmlns:p14="http://schemas.microsoft.com/office/powerpoint/2010/main" val="289015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800" b="0" i="0" dirty="0">
                <a:solidFill>
                  <a:srgbClr val="131413"/>
                </a:solidFill>
                <a:effectLst/>
                <a:latin typeface="YhwsjsMinionProRegular"/>
              </a:rPr>
              <a:t>S. L. </a:t>
            </a:r>
            <a:r>
              <a:rPr lang="en-US" sz="1800" b="0" i="0" dirty="0" err="1">
                <a:solidFill>
                  <a:srgbClr val="131413"/>
                </a:solidFill>
                <a:effectLst/>
                <a:latin typeface="YhwsjsMinionProRegular"/>
              </a:rPr>
              <a:t>Delp</a:t>
            </a:r>
            <a:r>
              <a:rPr lang="en-US" sz="1800" b="0" i="0" dirty="0">
                <a:solidFill>
                  <a:srgbClr val="131413"/>
                </a:solidFill>
                <a:effectLst/>
                <a:latin typeface="YhwsjsMinionProRegular"/>
              </a:rPr>
              <a:t>, R. L. </a:t>
            </a:r>
            <a:r>
              <a:rPr lang="en-US" sz="1800" b="0" i="0" dirty="0" err="1">
                <a:solidFill>
                  <a:srgbClr val="131413"/>
                </a:solidFill>
                <a:effectLst/>
                <a:latin typeface="YhwsjsMinionProRegular"/>
              </a:rPr>
              <a:t>Wixson</a:t>
            </a:r>
            <a:r>
              <a:rPr lang="en-US" sz="1800" b="0" i="0" dirty="0">
                <a:solidFill>
                  <a:srgbClr val="131413"/>
                </a:solidFill>
                <a:effectLst/>
                <a:latin typeface="YhwsjsMinionProRegular"/>
              </a:rPr>
              <a:t>, A. V. </a:t>
            </a:r>
            <a:r>
              <a:rPr lang="en-US" sz="1800" b="0" i="0" dirty="0" err="1">
                <a:solidFill>
                  <a:srgbClr val="131413"/>
                </a:solidFill>
                <a:effectLst/>
                <a:latin typeface="YhwsjsMinionProRegular"/>
              </a:rPr>
              <a:t>Komattu</a:t>
            </a:r>
            <a:r>
              <a:rPr lang="en-US" sz="1800" b="0" i="0" dirty="0">
                <a:solidFill>
                  <a:srgbClr val="131413"/>
                </a:solidFill>
                <a:effectLst/>
                <a:latin typeface="YhwsjsMinionProRegular"/>
              </a:rPr>
              <a:t>, and J. H. </a:t>
            </a:r>
            <a:r>
              <a:rPr lang="en-US" sz="1800" b="0" i="0" dirty="0" err="1">
                <a:solidFill>
                  <a:srgbClr val="131413"/>
                </a:solidFill>
                <a:effectLst/>
                <a:latin typeface="YhwsjsMinionProRegular"/>
              </a:rPr>
              <a:t>Kocmond</a:t>
            </a:r>
            <a:r>
              <a:rPr lang="en-US" sz="1800" b="0" i="0" dirty="0">
                <a:solidFill>
                  <a:srgbClr val="131413"/>
                </a:solidFill>
                <a:effectLst/>
                <a:latin typeface="YhwsjsMinionProRegular"/>
              </a:rPr>
              <a:t>, </a:t>
            </a:r>
            <a:r>
              <a:rPr lang="en-US" sz="1800" b="0" i="0" dirty="0">
                <a:solidFill>
                  <a:srgbClr val="131413"/>
                </a:solidFill>
                <a:effectLst/>
                <a:latin typeface="SblnlsMinionProRegular"/>
              </a:rPr>
              <a:t>“</a:t>
            </a:r>
            <a:r>
              <a:rPr lang="en-US" sz="1800" b="0" i="0" dirty="0">
                <a:solidFill>
                  <a:srgbClr val="131413"/>
                </a:solidFill>
                <a:effectLst/>
                <a:latin typeface="YhwsjsMinionProRegular"/>
              </a:rPr>
              <a:t>How superior placement of the joint center in hip arthroplasty a</a:t>
            </a:r>
            <a:r>
              <a:rPr lang="en-US" sz="1800" b="0" i="0" dirty="0">
                <a:solidFill>
                  <a:srgbClr val="131413"/>
                </a:solidFill>
                <a:effectLst/>
                <a:latin typeface="JfrnrnMinionProRegular"/>
              </a:rPr>
              <a:t>ff</a:t>
            </a:r>
            <a:r>
              <a:rPr lang="en-US" sz="1800" b="0" i="0" dirty="0">
                <a:solidFill>
                  <a:srgbClr val="131413"/>
                </a:solidFill>
                <a:effectLst/>
                <a:latin typeface="YhwsjsMinionProRegular"/>
              </a:rPr>
              <a:t>ects the abductor muscles,</a:t>
            </a:r>
            <a:r>
              <a:rPr lang="en-US" sz="1800" b="0" i="0" dirty="0">
                <a:solidFill>
                  <a:srgbClr val="131413"/>
                </a:solidFill>
                <a:effectLst/>
                <a:latin typeface="SblnlsMinionProRegular"/>
              </a:rPr>
              <a:t>” </a:t>
            </a:r>
            <a:r>
              <a:rPr lang="en-US" sz="1800" b="0" i="0" dirty="0">
                <a:solidFill>
                  <a:srgbClr val="131413"/>
                </a:solidFill>
                <a:effectLst/>
                <a:latin typeface="TfcxxwMinionProIt"/>
              </a:rPr>
              <a:t>Clinical </a:t>
            </a:r>
            <a:r>
              <a:rPr lang="en-US" sz="1800" b="0" i="0" dirty="0" err="1">
                <a:solidFill>
                  <a:srgbClr val="131413"/>
                </a:solidFill>
                <a:effectLst/>
                <a:latin typeface="TfcxxwMinionProIt"/>
              </a:rPr>
              <a:t>Orthopaedics</a:t>
            </a:r>
            <a:r>
              <a:rPr lang="en-US" sz="1800" b="0" i="0" dirty="0">
                <a:solidFill>
                  <a:srgbClr val="131413"/>
                </a:solidFill>
                <a:effectLst/>
                <a:latin typeface="TfcxxwMinionProIt"/>
              </a:rPr>
              <a:t> and Related Research</a:t>
            </a:r>
            <a:r>
              <a:rPr lang="en-US" sz="1800" b="0" i="0" dirty="0">
                <a:solidFill>
                  <a:srgbClr val="131413"/>
                </a:solidFill>
                <a:effectLst/>
                <a:latin typeface="YhwsjsMinionProRegular"/>
              </a:rPr>
              <a:t>, vol. 328, pp. 137</a:t>
            </a:r>
            <a:r>
              <a:rPr lang="en-US" sz="1800" b="0" i="0" dirty="0">
                <a:solidFill>
                  <a:srgbClr val="131413"/>
                </a:solidFill>
                <a:effectLst/>
                <a:latin typeface="SblnlsMinionProRegular"/>
              </a:rPr>
              <a:t>–</a:t>
            </a:r>
            <a:r>
              <a:rPr lang="en-US" sz="1800" b="0" i="0" dirty="0">
                <a:solidFill>
                  <a:srgbClr val="131413"/>
                </a:solidFill>
                <a:effectLst/>
                <a:latin typeface="YhwsjsMinionProRegular"/>
              </a:rPr>
              <a:t>146, 1996.</a:t>
            </a:r>
            <a:r>
              <a:rPr lang="en-US" dirty="0"/>
              <a:t> </a:t>
            </a:r>
          </a:p>
          <a:p>
            <a:pPr marL="228600" indent="-228600">
              <a:buAutoNum type="arabicPeriod"/>
            </a:pPr>
            <a:r>
              <a:rPr lang="en-US" sz="1800" b="0" i="0" dirty="0">
                <a:solidFill>
                  <a:srgbClr val="131413"/>
                </a:solidFill>
                <a:effectLst/>
                <a:latin typeface="YhwsjsMinionProRegular"/>
              </a:rPr>
              <a:t>J. </a:t>
            </a:r>
            <a:r>
              <a:rPr lang="en-US" sz="1800" b="0" i="0" dirty="0" err="1">
                <a:solidFill>
                  <a:srgbClr val="131413"/>
                </a:solidFill>
                <a:effectLst/>
                <a:latin typeface="YhwsjsMinionProRegular"/>
              </a:rPr>
              <a:t>Jerosch</a:t>
            </a:r>
            <a:r>
              <a:rPr lang="en-US" sz="1800" b="0" i="0" dirty="0">
                <a:solidFill>
                  <a:srgbClr val="131413"/>
                </a:solidFill>
                <a:effectLst/>
                <a:latin typeface="YhwsjsMinionProRegular"/>
              </a:rPr>
              <a:t>, J. Steinbeck, J. </a:t>
            </a:r>
            <a:r>
              <a:rPr lang="en-US" sz="1800" b="0" i="0" dirty="0" err="1">
                <a:solidFill>
                  <a:srgbClr val="131413"/>
                </a:solidFill>
                <a:effectLst/>
                <a:latin typeface="YhwsjsMinionProRegular"/>
              </a:rPr>
              <a:t>Stechmann</a:t>
            </a:r>
            <a:r>
              <a:rPr lang="en-US" sz="1800" b="0" i="0" dirty="0">
                <a:solidFill>
                  <a:srgbClr val="131413"/>
                </a:solidFill>
                <a:effectLst/>
                <a:latin typeface="YhwsjsMinionProRegular"/>
              </a:rPr>
              <a:t>, and V. </a:t>
            </a:r>
            <a:r>
              <a:rPr lang="en-US" sz="1800" b="0" i="0" dirty="0" err="1">
                <a:solidFill>
                  <a:srgbClr val="131413"/>
                </a:solidFill>
                <a:effectLst/>
                <a:latin typeface="YhwsjsMinionProRegular"/>
              </a:rPr>
              <a:t>Güth</a:t>
            </a:r>
            <a:r>
              <a:rPr lang="en-US" sz="1800" b="0" i="0" dirty="0">
                <a:solidFill>
                  <a:srgbClr val="131413"/>
                </a:solidFill>
                <a:effectLst/>
                <a:latin typeface="YhwsjsMinionProRegular"/>
              </a:rPr>
              <a:t>, </a:t>
            </a:r>
            <a:r>
              <a:rPr lang="en-US" sz="1800" b="0" i="0" dirty="0">
                <a:solidFill>
                  <a:srgbClr val="131413"/>
                </a:solidFill>
                <a:effectLst/>
                <a:latin typeface="SblnlsMinionProRegular"/>
              </a:rPr>
              <a:t>“</a:t>
            </a:r>
            <a:r>
              <a:rPr lang="en-US" sz="1800" b="0" i="0" dirty="0">
                <a:solidFill>
                  <a:srgbClr val="131413"/>
                </a:solidFill>
                <a:effectLst/>
                <a:latin typeface="YhwsjsMinionProRegular"/>
              </a:rPr>
              <a:t>In</a:t>
            </a:r>
            <a:r>
              <a:rPr lang="en-US" sz="1800" b="0" i="0" dirty="0">
                <a:solidFill>
                  <a:srgbClr val="131413"/>
                </a:solidFill>
                <a:effectLst/>
                <a:latin typeface="JfrnrnMinionProRegular"/>
              </a:rPr>
              <a:t>fl</a:t>
            </a:r>
            <a:r>
              <a:rPr lang="en-US" sz="1800" b="0" i="0" dirty="0">
                <a:solidFill>
                  <a:srgbClr val="131413"/>
                </a:solidFill>
                <a:effectLst/>
                <a:latin typeface="YhwsjsMinionProRegular"/>
              </a:rPr>
              <a:t>uence of a high hip center on abductor muscle function,</a:t>
            </a:r>
            <a:r>
              <a:rPr lang="en-US" sz="1800" b="0" i="0" dirty="0">
                <a:solidFill>
                  <a:srgbClr val="131413"/>
                </a:solidFill>
                <a:effectLst/>
                <a:latin typeface="SblnlsMinionProRegular"/>
              </a:rPr>
              <a:t>” </a:t>
            </a:r>
            <a:r>
              <a:rPr lang="en-US" sz="1800" b="0" i="0" dirty="0">
                <a:solidFill>
                  <a:srgbClr val="131413"/>
                </a:solidFill>
                <a:effectLst/>
                <a:latin typeface="TfcxxwMinionProIt"/>
              </a:rPr>
              <a:t>Archives of</a:t>
            </a:r>
            <a:br>
              <a:rPr lang="en-US" sz="1800" b="0" i="0" dirty="0">
                <a:solidFill>
                  <a:srgbClr val="131413"/>
                </a:solidFill>
                <a:effectLst/>
                <a:latin typeface="TfcxxwMinionProIt"/>
              </a:rPr>
            </a:br>
            <a:r>
              <a:rPr lang="en-US" sz="1800" b="0" i="0" dirty="0" err="1">
                <a:solidFill>
                  <a:srgbClr val="131413"/>
                </a:solidFill>
                <a:effectLst/>
                <a:latin typeface="TfcxxwMinionProIt"/>
              </a:rPr>
              <a:t>Orthopaedic</a:t>
            </a:r>
            <a:r>
              <a:rPr lang="en-US" sz="1800" b="0" i="0" dirty="0">
                <a:solidFill>
                  <a:srgbClr val="131413"/>
                </a:solidFill>
                <a:effectLst/>
                <a:latin typeface="TfcxxwMinionProIt"/>
              </a:rPr>
              <a:t> and Trauma Surgery</a:t>
            </a:r>
            <a:r>
              <a:rPr lang="en-US" sz="1800" b="0" i="0" dirty="0">
                <a:solidFill>
                  <a:srgbClr val="131413"/>
                </a:solidFill>
                <a:effectLst/>
                <a:latin typeface="YhwsjsMinionProRegular"/>
              </a:rPr>
              <a:t>, vol. 116, no. 6-7, pp. 385</a:t>
            </a:r>
            <a:r>
              <a:rPr lang="en-US" sz="1800" b="0" i="0" dirty="0">
                <a:solidFill>
                  <a:srgbClr val="131413"/>
                </a:solidFill>
                <a:effectLst/>
                <a:latin typeface="SblnlsMinionProRegular"/>
              </a:rPr>
              <a:t>– </a:t>
            </a:r>
            <a:r>
              <a:rPr lang="en-US" sz="1800" b="0" i="0" dirty="0">
                <a:solidFill>
                  <a:srgbClr val="131413"/>
                </a:solidFill>
                <a:effectLst/>
                <a:latin typeface="YhwsjsMinionProRegular"/>
              </a:rPr>
              <a:t>389, 1997.</a:t>
            </a:r>
            <a:r>
              <a:rPr lang="en-US" dirty="0"/>
              <a:t> </a:t>
            </a:r>
          </a:p>
          <a:p>
            <a:pPr marL="228600" indent="-228600">
              <a:buAutoNum type="arabicPeriod"/>
            </a:pPr>
            <a:r>
              <a:rPr lang="en-US" sz="1800" b="0" i="0" dirty="0">
                <a:solidFill>
                  <a:srgbClr val="131413"/>
                </a:solidFill>
                <a:effectLst/>
                <a:latin typeface="YhwsjsMinionProRegular"/>
              </a:rPr>
              <a:t>T. </a:t>
            </a:r>
            <a:r>
              <a:rPr lang="en-US" sz="1800" b="0" i="0" dirty="0" err="1">
                <a:solidFill>
                  <a:srgbClr val="131413"/>
                </a:solidFill>
                <a:effectLst/>
                <a:latin typeface="YhwsjsMinionProRegular"/>
              </a:rPr>
              <a:t>Kiyama</a:t>
            </a:r>
            <a:r>
              <a:rPr lang="en-US" sz="1800" b="0" i="0" dirty="0">
                <a:solidFill>
                  <a:srgbClr val="131413"/>
                </a:solidFill>
                <a:effectLst/>
                <a:latin typeface="YhwsjsMinionProRegular"/>
              </a:rPr>
              <a:t>, M. Naito, H. </a:t>
            </a:r>
            <a:r>
              <a:rPr lang="en-US" sz="1800" b="0" i="0" dirty="0" err="1">
                <a:solidFill>
                  <a:srgbClr val="131413"/>
                </a:solidFill>
                <a:effectLst/>
                <a:latin typeface="YhwsjsMinionProRegular"/>
              </a:rPr>
              <a:t>Shitama</a:t>
            </a:r>
            <a:r>
              <a:rPr lang="en-US" sz="1800" b="0" i="0" dirty="0">
                <a:solidFill>
                  <a:srgbClr val="131413"/>
                </a:solidFill>
                <a:effectLst/>
                <a:latin typeface="YhwsjsMinionProRegular"/>
              </a:rPr>
              <a:t>, and A. Maeyama, </a:t>
            </a:r>
            <a:r>
              <a:rPr lang="en-US" sz="1800" b="0" i="0" dirty="0">
                <a:solidFill>
                  <a:srgbClr val="131413"/>
                </a:solidFill>
                <a:effectLst/>
                <a:latin typeface="SblnlsMinionProRegular"/>
              </a:rPr>
              <a:t>“</a:t>
            </a:r>
            <a:r>
              <a:rPr lang="en-US" sz="1800" b="0" i="0" dirty="0">
                <a:solidFill>
                  <a:srgbClr val="131413"/>
                </a:solidFill>
                <a:effectLst/>
                <a:latin typeface="YhwsjsMinionProRegular"/>
              </a:rPr>
              <a:t>E</a:t>
            </a:r>
            <a:r>
              <a:rPr lang="en-US" sz="1800" b="0" i="0" dirty="0">
                <a:solidFill>
                  <a:srgbClr val="131413"/>
                </a:solidFill>
                <a:effectLst/>
                <a:latin typeface="JfrnrnMinionProRegular"/>
              </a:rPr>
              <a:t>ff</a:t>
            </a:r>
            <a:r>
              <a:rPr lang="en-US" sz="1800" b="0" i="0" dirty="0">
                <a:solidFill>
                  <a:srgbClr val="131413"/>
                </a:solidFill>
                <a:effectLst/>
                <a:latin typeface="YhwsjsMinionProRegular"/>
              </a:rPr>
              <a:t>ect of superior placement of the hip center on abductor muscle</a:t>
            </a:r>
            <a:br>
              <a:rPr lang="en-US" sz="1800" b="0" i="0" dirty="0">
                <a:solidFill>
                  <a:srgbClr val="131413"/>
                </a:solidFill>
                <a:effectLst/>
                <a:latin typeface="YhwsjsMinionProRegular"/>
              </a:rPr>
            </a:br>
            <a:r>
              <a:rPr lang="en-US" sz="1800" b="0" i="0" dirty="0">
                <a:solidFill>
                  <a:srgbClr val="131413"/>
                </a:solidFill>
                <a:effectLst/>
                <a:latin typeface="YhwsjsMinionProRegular"/>
              </a:rPr>
              <a:t>strength in total hip arthroplasty,</a:t>
            </a:r>
            <a:r>
              <a:rPr lang="en-US" sz="1800" b="0" i="0" dirty="0">
                <a:solidFill>
                  <a:srgbClr val="131413"/>
                </a:solidFill>
                <a:effectLst/>
                <a:latin typeface="SblnlsMinionProRegular"/>
              </a:rPr>
              <a:t>” </a:t>
            </a:r>
            <a:r>
              <a:rPr lang="en-US" sz="1800" b="0" i="0" dirty="0">
                <a:solidFill>
                  <a:srgbClr val="131413"/>
                </a:solidFill>
                <a:effectLst/>
                <a:latin typeface="TfcxxwMinionProIt"/>
              </a:rPr>
              <a:t>The Journal of Arthroplasty</a:t>
            </a:r>
            <a:r>
              <a:rPr lang="en-US" sz="1800" b="0" i="0" dirty="0">
                <a:solidFill>
                  <a:srgbClr val="131413"/>
                </a:solidFill>
                <a:effectLst/>
                <a:latin typeface="YhwsjsMinionProRegular"/>
              </a:rPr>
              <a:t>, vol. 24, no. 2, pp. 240</a:t>
            </a:r>
            <a:r>
              <a:rPr lang="en-US" sz="1800" b="0" i="0" dirty="0">
                <a:solidFill>
                  <a:srgbClr val="131413"/>
                </a:solidFill>
                <a:effectLst/>
                <a:latin typeface="SblnlsMinionProRegular"/>
              </a:rPr>
              <a:t>–</a:t>
            </a:r>
            <a:r>
              <a:rPr lang="en-US" sz="1800" b="0" i="0" dirty="0">
                <a:solidFill>
                  <a:srgbClr val="131413"/>
                </a:solidFill>
                <a:effectLst/>
                <a:latin typeface="YhwsjsMinionProRegular"/>
              </a:rPr>
              <a:t>245, 2009.</a:t>
            </a:r>
            <a:r>
              <a:rPr lang="en-US" dirty="0"/>
              <a:t> </a:t>
            </a:r>
          </a:p>
          <a:p>
            <a:pPr marL="228600" indent="-228600">
              <a:buAutoNum type="arabicPeriod"/>
            </a:pPr>
            <a:r>
              <a:rPr lang="en-US" sz="1800" b="0" i="0" dirty="0">
                <a:solidFill>
                  <a:srgbClr val="131413"/>
                </a:solidFill>
                <a:effectLst/>
                <a:latin typeface="YhwsjsMinionProRegular"/>
              </a:rPr>
              <a:t>X. Qu, X. Huang, and K. Dai, </a:t>
            </a:r>
            <a:r>
              <a:rPr lang="en-US" sz="1800" b="0" i="0" dirty="0">
                <a:solidFill>
                  <a:srgbClr val="131413"/>
                </a:solidFill>
                <a:effectLst/>
                <a:latin typeface="SblnlsMinionProRegular"/>
              </a:rPr>
              <a:t>“</a:t>
            </a:r>
            <a:r>
              <a:rPr lang="en-US" sz="1800" b="0" i="0" dirty="0">
                <a:solidFill>
                  <a:srgbClr val="131413"/>
                </a:solidFill>
                <a:effectLst/>
                <a:latin typeface="YhwsjsMinionProRegular"/>
              </a:rPr>
              <a:t>Metal-on-metal or metal-</a:t>
            </a:r>
            <a:r>
              <a:rPr lang="en-US" sz="1800" b="0" i="0" dirty="0" err="1">
                <a:solidFill>
                  <a:srgbClr val="131413"/>
                </a:solidFill>
                <a:effectLst/>
                <a:latin typeface="YhwsjsMinionProRegular"/>
              </a:rPr>
              <a:t>onpolyethylene</a:t>
            </a:r>
            <a:r>
              <a:rPr lang="en-US" sz="1800" b="0" i="0" dirty="0">
                <a:solidFill>
                  <a:srgbClr val="131413"/>
                </a:solidFill>
                <a:effectLst/>
                <a:latin typeface="YhwsjsMinionProRegular"/>
              </a:rPr>
              <a:t> for total hip arthroplasty: a meta-analysis of prospective randomized studies,</a:t>
            </a:r>
            <a:r>
              <a:rPr lang="en-US" sz="1800" b="0" i="0" dirty="0">
                <a:solidFill>
                  <a:srgbClr val="131413"/>
                </a:solidFill>
                <a:effectLst/>
                <a:latin typeface="SblnlsMinionProRegular"/>
              </a:rPr>
              <a:t>” </a:t>
            </a:r>
            <a:r>
              <a:rPr lang="en-US" sz="1800" b="0" i="0" dirty="0">
                <a:solidFill>
                  <a:srgbClr val="131413"/>
                </a:solidFill>
                <a:effectLst/>
                <a:latin typeface="TfcxxwMinionProIt"/>
              </a:rPr>
              <a:t>Archives of </a:t>
            </a:r>
            <a:r>
              <a:rPr lang="en-US" sz="1800" b="0" i="0" dirty="0" err="1">
                <a:solidFill>
                  <a:srgbClr val="131413"/>
                </a:solidFill>
                <a:effectLst/>
                <a:latin typeface="TfcxxwMinionProIt"/>
              </a:rPr>
              <a:t>Orthopaedic</a:t>
            </a:r>
            <a:r>
              <a:rPr lang="en-US" sz="1800" b="0" i="0" dirty="0">
                <a:solidFill>
                  <a:srgbClr val="131413"/>
                </a:solidFill>
                <a:effectLst/>
                <a:latin typeface="TfcxxwMinionProIt"/>
              </a:rPr>
              <a:t> and Trauma Surgery</a:t>
            </a:r>
            <a:r>
              <a:rPr lang="en-US" sz="1800" b="0" i="0" dirty="0">
                <a:solidFill>
                  <a:srgbClr val="131413"/>
                </a:solidFill>
                <a:effectLst/>
                <a:latin typeface="YhwsjsMinionProRegular"/>
              </a:rPr>
              <a:t>, vol. 131, no. 11, pp. 1573</a:t>
            </a:r>
            <a:r>
              <a:rPr lang="en-US" sz="1800" b="0" i="0" dirty="0">
                <a:solidFill>
                  <a:srgbClr val="131413"/>
                </a:solidFill>
                <a:effectLst/>
                <a:latin typeface="SblnlsMinionProRegular"/>
              </a:rPr>
              <a:t>–</a:t>
            </a:r>
            <a:r>
              <a:rPr lang="en-US" sz="1800" b="0" i="0" dirty="0">
                <a:solidFill>
                  <a:srgbClr val="131413"/>
                </a:solidFill>
                <a:effectLst/>
                <a:latin typeface="YhwsjsMinionProRegular"/>
              </a:rPr>
              <a:t>1583, 2011</a:t>
            </a:r>
            <a:r>
              <a:rPr lang="en-US" sz="2800" dirty="0"/>
              <a:t> </a:t>
            </a:r>
          </a:p>
          <a:p>
            <a:pPr marL="228600" indent="-228600">
              <a:buAutoNum type="arabicPeriod"/>
            </a:pPr>
            <a:r>
              <a:rPr lang="en-US" sz="1800" b="0" i="0" dirty="0">
                <a:solidFill>
                  <a:srgbClr val="131413"/>
                </a:solidFill>
                <a:effectLst/>
                <a:latin typeface="YhwsjsMinionProRegular"/>
              </a:rPr>
              <a:t>A. J. Smith, P. Dieppe, K. Vernon, M. Porter, A. W. </a:t>
            </a:r>
            <a:r>
              <a:rPr lang="en-US" sz="1800" b="0" i="0" dirty="0" err="1">
                <a:solidFill>
                  <a:srgbClr val="131413"/>
                </a:solidFill>
                <a:effectLst/>
                <a:latin typeface="YhwsjsMinionProRegular"/>
              </a:rPr>
              <a:t>Blom</a:t>
            </a:r>
            <a:r>
              <a:rPr lang="en-US" sz="1800" b="0" i="0" dirty="0">
                <a:solidFill>
                  <a:srgbClr val="131413"/>
                </a:solidFill>
                <a:effectLst/>
                <a:latin typeface="YhwsjsMinionProRegular"/>
              </a:rPr>
              <a:t>, and National Joint Registry of England and Wales, </a:t>
            </a:r>
            <a:r>
              <a:rPr lang="en-US" sz="1800" b="0" i="0" dirty="0">
                <a:solidFill>
                  <a:srgbClr val="131413"/>
                </a:solidFill>
                <a:effectLst/>
                <a:latin typeface="SblnlsMinionProRegular"/>
              </a:rPr>
              <a:t>“</a:t>
            </a:r>
            <a:r>
              <a:rPr lang="en-US" sz="1800" b="0" i="0" dirty="0">
                <a:solidFill>
                  <a:srgbClr val="131413"/>
                </a:solidFill>
                <a:effectLst/>
                <a:latin typeface="YhwsjsMinionProRegular"/>
              </a:rPr>
              <a:t>Failure rates of stemmed metal-on-metal hip replacements: analysis of data from the National Joint Registry of England and Wales,</a:t>
            </a:r>
            <a:r>
              <a:rPr lang="en-US" sz="1800" b="0" i="0" dirty="0">
                <a:solidFill>
                  <a:srgbClr val="131413"/>
                </a:solidFill>
                <a:effectLst/>
                <a:latin typeface="SblnlsMinionProRegular"/>
              </a:rPr>
              <a:t>” </a:t>
            </a:r>
            <a:r>
              <a:rPr lang="en-US" sz="1800" b="0" i="0" dirty="0">
                <a:solidFill>
                  <a:srgbClr val="131413"/>
                </a:solidFill>
                <a:effectLst/>
                <a:latin typeface="TfcxxwMinionProIt"/>
              </a:rPr>
              <a:t>Lancet (London, England)</a:t>
            </a:r>
            <a:r>
              <a:rPr lang="en-US" sz="1800" b="0" i="0" dirty="0">
                <a:solidFill>
                  <a:srgbClr val="131413"/>
                </a:solidFill>
                <a:effectLst/>
                <a:latin typeface="YhwsjsMinionProRegular"/>
              </a:rPr>
              <a:t>, vol. 379, no. 9822, pp. 1199</a:t>
            </a:r>
            <a:r>
              <a:rPr lang="en-US" sz="1800" b="0" i="0" dirty="0">
                <a:solidFill>
                  <a:srgbClr val="131413"/>
                </a:solidFill>
                <a:effectLst/>
                <a:latin typeface="SblnlsMinionProRegular"/>
              </a:rPr>
              <a:t>–</a:t>
            </a:r>
            <a:r>
              <a:rPr lang="en-US" sz="1800" b="0" i="0" dirty="0">
                <a:solidFill>
                  <a:srgbClr val="131413"/>
                </a:solidFill>
                <a:effectLst/>
                <a:latin typeface="YhwsjsMinionProRegular"/>
              </a:rPr>
              <a:t>1204, 2012</a:t>
            </a:r>
            <a:r>
              <a:rPr lang="en-US" sz="2800" dirty="0"/>
              <a:t> </a:t>
            </a:r>
          </a:p>
          <a:p>
            <a:pPr marL="228600" indent="-228600">
              <a:buAutoNum type="arabicPeriod"/>
            </a:pPr>
            <a:r>
              <a:rPr lang="en-US" sz="1800" b="0" i="0" dirty="0">
                <a:solidFill>
                  <a:srgbClr val="131413"/>
                </a:solidFill>
                <a:effectLst/>
                <a:latin typeface="YhwsjsMinionProRegular"/>
              </a:rPr>
              <a:t>Y. F. Hao, J. Y. Sun, P. Y. Yang, and L. B. Ma, </a:t>
            </a:r>
            <a:r>
              <a:rPr lang="en-US" sz="1800" b="0" i="0" dirty="0">
                <a:solidFill>
                  <a:srgbClr val="131413"/>
                </a:solidFill>
                <a:effectLst/>
                <a:latin typeface="SblnlsMinionProRegular"/>
              </a:rPr>
              <a:t>“</a:t>
            </a:r>
            <a:r>
              <a:rPr lang="en-US" sz="1800" b="0" i="0" dirty="0">
                <a:solidFill>
                  <a:srgbClr val="131413"/>
                </a:solidFill>
                <a:effectLst/>
                <a:latin typeface="YhwsjsMinionProRegular"/>
              </a:rPr>
              <a:t>The deduction of a mathematical model of limited high hip center,</a:t>
            </a:r>
            <a:r>
              <a:rPr lang="en-US" sz="1800" b="0" i="0" dirty="0">
                <a:solidFill>
                  <a:srgbClr val="131413"/>
                </a:solidFill>
                <a:effectLst/>
                <a:latin typeface="SblnlsMinionProRegular"/>
              </a:rPr>
              <a:t>” </a:t>
            </a:r>
            <a:r>
              <a:rPr lang="en-US" sz="1800" b="0" i="0" dirty="0">
                <a:solidFill>
                  <a:srgbClr val="131413"/>
                </a:solidFill>
                <a:effectLst/>
                <a:latin typeface="TfcxxwMinionProIt"/>
              </a:rPr>
              <a:t>Chinese</a:t>
            </a:r>
            <a:br>
              <a:rPr lang="en-US" sz="1800" b="0" i="0" dirty="0">
                <a:solidFill>
                  <a:srgbClr val="131413"/>
                </a:solidFill>
                <a:effectLst/>
                <a:latin typeface="TfcxxwMinionProIt"/>
              </a:rPr>
            </a:br>
            <a:r>
              <a:rPr lang="en-US" sz="1800" b="0" i="0" dirty="0">
                <a:solidFill>
                  <a:srgbClr val="131413"/>
                </a:solidFill>
                <a:effectLst/>
                <a:latin typeface="TfcxxwMinionProIt"/>
              </a:rPr>
              <a:t>Journal of Joint Surgery (Electronic Version)</a:t>
            </a:r>
            <a:r>
              <a:rPr lang="en-US" sz="1800" b="0" i="0" dirty="0">
                <a:solidFill>
                  <a:srgbClr val="131413"/>
                </a:solidFill>
                <a:effectLst/>
                <a:latin typeface="YhwsjsMinionProRegular"/>
              </a:rPr>
              <a:t>, vol. 1, no. 3, pp. 161</a:t>
            </a:r>
            <a:r>
              <a:rPr lang="en-US" sz="1800" b="0" i="0" dirty="0">
                <a:solidFill>
                  <a:srgbClr val="131413"/>
                </a:solidFill>
                <a:effectLst/>
                <a:latin typeface="SblnlsMinionProRegular"/>
              </a:rPr>
              <a:t>–</a:t>
            </a:r>
            <a:r>
              <a:rPr lang="en-US" sz="1800" b="0" i="0" dirty="0">
                <a:solidFill>
                  <a:srgbClr val="131413"/>
                </a:solidFill>
                <a:effectLst/>
                <a:latin typeface="YhwsjsMinionProRegular"/>
              </a:rPr>
              <a:t>167, 2007.</a:t>
            </a:r>
            <a:r>
              <a:rPr lang="en-US" sz="2800" dirty="0"/>
              <a:t> </a:t>
            </a:r>
            <a:br>
              <a:rPr lang="en-US" sz="2800" dirty="0"/>
            </a:br>
            <a:br>
              <a:rPr lang="en-US" dirty="0"/>
            </a:br>
            <a:br>
              <a:rPr lang="en-US" dirty="0"/>
            </a:br>
            <a:br>
              <a:rPr lang="en-US" dirty="0"/>
            </a:br>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75637045-7B37-4BCB-937B-2E9B111B90E9}" type="slidenum">
              <a:rPr lang="en-US" smtClean="0"/>
              <a:t>7</a:t>
            </a:fld>
            <a:endParaRPr lang="en-US"/>
          </a:p>
        </p:txBody>
      </p:sp>
    </p:spTree>
    <p:extLst>
      <p:ext uri="{BB962C8B-B14F-4D97-AF65-F5344CB8AC3E}">
        <p14:creationId xmlns:p14="http://schemas.microsoft.com/office/powerpoint/2010/main" val="154018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37045-7B37-4BCB-937B-2E9B111B90E9}" type="slidenum">
              <a:rPr lang="en-US" smtClean="0"/>
              <a:t>12</a:t>
            </a:fld>
            <a:endParaRPr lang="en-US"/>
          </a:p>
        </p:txBody>
      </p:sp>
    </p:spTree>
    <p:extLst>
      <p:ext uri="{BB962C8B-B14F-4D97-AF65-F5344CB8AC3E}">
        <p14:creationId xmlns:p14="http://schemas.microsoft.com/office/powerpoint/2010/main" val="349791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763B9B-A739-3C22-1683-35D921982C5F}"/>
              </a:ext>
            </a:extLst>
          </p:cNvPr>
          <p:cNvSpPr/>
          <p:nvPr/>
        </p:nvSpPr>
        <p:spPr>
          <a:xfrm>
            <a:off x="336978" y="1996151"/>
            <a:ext cx="11759878" cy="2685326"/>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B0D34168-14C1-BA1E-4FC0-47ADA7C0B655}"/>
              </a:ext>
            </a:extLst>
          </p:cNvPr>
          <p:cNvSpPr txBox="1">
            <a:spLocks/>
          </p:cNvSpPr>
          <p:nvPr/>
        </p:nvSpPr>
        <p:spPr>
          <a:xfrm>
            <a:off x="953034" y="2281998"/>
            <a:ext cx="10527766" cy="3739231"/>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2060"/>
                </a:solidFill>
                <a:latin typeface="Times New Roman" panose="02020603050405020304" pitchFamily="18" charset="0"/>
                <a:cs typeface="Times New Roman" panose="02020603050405020304" pitchFamily="18" charset="0"/>
              </a:rPr>
              <a:t>Q48What is the Best Position (High Hip vs. Anatomic) for the acetabular component in patients with severe DDH?</a:t>
            </a:r>
          </a:p>
          <a:p>
            <a:endParaRPr lang="en-US" sz="4800" b="1" dirty="0">
              <a:solidFill>
                <a:srgbClr val="002060"/>
              </a:solidFill>
              <a:latin typeface="Times New Roman" panose="02020603050405020304" pitchFamily="18" charset="0"/>
              <a:cs typeface="Times New Roman" panose="02020603050405020304" pitchFamily="18" charset="0"/>
            </a:endParaRPr>
          </a:p>
          <a:p>
            <a:endParaRPr lang="en-US" sz="4800" b="1" dirty="0">
              <a:solidFill>
                <a:srgbClr val="002060"/>
              </a:solidFill>
              <a:latin typeface="Times New Roman" panose="02020603050405020304" pitchFamily="18" charset="0"/>
              <a:cs typeface="Times New Roman" panose="02020603050405020304" pitchFamily="18" charset="0"/>
            </a:endParaRPr>
          </a:p>
          <a:p>
            <a:endParaRPr lang="en-US" sz="1400" dirty="0">
              <a:solidFill>
                <a:srgbClr val="002060"/>
              </a:solidFill>
              <a:latin typeface="Times New Roman" panose="02020603050405020304" pitchFamily="18" charset="0"/>
              <a:cs typeface="Times New Roman" panose="02020603050405020304" pitchFamily="18" charset="0"/>
            </a:endParaRPr>
          </a:p>
          <a:p>
            <a:r>
              <a:rPr lang="en-US" sz="3300" dirty="0">
                <a:solidFill>
                  <a:srgbClr val="002060"/>
                </a:solidFill>
                <a:latin typeface="Times New Roman" panose="02020603050405020304" pitchFamily="18" charset="0"/>
                <a:cs typeface="Times New Roman" panose="02020603050405020304" pitchFamily="18" charset="0"/>
              </a:rPr>
              <a:t>SMJ Mortazavi</a:t>
            </a:r>
          </a:p>
          <a:p>
            <a:r>
              <a:rPr lang="en-US" sz="3300" dirty="0">
                <a:solidFill>
                  <a:srgbClr val="002060"/>
                </a:solidFill>
                <a:latin typeface="Times New Roman" panose="02020603050405020304" pitchFamily="18" charset="0"/>
                <a:cs typeface="Times New Roman" panose="02020603050405020304" pitchFamily="18" charset="0"/>
              </a:rPr>
              <a:t>Joint Reconstruction Research Center, </a:t>
            </a:r>
          </a:p>
          <a:p>
            <a:r>
              <a:rPr lang="en-US" sz="3300" dirty="0">
                <a:solidFill>
                  <a:srgbClr val="002060"/>
                </a:solidFill>
                <a:latin typeface="Times New Roman" panose="02020603050405020304" pitchFamily="18" charset="0"/>
                <a:cs typeface="Times New Roman" panose="02020603050405020304" pitchFamily="18" charset="0"/>
              </a:rPr>
              <a:t>Tehran University of Medical </a:t>
            </a:r>
            <a:r>
              <a:rPr lang="en-US" sz="3300" dirty="0" err="1">
                <a:solidFill>
                  <a:srgbClr val="002060"/>
                </a:solidFill>
                <a:latin typeface="Times New Roman" panose="02020603050405020304" pitchFamily="18" charset="0"/>
                <a:cs typeface="Times New Roman" panose="02020603050405020304" pitchFamily="18" charset="0"/>
              </a:rPr>
              <a:t>Sciences,Tehran</a:t>
            </a:r>
            <a:r>
              <a:rPr lang="en-US" sz="3300" dirty="0">
                <a:solidFill>
                  <a:srgbClr val="002060"/>
                </a:solidFill>
                <a:latin typeface="Times New Roman" panose="02020603050405020304" pitchFamily="18" charset="0"/>
                <a:cs typeface="Times New Roman" panose="02020603050405020304" pitchFamily="18" charset="0"/>
              </a:rPr>
              <a:t>, Iran</a:t>
            </a:r>
            <a:endParaRPr lang="en-TR" sz="4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430958" y="2274579"/>
            <a:ext cx="9951904" cy="4470255"/>
          </a:xfrm>
        </p:spPr>
        <p:txBody>
          <a:bodyPr>
            <a:normAutofit/>
          </a:bodyPr>
          <a:lstStyle/>
          <a:p>
            <a:pPr marL="342900" indent="-342900" algn="l">
              <a:buFont typeface="Wingdings" pitchFamily="2" charset="2"/>
              <a:buChar char="v"/>
            </a:pPr>
            <a:endParaRPr lang="en-TR" sz="48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639EA9C-A358-2067-46B1-5022C73E0122}"/>
              </a:ext>
            </a:extLst>
          </p:cNvPr>
          <p:cNvGraphicFramePr>
            <a:graphicFrameLocks noGrp="1"/>
          </p:cNvGraphicFramePr>
          <p:nvPr>
            <p:extLst>
              <p:ext uri="{D42A27DB-BD31-4B8C-83A1-F6EECF244321}">
                <p14:modId xmlns:p14="http://schemas.microsoft.com/office/powerpoint/2010/main" val="661979179"/>
              </p:ext>
            </p:extLst>
          </p:nvPr>
        </p:nvGraphicFramePr>
        <p:xfrm>
          <a:off x="430958" y="1458716"/>
          <a:ext cx="11279261" cy="5399284"/>
        </p:xfrm>
        <a:graphic>
          <a:graphicData uri="http://schemas.openxmlformats.org/drawingml/2006/table">
            <a:tbl>
              <a:tblPr firstRow="1" firstCol="1" bandRow="1">
                <a:tableStyleId>{5C22544A-7EE6-4342-B048-85BDC9FD1C3A}</a:tableStyleId>
              </a:tblPr>
              <a:tblGrid>
                <a:gridCol w="1436227">
                  <a:extLst>
                    <a:ext uri="{9D8B030D-6E8A-4147-A177-3AD203B41FA5}">
                      <a16:colId xmlns:a16="http://schemas.microsoft.com/office/drawing/2014/main" val="3932331726"/>
                    </a:ext>
                  </a:extLst>
                </a:gridCol>
                <a:gridCol w="1297140">
                  <a:extLst>
                    <a:ext uri="{9D8B030D-6E8A-4147-A177-3AD203B41FA5}">
                      <a16:colId xmlns:a16="http://schemas.microsoft.com/office/drawing/2014/main" val="4148822491"/>
                    </a:ext>
                  </a:extLst>
                </a:gridCol>
                <a:gridCol w="1641987">
                  <a:extLst>
                    <a:ext uri="{9D8B030D-6E8A-4147-A177-3AD203B41FA5}">
                      <a16:colId xmlns:a16="http://schemas.microsoft.com/office/drawing/2014/main" val="3148645975"/>
                    </a:ext>
                  </a:extLst>
                </a:gridCol>
                <a:gridCol w="1828800">
                  <a:extLst>
                    <a:ext uri="{9D8B030D-6E8A-4147-A177-3AD203B41FA5}">
                      <a16:colId xmlns:a16="http://schemas.microsoft.com/office/drawing/2014/main" val="3632500588"/>
                    </a:ext>
                  </a:extLst>
                </a:gridCol>
                <a:gridCol w="2990430">
                  <a:extLst>
                    <a:ext uri="{9D8B030D-6E8A-4147-A177-3AD203B41FA5}">
                      <a16:colId xmlns:a16="http://schemas.microsoft.com/office/drawing/2014/main" val="975390342"/>
                    </a:ext>
                  </a:extLst>
                </a:gridCol>
                <a:gridCol w="2084677">
                  <a:extLst>
                    <a:ext uri="{9D8B030D-6E8A-4147-A177-3AD203B41FA5}">
                      <a16:colId xmlns:a16="http://schemas.microsoft.com/office/drawing/2014/main" val="2478418276"/>
                    </a:ext>
                  </a:extLst>
                </a:gridCol>
              </a:tblGrid>
              <a:tr h="287746">
                <a:tc>
                  <a:txBody>
                    <a:bodyPr/>
                    <a:lstStyle/>
                    <a:p>
                      <a:pPr marL="0" marR="0" algn="just">
                        <a:lnSpc>
                          <a:spcPct val="107000"/>
                        </a:lnSpc>
                        <a:spcBef>
                          <a:spcPts val="0"/>
                        </a:spcBef>
                        <a:spcAft>
                          <a:spcPts val="0"/>
                        </a:spcAft>
                      </a:pPr>
                      <a:r>
                        <a:rPr lang="en-US" sz="1100" kern="100" dirty="0">
                          <a:solidFill>
                            <a:schemeClr val="bg1"/>
                          </a:solidFill>
                          <a:effectLst/>
                        </a:rPr>
                        <a:t>Study</a:t>
                      </a:r>
                      <a:endParaRPr lang="en-US" sz="1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dirty="0">
                          <a:solidFill>
                            <a:schemeClr val="bg1"/>
                          </a:solidFill>
                          <a:effectLst/>
                        </a:rPr>
                        <a:t>Study Design</a:t>
                      </a:r>
                      <a:endParaRPr lang="en-US" sz="1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dirty="0">
                          <a:solidFill>
                            <a:schemeClr val="bg1"/>
                          </a:solidFill>
                          <a:effectLst/>
                        </a:rPr>
                        <a:t>Number of Patients</a:t>
                      </a:r>
                      <a:endParaRPr lang="en-US" sz="1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dirty="0">
                          <a:solidFill>
                            <a:schemeClr val="bg1"/>
                          </a:solidFill>
                          <a:effectLst/>
                        </a:rPr>
                        <a:t>Dysplasia Classification</a:t>
                      </a:r>
                      <a:endParaRPr lang="en-US" sz="1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dirty="0">
                          <a:solidFill>
                            <a:schemeClr val="bg1"/>
                          </a:solidFill>
                          <a:effectLst/>
                        </a:rPr>
                        <a:t>High Hip Position Definition</a:t>
                      </a:r>
                      <a:endParaRPr lang="en-US" sz="1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dirty="0">
                          <a:solidFill>
                            <a:schemeClr val="bg1"/>
                          </a:solidFill>
                          <a:effectLst/>
                        </a:rPr>
                        <a:t>Reference Landmark</a:t>
                      </a:r>
                      <a:endParaRPr lang="en-US" sz="12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2378795222"/>
                  </a:ext>
                </a:extLst>
              </a:tr>
              <a:tr h="287746">
                <a:tc>
                  <a:txBody>
                    <a:bodyPr/>
                    <a:lstStyle/>
                    <a:p>
                      <a:pPr marL="0" marR="0" algn="just">
                        <a:lnSpc>
                          <a:spcPct val="107000"/>
                        </a:lnSpc>
                        <a:spcBef>
                          <a:spcPts val="0"/>
                        </a:spcBef>
                        <a:spcAft>
                          <a:spcPts val="0"/>
                        </a:spcAft>
                      </a:pPr>
                      <a:r>
                        <a:rPr lang="en-US" sz="1100" kern="100">
                          <a:effectLst/>
                        </a:rPr>
                        <a:t>Demirel,2022[3]</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dirty="0">
                          <a:effectLst/>
                        </a:rPr>
                        <a:t>Retrospective</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57 patients / 57 hips</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Crowe type-II, type-III</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Vertical distance of 15 mm from AHC</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Anatomic Head Centers</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2809873912"/>
                  </a:ext>
                </a:extLst>
              </a:tr>
              <a:tr h="435266">
                <a:tc>
                  <a:txBody>
                    <a:bodyPr/>
                    <a:lstStyle/>
                    <a:p>
                      <a:pPr marL="0" marR="0" algn="just">
                        <a:lnSpc>
                          <a:spcPct val="107000"/>
                        </a:lnSpc>
                        <a:spcBef>
                          <a:spcPts val="0"/>
                        </a:spcBef>
                        <a:spcAft>
                          <a:spcPts val="0"/>
                        </a:spcAft>
                      </a:pPr>
                      <a:r>
                        <a:rPr lang="en-US" sz="1100" kern="100" dirty="0">
                          <a:effectLst/>
                        </a:rPr>
                        <a:t>Christodoulou, 2010 [4]</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dirty="0">
                          <a:effectLst/>
                        </a:rPr>
                        <a:t>Retrospective</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dirty="0">
                          <a:effectLst/>
                        </a:rPr>
                        <a:t>88 patients / 104 hips</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Hartofilakidis classification</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&gt;35 mm from the inter-teardrop line, &gt;15 mm from AFHC</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Inter-teardrop line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3039661876"/>
                  </a:ext>
                </a:extLst>
              </a:tr>
              <a:tr h="287746">
                <a:tc>
                  <a:txBody>
                    <a:bodyPr/>
                    <a:lstStyle/>
                    <a:p>
                      <a:pPr marL="0" marR="0" algn="just">
                        <a:lnSpc>
                          <a:spcPct val="107000"/>
                        </a:lnSpc>
                        <a:spcBef>
                          <a:spcPts val="0"/>
                        </a:spcBef>
                        <a:spcAft>
                          <a:spcPts val="0"/>
                        </a:spcAft>
                      </a:pPr>
                      <a:r>
                        <a:rPr lang="en-US" sz="1100" kern="100">
                          <a:effectLst/>
                        </a:rPr>
                        <a:t>Dogra, 2023 [5]</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Prospective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30 patients / 30 hips</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Crowe type-II, type-III</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dirty="0">
                          <a:effectLst/>
                        </a:rPr>
                        <a:t>&gt;15 mm from AHC</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Inter-teardrop line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1041334248"/>
                  </a:ext>
                </a:extLst>
              </a:tr>
              <a:tr h="287746">
                <a:tc>
                  <a:txBody>
                    <a:bodyPr/>
                    <a:lstStyle/>
                    <a:p>
                      <a:pPr marL="0" marR="0" algn="just">
                        <a:lnSpc>
                          <a:spcPct val="107000"/>
                        </a:lnSpc>
                        <a:spcBef>
                          <a:spcPts val="0"/>
                        </a:spcBef>
                        <a:spcAft>
                          <a:spcPts val="0"/>
                        </a:spcAft>
                      </a:pPr>
                      <a:r>
                        <a:rPr lang="en-US" sz="1100" kern="100">
                          <a:effectLst/>
                        </a:rPr>
                        <a:t>Fukui, 2013 [6]</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Prospective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dirty="0">
                          <a:effectLst/>
                        </a:rPr>
                        <a:t>200 patients / 200 hips</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Crowe type I, II, III</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&gt;22 mm from the inter-teardrop line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Inter-teardrop line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2514947984"/>
                  </a:ext>
                </a:extLst>
              </a:tr>
              <a:tr h="435266">
                <a:tc>
                  <a:txBody>
                    <a:bodyPr/>
                    <a:lstStyle/>
                    <a:p>
                      <a:pPr marL="0" marR="0" algn="just">
                        <a:lnSpc>
                          <a:spcPct val="107000"/>
                        </a:lnSpc>
                        <a:spcBef>
                          <a:spcPts val="0"/>
                        </a:spcBef>
                        <a:spcAft>
                          <a:spcPts val="0"/>
                        </a:spcAft>
                      </a:pPr>
                      <a:r>
                        <a:rPr lang="en-US" sz="1100" kern="100">
                          <a:effectLst/>
                        </a:rPr>
                        <a:t>Karaismailoglu 2019-1 [1]</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dirty="0">
                          <a:effectLst/>
                        </a:rPr>
                        <a:t>Retrospective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dirty="0">
                          <a:effectLst/>
                        </a:rPr>
                        <a:t>20 patients / 20 hips</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dirty="0">
                          <a:effectLst/>
                        </a:rPr>
                        <a:t>Crowe III/IV</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&gt;15 mm superior to AHC</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approximate femoral head center</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3286694504"/>
                  </a:ext>
                </a:extLst>
              </a:tr>
              <a:tr h="435266">
                <a:tc>
                  <a:txBody>
                    <a:bodyPr/>
                    <a:lstStyle/>
                    <a:p>
                      <a:pPr marL="0" marR="0" algn="just">
                        <a:lnSpc>
                          <a:spcPct val="107000"/>
                        </a:lnSpc>
                        <a:spcBef>
                          <a:spcPts val="0"/>
                        </a:spcBef>
                        <a:spcAft>
                          <a:spcPts val="0"/>
                        </a:spcAft>
                      </a:pPr>
                      <a:r>
                        <a:rPr lang="en-US" sz="1100" kern="100">
                          <a:effectLst/>
                        </a:rPr>
                        <a:t>Karaismailoglu 2019-2 [2]</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Retrospective </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10 patients / 20 hips</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Crowe III/IV</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&gt;15 mm superior to AHC</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approximate femoral head center</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455063041"/>
                  </a:ext>
                </a:extLst>
              </a:tr>
              <a:tr h="287746">
                <a:tc>
                  <a:txBody>
                    <a:bodyPr/>
                    <a:lstStyle/>
                    <a:p>
                      <a:pPr marL="0" marR="0" algn="just">
                        <a:lnSpc>
                          <a:spcPct val="107000"/>
                        </a:lnSpc>
                        <a:spcBef>
                          <a:spcPts val="0"/>
                        </a:spcBef>
                        <a:spcAft>
                          <a:spcPts val="0"/>
                        </a:spcAft>
                      </a:pPr>
                      <a:r>
                        <a:rPr lang="en-US" sz="1100" kern="100">
                          <a:effectLst/>
                        </a:rPr>
                        <a:t>Murayama, 2012 [7]</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Retrospective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43 patients / 43 hips</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Crowe I-III</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&gt;24.5 mm above inter-teardrop line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Inter-teardrop line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3472167620"/>
                  </a:ext>
                </a:extLst>
              </a:tr>
              <a:tr h="287746">
                <a:tc>
                  <a:txBody>
                    <a:bodyPr/>
                    <a:lstStyle/>
                    <a:p>
                      <a:pPr marL="0" marR="0" algn="just">
                        <a:lnSpc>
                          <a:spcPct val="107000"/>
                        </a:lnSpc>
                        <a:spcBef>
                          <a:spcPts val="0"/>
                        </a:spcBef>
                        <a:spcAft>
                          <a:spcPts val="0"/>
                        </a:spcAft>
                      </a:pPr>
                      <a:r>
                        <a:rPr lang="en-US" sz="1100" kern="100">
                          <a:effectLst/>
                        </a:rPr>
                        <a:t>Nawabi 2013 [8]</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Retrospective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46 patients / 51 hips</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Crowe I-III</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&gt;10 mm superior to AFHC</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Inter-teardrop line, (Ranawat method)</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3792101794"/>
                  </a:ext>
                </a:extLst>
              </a:tr>
              <a:tr h="287746">
                <a:tc>
                  <a:txBody>
                    <a:bodyPr/>
                    <a:lstStyle/>
                    <a:p>
                      <a:pPr marL="0" marR="0" algn="just">
                        <a:lnSpc>
                          <a:spcPct val="107000"/>
                        </a:lnSpc>
                        <a:spcBef>
                          <a:spcPts val="0"/>
                        </a:spcBef>
                        <a:spcAft>
                          <a:spcPts val="0"/>
                        </a:spcAft>
                      </a:pPr>
                      <a:r>
                        <a:rPr lang="en-US" sz="1100" kern="100">
                          <a:effectLst/>
                        </a:rPr>
                        <a:t>Shen, 2021 [9]</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Retrospective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42 patients / 42 hips</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Crowe II–III and IV</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&gt;22 mm above inter-teardrop line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Inter-teardrop line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4031039321"/>
                  </a:ext>
                </a:extLst>
              </a:tr>
              <a:tr h="287746">
                <a:tc>
                  <a:txBody>
                    <a:bodyPr/>
                    <a:lstStyle/>
                    <a:p>
                      <a:pPr marL="0" marR="0" algn="just">
                        <a:lnSpc>
                          <a:spcPct val="107000"/>
                        </a:lnSpc>
                        <a:spcBef>
                          <a:spcPts val="0"/>
                        </a:spcBef>
                        <a:spcAft>
                          <a:spcPts val="0"/>
                        </a:spcAft>
                      </a:pPr>
                      <a:r>
                        <a:rPr lang="en-US" sz="1100" kern="100">
                          <a:effectLst/>
                        </a:rPr>
                        <a:t>Traina, 2008 [10]</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Retrospective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67 patients / 88 hips</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Crowe I-IV</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≥30 mm above inter-teardrop line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Inter-teardrop line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2574646089"/>
                  </a:ext>
                </a:extLst>
              </a:tr>
              <a:tr h="435266">
                <a:tc>
                  <a:txBody>
                    <a:bodyPr/>
                    <a:lstStyle/>
                    <a:p>
                      <a:pPr marL="0" marR="0" algn="just">
                        <a:lnSpc>
                          <a:spcPct val="107000"/>
                        </a:lnSpc>
                        <a:spcBef>
                          <a:spcPts val="0"/>
                        </a:spcBef>
                        <a:spcAft>
                          <a:spcPts val="0"/>
                        </a:spcAft>
                      </a:pPr>
                      <a:r>
                        <a:rPr lang="en-US" sz="1100" kern="100">
                          <a:effectLst/>
                        </a:rPr>
                        <a:t>Wang, 2017 [11]</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Retrospective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68 patients / 86 hips</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Hartofilakidis classification</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&gt;35 mm above inter-teardrop line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Inter-teardrop line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1556121504"/>
                  </a:ext>
                </a:extLst>
              </a:tr>
              <a:tr h="435266">
                <a:tc>
                  <a:txBody>
                    <a:bodyPr/>
                    <a:lstStyle/>
                    <a:p>
                      <a:pPr marL="0" marR="0" algn="just">
                        <a:lnSpc>
                          <a:spcPct val="107000"/>
                        </a:lnSpc>
                        <a:spcBef>
                          <a:spcPts val="0"/>
                        </a:spcBef>
                        <a:spcAft>
                          <a:spcPts val="0"/>
                        </a:spcAft>
                      </a:pPr>
                      <a:r>
                        <a:rPr lang="en-US" sz="1100" kern="100">
                          <a:effectLst/>
                        </a:rPr>
                        <a:t>Watts, 2018 [12]</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Retrospective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88 patients / 88 hips</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Crowe II-III</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&gt;1 cm superior and &gt;1 cm lateral to AFHC</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Inter-teardrop line, (Pagnano and Ranawat method)</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4254748615"/>
                  </a:ext>
                </a:extLst>
              </a:tr>
              <a:tr h="287746">
                <a:tc>
                  <a:txBody>
                    <a:bodyPr/>
                    <a:lstStyle/>
                    <a:p>
                      <a:pPr marL="0" marR="0" algn="just">
                        <a:lnSpc>
                          <a:spcPct val="107000"/>
                        </a:lnSpc>
                        <a:spcBef>
                          <a:spcPts val="0"/>
                        </a:spcBef>
                        <a:spcAft>
                          <a:spcPts val="0"/>
                        </a:spcAft>
                      </a:pPr>
                      <a:r>
                        <a:rPr lang="en-US" sz="1100" kern="100">
                          <a:effectLst/>
                        </a:rPr>
                        <a:t>Yang, 2017 [13]</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Retrospective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21 patients / 21 hips </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Crowe III-IV</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Superior displacement</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Inter-teardrop line (Pierchon method)</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4190963337"/>
                  </a:ext>
                </a:extLst>
              </a:tr>
              <a:tr h="287746">
                <a:tc>
                  <a:txBody>
                    <a:bodyPr/>
                    <a:lstStyle/>
                    <a:p>
                      <a:pPr marL="0" marR="0" algn="just">
                        <a:lnSpc>
                          <a:spcPct val="107000"/>
                        </a:lnSpc>
                        <a:spcBef>
                          <a:spcPts val="0"/>
                        </a:spcBef>
                        <a:spcAft>
                          <a:spcPts val="0"/>
                        </a:spcAft>
                      </a:pPr>
                      <a:r>
                        <a:rPr lang="en-US" sz="1100" kern="100">
                          <a:effectLst/>
                        </a:rPr>
                        <a:t>Zhang, 2017 [14]</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Prospective</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40 patients / 42 hips</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Crowe I-III</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a:effectLst/>
                        </a:rPr>
                        <a:t>Upward placement of 5-20 mm</a:t>
                      </a:r>
                      <a:endParaRPr lang="en-US" sz="1200" kern="10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marL="0" marR="0" algn="just">
                        <a:lnSpc>
                          <a:spcPct val="107000"/>
                        </a:lnSpc>
                        <a:spcBef>
                          <a:spcPts val="0"/>
                        </a:spcBef>
                        <a:spcAft>
                          <a:spcPts val="0"/>
                        </a:spcAft>
                      </a:pPr>
                      <a:r>
                        <a:rPr lang="en-US" sz="1100" kern="100" dirty="0">
                          <a:effectLst/>
                        </a:rPr>
                        <a:t>Inter-teardrop line</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val="527002710"/>
                  </a:ext>
                </a:extLst>
              </a:tr>
            </a:tbl>
          </a:graphicData>
        </a:graphic>
      </p:graphicFrame>
    </p:spTree>
    <p:extLst>
      <p:ext uri="{BB962C8B-B14F-4D97-AF65-F5344CB8AC3E}">
        <p14:creationId xmlns:p14="http://schemas.microsoft.com/office/powerpoint/2010/main" val="310573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2478204-B968-9586-6294-84DC7A8A5C8D}"/>
              </a:ext>
            </a:extLst>
          </p:cNvPr>
          <p:cNvSpPr>
            <a:spLocks noGrp="1"/>
          </p:cNvSpPr>
          <p:nvPr>
            <p:ph type="subTitle" idx="1"/>
          </p:nvPr>
        </p:nvSpPr>
        <p:spPr>
          <a:xfrm>
            <a:off x="3746339" y="5788384"/>
            <a:ext cx="9144000" cy="704491"/>
          </a:xfrm>
        </p:spPr>
        <p:txBody>
          <a:bodyPr/>
          <a:lstStyle/>
          <a:p>
            <a:r>
              <a:rPr kumimoji="0" lang="en-US" altLang="en-US" sz="2400" b="0"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Arial" panose="020B0604020202020204" pitchFamily="34" charset="0"/>
              </a:rPr>
              <a:t>HHS scores</a:t>
            </a:r>
            <a:endParaRPr kumimoji="0" lang="en-US" altLang="en-US" sz="5400" b="0" u="none" strike="noStrike" cap="none" normalizeH="0" baseline="0" dirty="0">
              <a:ln>
                <a:noFill/>
              </a:ln>
              <a:solidFill>
                <a:schemeClr val="tx1"/>
              </a:solidFill>
              <a:effectLst/>
              <a:latin typeface="Arial" panose="020B0604020202020204" pitchFamily="34" charset="0"/>
            </a:endParaRPr>
          </a:p>
        </p:txBody>
      </p:sp>
      <p:sp>
        <p:nvSpPr>
          <p:cNvPr id="3" name="Title 2">
            <a:extLst>
              <a:ext uri="{FF2B5EF4-FFF2-40B4-BE49-F238E27FC236}">
                <a16:creationId xmlns:a16="http://schemas.microsoft.com/office/drawing/2014/main" id="{231483F6-D696-2551-B7A0-001D3362EF43}"/>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082B9FF5-C3A4-4A8B-EBA4-162A9040CC9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a:extLst>
              <a:ext uri="{FF2B5EF4-FFF2-40B4-BE49-F238E27FC236}">
                <a16:creationId xmlns:a16="http://schemas.microsoft.com/office/drawing/2014/main" id="{301412C3-12A5-1845-1F36-5E83688A0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926" y="1857565"/>
            <a:ext cx="7772899" cy="37639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524EEA-77FE-01C7-AF60-3C30A9064BA8}"/>
              </a:ext>
            </a:extLst>
          </p:cNvPr>
          <p:cNvSpPr txBox="1"/>
          <p:nvPr/>
        </p:nvSpPr>
        <p:spPr>
          <a:xfrm>
            <a:off x="711194" y="2330492"/>
            <a:ext cx="3027429" cy="3344890"/>
          </a:xfrm>
          <a:prstGeom prst="rect">
            <a:avLst/>
          </a:prstGeom>
          <a:noFill/>
        </p:spPr>
        <p:txBody>
          <a:bodyPr wrap="square">
            <a:spAutoFit/>
          </a:bodyPr>
          <a:lstStyle/>
          <a:p>
            <a:pPr marL="342900" marR="0" indent="-342900" algn="just">
              <a:lnSpc>
                <a:spcPct val="107000"/>
              </a:lnSpc>
              <a:spcBef>
                <a:spcPts val="0"/>
              </a:spcBef>
              <a:spcAft>
                <a:spcPts val="800"/>
              </a:spcAft>
              <a:buFont typeface="Arial" panose="020B0604020202020204" pitchFamily="34" charset="0"/>
              <a:buChar char="•"/>
            </a:pPr>
            <a:r>
              <a:rPr lang="en-US" sz="2400" b="1" kern="1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HHS score</a:t>
            </a:r>
          </a:p>
          <a:p>
            <a:pPr marL="800100" lvl="1" indent="-342900" algn="just">
              <a:lnSpc>
                <a:spcPct val="107000"/>
              </a:lnSpc>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Arial" panose="020B0604020202020204" pitchFamily="34" charset="0"/>
              </a:rPr>
              <a:t>7 studies</a:t>
            </a: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No difference (P=0.59)</a:t>
            </a:r>
          </a:p>
          <a:p>
            <a:pPr marL="800100" lvl="1" indent="-342900" algn="just">
              <a:lnSpc>
                <a:spcPct val="107000"/>
              </a:lnSpc>
              <a:spcAft>
                <a:spcPts val="800"/>
              </a:spcAft>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a:p>
            <a:pPr lvl="1" algn="just">
              <a:lnSpc>
                <a:spcPct val="107000"/>
              </a:lnSpc>
              <a:spcAft>
                <a:spcPts val="800"/>
              </a:spcAft>
            </a:pP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5518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C169950-5337-61A7-D673-3459265D3EC1}"/>
              </a:ext>
            </a:extLst>
          </p:cNvPr>
          <p:cNvSpPr>
            <a:spLocks noGrp="1"/>
          </p:cNvSpPr>
          <p:nvPr>
            <p:ph type="subTitle" idx="1"/>
          </p:nvPr>
        </p:nvSpPr>
        <p:spPr>
          <a:xfrm>
            <a:off x="3815787" y="5427378"/>
            <a:ext cx="8572982" cy="488434"/>
          </a:xfrm>
        </p:spPr>
        <p:txBody>
          <a:bodyPr/>
          <a:lstStyle/>
          <a:p>
            <a:r>
              <a:rPr kumimoji="0" lang="en-US" altLang="en-US" sz="2400" b="0"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Arial" panose="020B0604020202020204" pitchFamily="34" charset="0"/>
              </a:rPr>
              <a:t>Abductor Lever Arm</a:t>
            </a:r>
            <a:endParaRPr kumimoji="0" lang="en-US" altLang="en-US" sz="5400" b="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FB487021-7A6E-9651-B874-234F516C686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3">
            <a:extLst>
              <a:ext uri="{FF2B5EF4-FFF2-40B4-BE49-F238E27FC236}">
                <a16:creationId xmlns:a16="http://schemas.microsoft.com/office/drawing/2014/main" id="{325A26B7-3CE3-95A3-9C98-F902E532E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948" y="2084227"/>
            <a:ext cx="8140660" cy="30202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91DDFE-02D7-A762-1A21-F5FDE1D94BBD}"/>
              </a:ext>
            </a:extLst>
          </p:cNvPr>
          <p:cNvSpPr txBox="1"/>
          <p:nvPr/>
        </p:nvSpPr>
        <p:spPr>
          <a:xfrm>
            <a:off x="711194" y="2330492"/>
            <a:ext cx="3235773" cy="3344890"/>
          </a:xfrm>
          <a:prstGeom prst="rect">
            <a:avLst/>
          </a:prstGeom>
          <a:noFill/>
        </p:spPr>
        <p:txBody>
          <a:bodyPr wrap="square">
            <a:spAutoFit/>
          </a:bodyPr>
          <a:lstStyle/>
          <a:p>
            <a:pPr marL="342900" marR="0" indent="-342900" algn="just">
              <a:lnSpc>
                <a:spcPct val="107000"/>
              </a:lnSpc>
              <a:spcBef>
                <a:spcPts val="0"/>
              </a:spcBef>
              <a:spcAft>
                <a:spcPts val="800"/>
              </a:spcAft>
              <a:buFont typeface="Arial" panose="020B0604020202020204" pitchFamily="34" charset="0"/>
              <a:buChar char="•"/>
            </a:pPr>
            <a:r>
              <a:rPr lang="en-US" sz="2400" b="1" kern="1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Abductor lever arm</a:t>
            </a:r>
          </a:p>
          <a:p>
            <a:pPr marL="800100" lvl="1" indent="-342900" algn="just">
              <a:lnSpc>
                <a:spcPct val="107000"/>
              </a:lnSpc>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Arial" panose="020B0604020202020204" pitchFamily="34" charset="0"/>
              </a:rPr>
              <a:t>3 studies</a:t>
            </a: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No difference (P=0.89)</a:t>
            </a:r>
          </a:p>
          <a:p>
            <a:pPr marL="800100" lvl="1" indent="-342900" algn="just">
              <a:lnSpc>
                <a:spcPct val="107000"/>
              </a:lnSpc>
              <a:spcAft>
                <a:spcPts val="800"/>
              </a:spcAft>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a:p>
            <a:pPr lvl="1" algn="just">
              <a:lnSpc>
                <a:spcPct val="107000"/>
              </a:lnSpc>
              <a:spcAft>
                <a:spcPts val="800"/>
              </a:spcAft>
            </a:pP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03907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BFC80E0-11B9-0E31-E98D-A82CEEE16444}"/>
              </a:ext>
            </a:extLst>
          </p:cNvPr>
          <p:cNvSpPr>
            <a:spLocks noGrp="1"/>
          </p:cNvSpPr>
          <p:nvPr>
            <p:ph type="subTitle" idx="1"/>
          </p:nvPr>
        </p:nvSpPr>
        <p:spPr>
          <a:xfrm>
            <a:off x="3843190" y="5393802"/>
            <a:ext cx="9144000" cy="717755"/>
          </a:xfrm>
        </p:spPr>
        <p:txBody>
          <a:bodyPr>
            <a:normAutofit/>
          </a:bodyPr>
          <a:lstStyle/>
          <a:p>
            <a:r>
              <a:rPr kumimoji="0" lang="en-US" altLang="en-US" sz="2400" b="0"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Arial" panose="020B0604020202020204" pitchFamily="34" charset="0"/>
              </a:rPr>
              <a:t>Figure 4. Limb Leg Difference (mm)</a:t>
            </a:r>
            <a:endParaRPr kumimoji="0" lang="en-US" altLang="en-US" sz="5400" b="0" u="none" strike="noStrike" cap="none" normalizeH="0" baseline="0" dirty="0">
              <a:ln>
                <a:noFill/>
              </a:ln>
              <a:solidFill>
                <a:schemeClr val="tx1"/>
              </a:solidFill>
              <a:effectLst/>
              <a:latin typeface="Arial" panose="020B0604020202020204" pitchFamily="34" charset="0"/>
            </a:endParaRPr>
          </a:p>
        </p:txBody>
      </p:sp>
      <p:sp>
        <p:nvSpPr>
          <p:cNvPr id="3" name="Title 2">
            <a:extLst>
              <a:ext uri="{FF2B5EF4-FFF2-40B4-BE49-F238E27FC236}">
                <a16:creationId xmlns:a16="http://schemas.microsoft.com/office/drawing/2014/main" id="{F941CC46-C7F8-7429-396D-7C1BC8A135FF}"/>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87C16338-9AF2-73EB-432E-15C1AC80666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8" name="Picture 1">
            <a:extLst>
              <a:ext uri="{FF2B5EF4-FFF2-40B4-BE49-F238E27FC236}">
                <a16:creationId xmlns:a16="http://schemas.microsoft.com/office/drawing/2014/main" id="{A72C6DAE-1CA4-0DF4-F934-41E90D1E5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381" y="1978690"/>
            <a:ext cx="7553619" cy="32197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3AE838-16E7-B483-F47F-5EA228E8567D}"/>
              </a:ext>
            </a:extLst>
          </p:cNvPr>
          <p:cNvSpPr txBox="1"/>
          <p:nvPr/>
        </p:nvSpPr>
        <p:spPr>
          <a:xfrm>
            <a:off x="711194" y="2330492"/>
            <a:ext cx="3235773" cy="3344890"/>
          </a:xfrm>
          <a:prstGeom prst="rect">
            <a:avLst/>
          </a:prstGeom>
          <a:noFill/>
        </p:spPr>
        <p:txBody>
          <a:bodyPr wrap="square">
            <a:spAutoFit/>
          </a:bodyPr>
          <a:lstStyle/>
          <a:p>
            <a:pPr marL="342900" marR="0" indent="-342900" algn="just">
              <a:lnSpc>
                <a:spcPct val="107000"/>
              </a:lnSpc>
              <a:spcBef>
                <a:spcPts val="0"/>
              </a:spcBef>
              <a:spcAft>
                <a:spcPts val="800"/>
              </a:spcAft>
              <a:buFont typeface="Arial" panose="020B0604020202020204" pitchFamily="34" charset="0"/>
              <a:buChar char="•"/>
            </a:pPr>
            <a:r>
              <a:rPr lang="en-US" altLang="en-US" sz="2400" b="1" kern="100" dirty="0">
                <a:solidFill>
                  <a:srgbClr val="0070C0"/>
                </a:solidFill>
                <a:latin typeface="Times New Roman" panose="02020603050405020304" pitchFamily="18" charset="0"/>
                <a:ea typeface="Calibri" panose="020F0502020204030204" pitchFamily="34" charset="0"/>
                <a:cs typeface="Arial" panose="020B0604020202020204" pitchFamily="34" charset="0"/>
              </a:rPr>
              <a:t>Limb Leg Difference </a:t>
            </a:r>
          </a:p>
          <a:p>
            <a:pPr marL="800100" lvl="1" indent="-342900" algn="just">
              <a:lnSpc>
                <a:spcPct val="107000"/>
              </a:lnSpc>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Arial" panose="020B0604020202020204" pitchFamily="34" charset="0"/>
              </a:rPr>
              <a:t>5 studies</a:t>
            </a: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No difference (P=0.32)</a:t>
            </a:r>
          </a:p>
          <a:p>
            <a:pPr marL="800100" lvl="1" indent="-342900" algn="just">
              <a:lnSpc>
                <a:spcPct val="107000"/>
              </a:lnSpc>
              <a:spcAft>
                <a:spcPts val="800"/>
              </a:spcAft>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a:p>
            <a:pPr lvl="1" algn="just">
              <a:lnSpc>
                <a:spcPct val="107000"/>
              </a:lnSpc>
              <a:spcAft>
                <a:spcPts val="800"/>
              </a:spcAft>
            </a:pP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25379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91BC282-8F87-E6A5-E3AB-E46C7020B3D4}"/>
              </a:ext>
            </a:extLst>
          </p:cNvPr>
          <p:cNvSpPr>
            <a:spLocks noGrp="1"/>
          </p:cNvSpPr>
          <p:nvPr>
            <p:ph type="subTitle" idx="1"/>
          </p:nvPr>
        </p:nvSpPr>
        <p:spPr>
          <a:xfrm>
            <a:off x="5383721" y="5771535"/>
            <a:ext cx="5938684" cy="629264"/>
          </a:xfrm>
        </p:spPr>
        <p:txBody>
          <a:bodyPr/>
          <a:lstStyle/>
          <a:p>
            <a:r>
              <a:rPr kumimoji="0" lang="en-US" altLang="en-US" sz="2400" b="0"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Arial" panose="020B0604020202020204" pitchFamily="34" charset="0"/>
              </a:rPr>
              <a:t>Acetabular Cup Revisions</a:t>
            </a:r>
            <a:endParaRPr kumimoji="0" lang="en-US" altLang="en-US" sz="5400" b="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0D230D97-DC46-2CEC-A90B-A6D8B21871A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4">
            <a:extLst>
              <a:ext uri="{FF2B5EF4-FFF2-40B4-BE49-F238E27FC236}">
                <a16:creationId xmlns:a16="http://schemas.microsoft.com/office/drawing/2014/main" id="{73769ECA-538D-F60E-B3BA-58C41E1BD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128" y="1480399"/>
            <a:ext cx="7275870" cy="3897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486F48-DD2F-D4C7-0A2F-9AF87D3DEA79}"/>
              </a:ext>
            </a:extLst>
          </p:cNvPr>
          <p:cNvSpPr txBox="1"/>
          <p:nvPr/>
        </p:nvSpPr>
        <p:spPr>
          <a:xfrm>
            <a:off x="711194" y="2330492"/>
            <a:ext cx="2795935" cy="3740063"/>
          </a:xfrm>
          <a:prstGeom prst="rect">
            <a:avLst/>
          </a:prstGeom>
          <a:noFill/>
        </p:spPr>
        <p:txBody>
          <a:bodyPr wrap="square">
            <a:spAutoFit/>
          </a:bodyPr>
          <a:lstStyle/>
          <a:p>
            <a:pPr marL="342900" marR="0" indent="-342900" algn="just">
              <a:lnSpc>
                <a:spcPct val="107000"/>
              </a:lnSpc>
              <a:spcBef>
                <a:spcPts val="0"/>
              </a:spcBef>
              <a:spcAft>
                <a:spcPts val="800"/>
              </a:spcAft>
              <a:buFont typeface="Arial" panose="020B0604020202020204" pitchFamily="34" charset="0"/>
              <a:buChar char="•"/>
            </a:pPr>
            <a:r>
              <a:rPr lang="en-US" altLang="en-US" sz="2400" b="1" kern="100" dirty="0">
                <a:solidFill>
                  <a:srgbClr val="0070C0"/>
                </a:solidFill>
                <a:latin typeface="Times New Roman" panose="02020603050405020304" pitchFamily="18" charset="0"/>
                <a:ea typeface="Calibri" panose="020F0502020204030204" pitchFamily="34" charset="0"/>
                <a:cs typeface="Arial" panose="020B0604020202020204" pitchFamily="34" charset="0"/>
              </a:rPr>
              <a:t>Acetabular Cup Revisions </a:t>
            </a:r>
          </a:p>
          <a:p>
            <a:pPr marL="800100" lvl="1" indent="-342900" algn="just">
              <a:lnSpc>
                <a:spcPct val="107000"/>
              </a:lnSpc>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Arial" panose="020B0604020202020204" pitchFamily="34" charset="0"/>
              </a:rPr>
              <a:t>8 studies</a:t>
            </a: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No difference (P=0.25)</a:t>
            </a:r>
          </a:p>
          <a:p>
            <a:pPr marL="800100" lvl="1" indent="-342900" algn="just">
              <a:lnSpc>
                <a:spcPct val="107000"/>
              </a:lnSpc>
              <a:spcAft>
                <a:spcPts val="800"/>
              </a:spcAft>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a:p>
            <a:pPr lvl="1" algn="just">
              <a:lnSpc>
                <a:spcPct val="107000"/>
              </a:lnSpc>
              <a:spcAft>
                <a:spcPts val="800"/>
              </a:spcAft>
            </a:pP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244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9F2AD2E-E3EA-07BF-6DD1-CA20C1715431}"/>
              </a:ext>
            </a:extLst>
          </p:cNvPr>
          <p:cNvSpPr>
            <a:spLocks noGrp="1"/>
          </p:cNvSpPr>
          <p:nvPr>
            <p:ph type="subTitle" idx="1"/>
          </p:nvPr>
        </p:nvSpPr>
        <p:spPr>
          <a:xfrm>
            <a:off x="5860918" y="6221461"/>
            <a:ext cx="4984955" cy="705465"/>
          </a:xfrm>
        </p:spPr>
        <p:txBody>
          <a:bodyPr/>
          <a:lstStyle/>
          <a:p>
            <a:r>
              <a:rPr kumimoji="0" lang="en-US" altLang="en-US" sz="2400" b="0"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Arial" panose="020B0604020202020204" pitchFamily="34" charset="0"/>
              </a:rPr>
              <a:t>Any Cause Revisions</a:t>
            </a:r>
            <a:endParaRPr kumimoji="0" lang="en-US" altLang="en-US" sz="5400" b="0" u="none" strike="noStrike" cap="none" normalizeH="0" baseline="0" dirty="0">
              <a:ln>
                <a:noFill/>
              </a:ln>
              <a:solidFill>
                <a:schemeClr val="tx1"/>
              </a:solidFill>
              <a:effectLst/>
              <a:latin typeface="Arial" panose="020B0604020202020204" pitchFamily="34" charset="0"/>
            </a:endParaRPr>
          </a:p>
        </p:txBody>
      </p:sp>
      <p:sp>
        <p:nvSpPr>
          <p:cNvPr id="3" name="Title 2">
            <a:extLst>
              <a:ext uri="{FF2B5EF4-FFF2-40B4-BE49-F238E27FC236}">
                <a16:creationId xmlns:a16="http://schemas.microsoft.com/office/drawing/2014/main" id="{B1870A1E-2CFB-ABBB-2A1B-349D1B93D1F5}"/>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2C9B00A2-AF68-55E6-F7F0-E486703B869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5">
            <a:extLst>
              <a:ext uri="{FF2B5EF4-FFF2-40B4-BE49-F238E27FC236}">
                <a16:creationId xmlns:a16="http://schemas.microsoft.com/office/drawing/2014/main" id="{D8236A52-C6CE-ED54-3E8C-D1C2CB0B0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838" y="1507484"/>
            <a:ext cx="6991028" cy="45957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A2B3B8B-227D-DB58-E357-3CA56E14BA0B}"/>
              </a:ext>
            </a:extLst>
          </p:cNvPr>
          <p:cNvSpPr txBox="1"/>
          <p:nvPr/>
        </p:nvSpPr>
        <p:spPr>
          <a:xfrm>
            <a:off x="711194" y="2330492"/>
            <a:ext cx="4034426" cy="2949718"/>
          </a:xfrm>
          <a:prstGeom prst="rect">
            <a:avLst/>
          </a:prstGeom>
          <a:noFill/>
        </p:spPr>
        <p:txBody>
          <a:bodyPr wrap="square">
            <a:spAutoFit/>
          </a:bodyPr>
          <a:lstStyle/>
          <a:p>
            <a:pPr marL="342900" marR="0" indent="-342900" algn="just">
              <a:lnSpc>
                <a:spcPct val="107000"/>
              </a:lnSpc>
              <a:spcBef>
                <a:spcPts val="0"/>
              </a:spcBef>
              <a:spcAft>
                <a:spcPts val="800"/>
              </a:spcAft>
              <a:buFont typeface="Arial" panose="020B0604020202020204" pitchFamily="34" charset="0"/>
              <a:buChar char="•"/>
            </a:pPr>
            <a:r>
              <a:rPr lang="en-US" altLang="en-US" sz="2400" b="1" kern="100" dirty="0">
                <a:solidFill>
                  <a:srgbClr val="0070C0"/>
                </a:solidFill>
                <a:latin typeface="Times New Roman" panose="02020603050405020304" pitchFamily="18" charset="0"/>
                <a:ea typeface="Calibri" panose="020F0502020204030204" pitchFamily="34" charset="0"/>
                <a:cs typeface="Arial" panose="020B0604020202020204" pitchFamily="34" charset="0"/>
              </a:rPr>
              <a:t>Any Cause Revisions </a:t>
            </a:r>
          </a:p>
          <a:p>
            <a:pPr marL="800100" lvl="1" indent="-342900" algn="just">
              <a:lnSpc>
                <a:spcPct val="107000"/>
              </a:lnSpc>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Arial" panose="020B0604020202020204" pitchFamily="34" charset="0"/>
              </a:rPr>
              <a:t>11 studies</a:t>
            </a: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No difference (P=0.96)</a:t>
            </a:r>
          </a:p>
          <a:p>
            <a:pPr marL="800100" lvl="1" indent="-342900" algn="just">
              <a:lnSpc>
                <a:spcPct val="107000"/>
              </a:lnSpc>
              <a:spcAft>
                <a:spcPts val="800"/>
              </a:spcAft>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a:p>
            <a:pPr lvl="1" algn="just">
              <a:lnSpc>
                <a:spcPct val="107000"/>
              </a:lnSpc>
              <a:spcAft>
                <a:spcPts val="800"/>
              </a:spcAft>
            </a:pP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6840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D48EE94-DC31-CC3A-D8ED-50CB77DDA51C}"/>
              </a:ext>
            </a:extLst>
          </p:cNvPr>
          <p:cNvSpPr>
            <a:spLocks noGrp="1"/>
          </p:cNvSpPr>
          <p:nvPr>
            <p:ph type="subTitle" idx="1"/>
          </p:nvPr>
        </p:nvSpPr>
        <p:spPr>
          <a:xfrm>
            <a:off x="5630539" y="5263714"/>
            <a:ext cx="5722374" cy="655638"/>
          </a:xfrm>
        </p:spPr>
        <p:txBody>
          <a:bodyPr/>
          <a:lstStyle/>
          <a:p>
            <a:r>
              <a:rPr kumimoji="0" lang="en-US" altLang="en-US" sz="2400" b="0"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Arial" panose="020B0604020202020204" pitchFamily="34" charset="0"/>
              </a:rPr>
              <a:t>Nerve Injury</a:t>
            </a:r>
            <a:endParaRPr kumimoji="0" lang="en-US" altLang="en-US" sz="5400" b="0" u="none" strike="noStrike" cap="none" normalizeH="0" baseline="0" dirty="0">
              <a:ln>
                <a:noFill/>
              </a:ln>
              <a:solidFill>
                <a:schemeClr val="tx1"/>
              </a:solidFill>
              <a:effectLst/>
              <a:latin typeface="Arial" panose="020B0604020202020204" pitchFamily="34" charset="0"/>
            </a:endParaRPr>
          </a:p>
        </p:txBody>
      </p:sp>
      <p:sp>
        <p:nvSpPr>
          <p:cNvPr id="3" name="Title 2">
            <a:extLst>
              <a:ext uri="{FF2B5EF4-FFF2-40B4-BE49-F238E27FC236}">
                <a16:creationId xmlns:a16="http://schemas.microsoft.com/office/drawing/2014/main" id="{1F1717AB-9506-DA23-CA5E-A0E9266A5152}"/>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3A9061EE-C75F-1E59-4DD3-4A97DE45848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7" name="Picture 7">
            <a:extLst>
              <a:ext uri="{FF2B5EF4-FFF2-40B4-BE49-F238E27FC236}">
                <a16:creationId xmlns:a16="http://schemas.microsoft.com/office/drawing/2014/main" id="{BDF0BC45-61CE-EE96-FEF6-B37890C82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8721" y="2105232"/>
            <a:ext cx="7126011" cy="29501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5B17F7-C9F8-067A-EC51-55BF31BD5E26}"/>
              </a:ext>
            </a:extLst>
          </p:cNvPr>
          <p:cNvSpPr txBox="1"/>
          <p:nvPr/>
        </p:nvSpPr>
        <p:spPr>
          <a:xfrm>
            <a:off x="711194" y="2330492"/>
            <a:ext cx="3235773" cy="3344890"/>
          </a:xfrm>
          <a:prstGeom prst="rect">
            <a:avLst/>
          </a:prstGeom>
          <a:noFill/>
        </p:spPr>
        <p:txBody>
          <a:bodyPr wrap="square">
            <a:spAutoFit/>
          </a:bodyPr>
          <a:lstStyle/>
          <a:p>
            <a:pPr marL="342900" marR="0" indent="-342900" algn="just">
              <a:lnSpc>
                <a:spcPct val="107000"/>
              </a:lnSpc>
              <a:spcBef>
                <a:spcPts val="0"/>
              </a:spcBef>
              <a:spcAft>
                <a:spcPts val="800"/>
              </a:spcAft>
              <a:buFont typeface="Arial" panose="020B0604020202020204" pitchFamily="34" charset="0"/>
              <a:buChar char="•"/>
            </a:pPr>
            <a:r>
              <a:rPr lang="en-US" altLang="en-US" sz="2400" b="1" kern="100" dirty="0">
                <a:solidFill>
                  <a:srgbClr val="0070C0"/>
                </a:solidFill>
                <a:latin typeface="Times New Roman" panose="02020603050405020304" pitchFamily="18" charset="0"/>
                <a:ea typeface="Calibri" panose="020F0502020204030204" pitchFamily="34" charset="0"/>
                <a:cs typeface="Arial" panose="020B0604020202020204" pitchFamily="34" charset="0"/>
              </a:rPr>
              <a:t>Nerve injury</a:t>
            </a:r>
          </a:p>
          <a:p>
            <a:pPr marL="800100" lvl="1" indent="-342900" algn="just">
              <a:lnSpc>
                <a:spcPct val="107000"/>
              </a:lnSpc>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Arial" panose="020B0604020202020204" pitchFamily="34" charset="0"/>
              </a:rPr>
              <a:t>4 studies</a:t>
            </a: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No difference (P=0.13)</a:t>
            </a:r>
          </a:p>
          <a:p>
            <a:pPr marL="800100" lvl="1" indent="-342900" algn="just">
              <a:lnSpc>
                <a:spcPct val="107000"/>
              </a:lnSpc>
              <a:spcAft>
                <a:spcPts val="800"/>
              </a:spcAft>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a:p>
            <a:pPr lvl="1" algn="just">
              <a:lnSpc>
                <a:spcPct val="107000"/>
              </a:lnSpc>
              <a:spcAft>
                <a:spcPts val="800"/>
              </a:spcAft>
            </a:pP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161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D78A9EA-221A-952A-EE8A-7F2ACC247964}"/>
              </a:ext>
            </a:extLst>
          </p:cNvPr>
          <p:cNvSpPr>
            <a:spLocks noGrp="1"/>
          </p:cNvSpPr>
          <p:nvPr>
            <p:ph type="subTitle" idx="1"/>
          </p:nvPr>
        </p:nvSpPr>
        <p:spPr>
          <a:xfrm>
            <a:off x="6283995" y="5556899"/>
            <a:ext cx="4277032" cy="674994"/>
          </a:xfrm>
        </p:spPr>
        <p:txBody>
          <a:bodyPr/>
          <a:lstStyle/>
          <a:p>
            <a:r>
              <a:rPr kumimoji="0" lang="en-US" altLang="en-US" sz="2400" b="0" u="none" strike="noStrike" cap="none" normalizeH="0" baseline="0" dirty="0">
                <a:ln>
                  <a:noFill/>
                </a:ln>
                <a:solidFill>
                  <a:srgbClr val="44546A"/>
                </a:solidFill>
                <a:effectLst/>
                <a:latin typeface="Calibri" panose="020F0502020204030204" pitchFamily="34" charset="0"/>
                <a:ea typeface="Calibri" panose="020F0502020204030204" pitchFamily="34" charset="0"/>
                <a:cs typeface="Arial" panose="020B0604020202020204" pitchFamily="34" charset="0"/>
              </a:rPr>
              <a:t>Dislocation Rate</a:t>
            </a:r>
            <a:endParaRPr kumimoji="0" lang="en-US" altLang="en-US" sz="5400" b="0" u="none" strike="noStrike" cap="none" normalizeH="0" baseline="0" dirty="0">
              <a:ln>
                <a:noFill/>
              </a:ln>
              <a:solidFill>
                <a:schemeClr val="tx1"/>
              </a:solidFill>
              <a:effectLst/>
              <a:latin typeface="Arial" panose="020B0604020202020204" pitchFamily="34" charset="0"/>
            </a:endParaRPr>
          </a:p>
        </p:txBody>
      </p:sp>
      <p:sp>
        <p:nvSpPr>
          <p:cNvPr id="3" name="Title 2">
            <a:extLst>
              <a:ext uri="{FF2B5EF4-FFF2-40B4-BE49-F238E27FC236}">
                <a16:creationId xmlns:a16="http://schemas.microsoft.com/office/drawing/2014/main" id="{99D89D03-1D70-2799-D944-1C0679E5A04E}"/>
              </a:ext>
            </a:extLst>
          </p:cNvPr>
          <p:cNvSpPr>
            <a:spLocks noGrp="1"/>
          </p:cNvSpPr>
          <p:nvPr>
            <p:ph type="title"/>
          </p:nvPr>
        </p:nvSpPr>
        <p:spPr/>
        <p:txBody>
          <a:bodyPr/>
          <a:lstStyle/>
          <a:p>
            <a:endParaRPr lang="en-US"/>
          </a:p>
        </p:txBody>
      </p:sp>
      <p:sp>
        <p:nvSpPr>
          <p:cNvPr id="4" name="Rectangle 2">
            <a:extLst>
              <a:ext uri="{FF2B5EF4-FFF2-40B4-BE49-F238E27FC236}">
                <a16:creationId xmlns:a16="http://schemas.microsoft.com/office/drawing/2014/main" id="{040A27DB-CA2B-8BBD-E3B2-03F12AB7FF8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2">
            <a:extLst>
              <a:ext uri="{FF2B5EF4-FFF2-40B4-BE49-F238E27FC236}">
                <a16:creationId xmlns:a16="http://schemas.microsoft.com/office/drawing/2014/main" id="{3BE6DFD4-CE3C-4678-2A85-D6B0006E2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036" y="1868275"/>
            <a:ext cx="7302957" cy="3511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C605D8-37BF-D376-4A57-8DCAA8DC80D3}"/>
              </a:ext>
            </a:extLst>
          </p:cNvPr>
          <p:cNvSpPr txBox="1"/>
          <p:nvPr/>
        </p:nvSpPr>
        <p:spPr>
          <a:xfrm>
            <a:off x="711194" y="2330492"/>
            <a:ext cx="3235773" cy="3344890"/>
          </a:xfrm>
          <a:prstGeom prst="rect">
            <a:avLst/>
          </a:prstGeom>
          <a:noFill/>
        </p:spPr>
        <p:txBody>
          <a:bodyPr wrap="square">
            <a:spAutoFit/>
          </a:bodyPr>
          <a:lstStyle/>
          <a:p>
            <a:pPr marL="342900" marR="0" indent="-342900" algn="just">
              <a:lnSpc>
                <a:spcPct val="107000"/>
              </a:lnSpc>
              <a:spcBef>
                <a:spcPts val="0"/>
              </a:spcBef>
              <a:spcAft>
                <a:spcPts val="800"/>
              </a:spcAft>
              <a:buFont typeface="Arial" panose="020B0604020202020204" pitchFamily="34" charset="0"/>
              <a:buChar char="•"/>
            </a:pPr>
            <a:r>
              <a:rPr lang="en-US" altLang="en-US" sz="2400" b="1" kern="100" dirty="0">
                <a:solidFill>
                  <a:srgbClr val="0070C0"/>
                </a:solidFill>
                <a:latin typeface="Times New Roman" panose="02020603050405020304" pitchFamily="18" charset="0"/>
                <a:ea typeface="Calibri" panose="020F0502020204030204" pitchFamily="34" charset="0"/>
                <a:cs typeface="Arial" panose="020B0604020202020204" pitchFamily="34" charset="0"/>
              </a:rPr>
              <a:t>Dislocation rate</a:t>
            </a:r>
          </a:p>
          <a:p>
            <a:pPr marL="800100" lvl="1" indent="-342900" algn="just">
              <a:lnSpc>
                <a:spcPct val="107000"/>
              </a:lnSpc>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Arial" panose="020B0604020202020204" pitchFamily="34" charset="0"/>
              </a:rPr>
              <a:t>6 studies</a:t>
            </a: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No difference (P=0.94)</a:t>
            </a:r>
          </a:p>
          <a:p>
            <a:pPr marL="800100" lvl="1" indent="-342900" algn="just">
              <a:lnSpc>
                <a:spcPct val="107000"/>
              </a:lnSpc>
              <a:spcAft>
                <a:spcPts val="800"/>
              </a:spcAft>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a:p>
            <a:pPr lvl="1" algn="just">
              <a:lnSpc>
                <a:spcPct val="107000"/>
              </a:lnSpc>
              <a:spcAft>
                <a:spcPts val="800"/>
              </a:spcAft>
            </a:pP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6803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253388" y="1894901"/>
            <a:ext cx="11589745" cy="4597973"/>
          </a:xfrm>
        </p:spPr>
        <p:txBody>
          <a:bodyPr>
            <a:normAutofit/>
          </a:bodyPr>
          <a:lstStyle/>
          <a:p>
            <a:pPr algn="l"/>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highlight>
                  <a:srgbClr val="FFFF00"/>
                </a:highlight>
                <a:latin typeface="Times New Roman" panose="02020603050405020304" pitchFamily="18" charset="0"/>
                <a:cs typeface="Times New Roman" panose="02020603050405020304" pitchFamily="18" charset="0"/>
              </a:rPr>
              <a:t>Question:</a:t>
            </a:r>
          </a:p>
          <a:p>
            <a:pPr algn="l"/>
            <a:endParaRPr lang="en-US" sz="4000" b="1" dirty="0">
              <a:solidFill>
                <a:srgbClr val="002060"/>
              </a:solidFill>
              <a:latin typeface="Times New Roman" panose="02020603050405020304" pitchFamily="18" charset="0"/>
              <a:cs typeface="Times New Roman" panose="02020603050405020304" pitchFamily="18" charset="0"/>
            </a:endParaRPr>
          </a:p>
          <a:p>
            <a:r>
              <a:rPr lang="en-US" sz="4000" b="1" dirty="0">
                <a:solidFill>
                  <a:srgbClr val="002060"/>
                </a:solidFill>
                <a:latin typeface="Times New Roman" panose="02020603050405020304" pitchFamily="18" charset="0"/>
                <a:cs typeface="Times New Roman" panose="02020603050405020304" pitchFamily="18" charset="0"/>
              </a:rPr>
              <a:t>What is the Best Position (High Hip vs. Anatomic) for the acetabular component in patients with severe DDH?</a:t>
            </a:r>
            <a:endParaRPr lang="en-TR"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243444" y="1612491"/>
            <a:ext cx="11831043" cy="5245509"/>
          </a:xfrm>
        </p:spPr>
        <p:txBody>
          <a:bodyPr>
            <a:normAutofit fontScale="77500" lnSpcReduction="20000"/>
          </a:bodyPr>
          <a:lstStyle/>
          <a:p>
            <a:r>
              <a:rPr lang="en-US" sz="6000" dirty="0">
                <a:solidFill>
                  <a:schemeClr val="bg1"/>
                </a:solidFill>
                <a:highlight>
                  <a:srgbClr val="FF0000"/>
                </a:highlight>
                <a:latin typeface="Times New Roman" panose="02020603050405020304" pitchFamily="18" charset="0"/>
                <a:cs typeface="Times New Roman" panose="02020603050405020304" pitchFamily="18" charset="0"/>
              </a:rPr>
              <a:t> </a:t>
            </a:r>
            <a:r>
              <a:rPr lang="en-US" sz="6000" b="1" dirty="0">
                <a:highlight>
                  <a:srgbClr val="FF0000"/>
                </a:highlight>
                <a:latin typeface="Times New Roman" panose="02020603050405020304" pitchFamily="18" charset="0"/>
                <a:cs typeface="Times New Roman" panose="02020603050405020304" pitchFamily="18" charset="0"/>
              </a:rPr>
              <a:t>Question:</a:t>
            </a:r>
          </a:p>
          <a:p>
            <a:endParaRPr lang="en-US" sz="4800" b="1" dirty="0">
              <a:solidFill>
                <a:srgbClr val="002060"/>
              </a:solidFill>
              <a:latin typeface="Times New Roman" panose="02020603050405020304" pitchFamily="18" charset="0"/>
              <a:cs typeface="Times New Roman" panose="02020603050405020304" pitchFamily="18" charset="0"/>
            </a:endParaRPr>
          </a:p>
          <a:p>
            <a:r>
              <a:rPr lang="en-US" sz="4600" b="1" dirty="0">
                <a:solidFill>
                  <a:srgbClr val="002060"/>
                </a:solidFill>
                <a:latin typeface="Times New Roman" panose="02020603050405020304" pitchFamily="18" charset="0"/>
                <a:cs typeface="Times New Roman" panose="02020603050405020304" pitchFamily="18" charset="0"/>
              </a:rPr>
              <a:t>What is the Best Position (High Hip vs. Anatomic) for the acetabular component in patients with severe DDH?</a:t>
            </a:r>
            <a:endParaRPr lang="en-TR" sz="4600" dirty="0">
              <a:solidFill>
                <a:schemeClr val="bg1"/>
              </a:solidFill>
              <a:latin typeface="Times New Roman" panose="02020603050405020304" pitchFamily="18" charset="0"/>
              <a:cs typeface="Times New Roman" panose="02020603050405020304" pitchFamily="18" charset="0"/>
            </a:endParaRPr>
          </a:p>
          <a:p>
            <a:endParaRPr lang="tr-TR" sz="4800" b="1" dirty="0">
              <a:highlight>
                <a:srgbClr val="FFFF00"/>
              </a:highlight>
              <a:latin typeface="Times New Roman" panose="02020603050405020304" pitchFamily="18" charset="0"/>
              <a:cs typeface="Times New Roman" panose="02020603050405020304" pitchFamily="18" charset="0"/>
            </a:endParaRPr>
          </a:p>
          <a:p>
            <a:r>
              <a:rPr lang="en-US" sz="4800" b="1" dirty="0">
                <a:highlight>
                  <a:srgbClr val="00FF00"/>
                </a:highlight>
                <a:latin typeface="Times New Roman" panose="02020603050405020304" pitchFamily="18" charset="0"/>
                <a:cs typeface="Times New Roman" panose="02020603050405020304" pitchFamily="18" charset="0"/>
              </a:rPr>
              <a:t>Recommendation:</a:t>
            </a:r>
          </a:p>
          <a:p>
            <a:r>
              <a:rPr lang="en-US" sz="4000" b="1" dirty="0">
                <a:solidFill>
                  <a:srgbClr val="002060"/>
                </a:solidFill>
                <a:latin typeface="Times New Roman" panose="02020603050405020304" pitchFamily="18" charset="0"/>
                <a:cs typeface="Times New Roman" panose="02020603050405020304" pitchFamily="18" charset="0"/>
              </a:rPr>
              <a:t>The findings of the previous studies demonstrate that the functional outcomes, revision rates, and nerve injury rates were not significantly different between the high hip or anatomic center groups for patients with developmental dysplasia of the hip.</a:t>
            </a:r>
          </a:p>
        </p:txBody>
      </p:sp>
    </p:spTree>
    <p:extLst>
      <p:ext uri="{BB962C8B-B14F-4D97-AF65-F5344CB8AC3E}">
        <p14:creationId xmlns:p14="http://schemas.microsoft.com/office/powerpoint/2010/main" val="359572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7D7E4676-0EA6-09C7-7AA3-7F442008D177}"/>
              </a:ext>
            </a:extLst>
          </p:cNvPr>
          <p:cNvSpPr txBox="1">
            <a:spLocks/>
          </p:cNvSpPr>
          <p:nvPr/>
        </p:nvSpPr>
        <p:spPr>
          <a:xfrm>
            <a:off x="927100" y="2066795"/>
            <a:ext cx="10515600" cy="18370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70ACED"/>
                </a:solidFill>
                <a:effectLst/>
                <a:latin typeface="Times New Roman" panose="02020603050405020304" pitchFamily="18" charset="0"/>
                <a:ea typeface="Times New Roman" panose="02020603050405020304" pitchFamily="18" charset="0"/>
                <a:cs typeface="Arial" panose="020B0604020202020204" pitchFamily="34" charset="0"/>
              </a:rPr>
              <a:t>Mortazavi SMJ</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Atilla B</a:t>
            </a:r>
            <a:r>
              <a:rPr lang="en-US" sz="2800" b="1"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2800"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dirty="0" err="1">
                <a:effectLst/>
                <a:latin typeface="Times New Roman" panose="02020603050405020304" pitchFamily="18" charset="0"/>
                <a:ea typeface="Times New Roman" panose="02020603050405020304" pitchFamily="18" charset="0"/>
                <a:cs typeface="Arial" panose="020B0604020202020204" pitchFamily="34" charset="0"/>
              </a:rPr>
              <a:t>Bilgen</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OF, Cheng-Fong C, </a:t>
            </a:r>
            <a:r>
              <a:rPr lang="en-US" sz="2800" dirty="0" err="1">
                <a:effectLst/>
                <a:latin typeface="Times New Roman" panose="02020603050405020304" pitchFamily="18" charset="0"/>
                <a:ea typeface="Times New Roman" panose="02020603050405020304" pitchFamily="18" charset="0"/>
                <a:cs typeface="Arial" panose="020B0604020202020204" pitchFamily="34" charset="0"/>
              </a:rPr>
              <a:t>Gahramanov</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A, </a:t>
            </a:r>
            <a:r>
              <a:rPr lang="en-US" sz="2800" b="1" dirty="0">
                <a:effectLst/>
                <a:latin typeface="Times New Roman" panose="02020603050405020304" pitchFamily="18" charset="0"/>
                <a:ea typeface="Times New Roman" panose="02020603050405020304" pitchFamily="18" charset="0"/>
                <a:cs typeface="Arial" panose="020B0604020202020204" pitchFamily="34" charset="0"/>
              </a:rPr>
              <a:t>Hosseini-</a:t>
            </a:r>
            <a:r>
              <a:rPr lang="en-US" sz="2800" b="1" dirty="0" err="1">
                <a:effectLst/>
                <a:latin typeface="Times New Roman" panose="02020603050405020304" pitchFamily="18" charset="0"/>
                <a:ea typeface="Times New Roman" panose="02020603050405020304" pitchFamily="18" charset="0"/>
                <a:cs typeface="Arial" panose="020B0604020202020204" pitchFamily="34" charset="0"/>
              </a:rPr>
              <a:t>Monfared</a:t>
            </a:r>
            <a:r>
              <a:rPr lang="en-US" sz="2800" b="1" dirty="0">
                <a:effectLst/>
                <a:latin typeface="Times New Roman" panose="02020603050405020304" pitchFamily="18" charset="0"/>
                <a:ea typeface="Times New Roman" panose="02020603050405020304" pitchFamily="18" charset="0"/>
                <a:cs typeface="Arial" panose="020B0604020202020204" pitchFamily="34" charset="0"/>
              </a:rPr>
              <a:t> P</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Kreuzer S, </a:t>
            </a:r>
            <a:r>
              <a:rPr lang="en-US" sz="2800" b="1" dirty="0" err="1">
                <a:effectLst/>
                <a:latin typeface="Times New Roman" panose="02020603050405020304" pitchFamily="18" charset="0"/>
                <a:ea typeface="Times New Roman" panose="02020603050405020304" pitchFamily="18" charset="0"/>
                <a:cs typeface="Arial" panose="020B0604020202020204" pitchFamily="34" charset="0"/>
              </a:rPr>
              <a:t>Razzaghof</a:t>
            </a:r>
            <a:r>
              <a:rPr lang="en-US" sz="2800" b="1" dirty="0">
                <a:effectLst/>
                <a:latin typeface="Times New Roman" panose="02020603050405020304" pitchFamily="18" charset="0"/>
                <a:ea typeface="Times New Roman" panose="02020603050405020304" pitchFamily="18" charset="0"/>
                <a:cs typeface="Arial" panose="020B0604020202020204" pitchFamily="34" charset="0"/>
              </a:rPr>
              <a:t> M, </a:t>
            </a:r>
            <a:r>
              <a:rPr lang="en-US" sz="2800" dirty="0" err="1">
                <a:effectLst/>
                <a:latin typeface="Times New Roman" panose="02020603050405020304" pitchFamily="18" charset="0"/>
                <a:ea typeface="Times New Roman" panose="02020603050405020304" pitchFamily="18" charset="0"/>
                <a:cs typeface="Arial" panose="020B0604020202020204" pitchFamily="34" charset="0"/>
              </a:rPr>
              <a:t>Shubnyakov</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I, </a:t>
            </a:r>
            <a:r>
              <a:rPr lang="en-US" sz="2800" dirty="0" err="1">
                <a:effectLst/>
                <a:latin typeface="Times New Roman" panose="02020603050405020304" pitchFamily="18" charset="0"/>
                <a:ea typeface="Times New Roman" panose="02020603050405020304" pitchFamily="18" charset="0"/>
                <a:cs typeface="Arial" panose="020B0604020202020204" pitchFamily="34" charset="0"/>
              </a:rPr>
              <a:t>Zagra</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TR">
              <a:solidFill>
                <a:srgbClr val="002060"/>
              </a:solidFill>
              <a:latin typeface="Times New Roman" panose="02020603050405020304" pitchFamily="18" charset="0"/>
              <a:cs typeface="Times New Roman" panose="02020603050405020304" pitchFamily="18" charset="0"/>
            </a:endParaRPr>
          </a:p>
        </p:txBody>
      </p:sp>
      <p:sp>
        <p:nvSpPr>
          <p:cNvPr id="3" name="AutoShape 2">
            <a:extLst>
              <a:ext uri="{FF2B5EF4-FFF2-40B4-BE49-F238E27FC236}">
                <a16:creationId xmlns:a16="http://schemas.microsoft.com/office/drawing/2014/main" id="{0EB80D22-1932-7044-8D6A-26F890C0E17B}"/>
              </a:ext>
            </a:extLst>
          </p:cNvPr>
          <p:cNvSpPr>
            <a:spLocks noChangeAspect="1" noChangeArrowheads="1"/>
          </p:cNvSpPr>
          <p:nvPr/>
        </p:nvSpPr>
        <p:spPr bwMode="auto">
          <a:xfrm>
            <a:off x="2844800" y="177800"/>
            <a:ext cx="6502400" cy="650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person in a blue shirt&#10;&#10;Description automatically generated">
            <a:extLst>
              <a:ext uri="{FF2B5EF4-FFF2-40B4-BE49-F238E27FC236}">
                <a16:creationId xmlns:a16="http://schemas.microsoft.com/office/drawing/2014/main" id="{692F8BB5-92AB-6849-872B-42CD850AD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868" y="3903808"/>
            <a:ext cx="1225116" cy="1225116"/>
          </a:xfrm>
          <a:prstGeom prst="rect">
            <a:avLst/>
          </a:prstGeom>
        </p:spPr>
      </p:pic>
      <p:pic>
        <p:nvPicPr>
          <p:cNvPr id="8" name="Picture 7" descr="A person in a white coat and glasses&#10;&#10;Description automatically generated">
            <a:extLst>
              <a:ext uri="{FF2B5EF4-FFF2-40B4-BE49-F238E27FC236}">
                <a16:creationId xmlns:a16="http://schemas.microsoft.com/office/drawing/2014/main" id="{8D6F0B18-15C2-B640-94CB-5046C6F09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89" y="3903808"/>
            <a:ext cx="1212986" cy="1225116"/>
          </a:xfrm>
          <a:prstGeom prst="rect">
            <a:avLst/>
          </a:prstGeom>
        </p:spPr>
      </p:pic>
      <p:pic>
        <p:nvPicPr>
          <p:cNvPr id="11" name="Picture 10" descr="A close-up of a person&#10;&#10;Description automatically generated">
            <a:extLst>
              <a:ext uri="{FF2B5EF4-FFF2-40B4-BE49-F238E27FC236}">
                <a16:creationId xmlns:a16="http://schemas.microsoft.com/office/drawing/2014/main" id="{677A02E3-EBD7-D94C-8FBC-BAF6CAF60D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9523" y="3769926"/>
            <a:ext cx="915068" cy="1434813"/>
          </a:xfrm>
          <a:prstGeom prst="rect">
            <a:avLst/>
          </a:prstGeom>
        </p:spPr>
      </p:pic>
      <p:pic>
        <p:nvPicPr>
          <p:cNvPr id="13" name="Picture 12" descr="A close-up of a person in a suit&#10;&#10;Description automatically generated">
            <a:extLst>
              <a:ext uri="{FF2B5EF4-FFF2-40B4-BE49-F238E27FC236}">
                <a16:creationId xmlns:a16="http://schemas.microsoft.com/office/drawing/2014/main" id="{E5113C02-904E-E446-89A6-7FB4687DC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2400" y="3827992"/>
            <a:ext cx="1073212" cy="1376747"/>
          </a:xfrm>
          <a:prstGeom prst="rect">
            <a:avLst/>
          </a:prstGeom>
        </p:spPr>
      </p:pic>
      <p:pic>
        <p:nvPicPr>
          <p:cNvPr id="15" name="Picture 14" descr="A person wearing glasses and a suit&#10;&#10;Description automatically generated">
            <a:extLst>
              <a:ext uri="{FF2B5EF4-FFF2-40B4-BE49-F238E27FC236}">
                <a16:creationId xmlns:a16="http://schemas.microsoft.com/office/drawing/2014/main" id="{C7351613-EACC-4246-980A-D02E85733239}"/>
              </a:ext>
            </a:extLst>
          </p:cNvPr>
          <p:cNvPicPr>
            <a:picLocks noChangeAspect="1"/>
          </p:cNvPicPr>
          <p:nvPr/>
        </p:nvPicPr>
        <p:blipFill rotWithShape="1">
          <a:blip r:embed="rId6">
            <a:extLst>
              <a:ext uri="{28A0092B-C50C-407E-A947-70E740481C1C}">
                <a14:useLocalDpi xmlns:a14="http://schemas.microsoft.com/office/drawing/2010/main" val="0"/>
              </a:ext>
            </a:extLst>
          </a:blip>
          <a:srcRect r="17444" b="13288"/>
          <a:stretch/>
        </p:blipFill>
        <p:spPr>
          <a:xfrm>
            <a:off x="7447286" y="3784781"/>
            <a:ext cx="1379534" cy="1443573"/>
          </a:xfrm>
          <a:prstGeom prst="rect">
            <a:avLst/>
          </a:prstGeom>
        </p:spPr>
      </p:pic>
      <p:pic>
        <p:nvPicPr>
          <p:cNvPr id="1028" name="Picture 4" descr="Pooya Hosseini-Monfared - Clinical Research Fellow - Bone, Joint and  Related Tissue Research Center (BJRTrc) | LinkedIn">
            <a:extLst>
              <a:ext uri="{FF2B5EF4-FFF2-40B4-BE49-F238E27FC236}">
                <a16:creationId xmlns:a16="http://schemas.microsoft.com/office/drawing/2014/main" id="{F14AF11D-0015-2E46-947A-A6412C15E1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326" y="3826191"/>
            <a:ext cx="1379534" cy="137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75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9C2AC76-EA1E-A66A-9734-9D9CD82961E8}"/>
              </a:ext>
            </a:extLst>
          </p:cNvPr>
          <p:cNvSpPr txBox="1"/>
          <p:nvPr/>
        </p:nvSpPr>
        <p:spPr>
          <a:xfrm>
            <a:off x="301401" y="2149079"/>
            <a:ext cx="10463055" cy="225504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t>Total hip arthroplasty (THA) in </a:t>
            </a:r>
            <a:r>
              <a:rPr lang="en-US" sz="2400" i="1" dirty="0"/>
              <a:t>severe </a:t>
            </a:r>
            <a:r>
              <a:rPr lang="en-US" sz="2400" dirty="0"/>
              <a:t>DDH is </a:t>
            </a:r>
            <a:r>
              <a:rPr lang="en-US" sz="2400" u="sng" dirty="0"/>
              <a:t>challenging</a:t>
            </a:r>
            <a:r>
              <a:rPr lang="en-US" sz="2400" dirty="0"/>
              <a:t>. </a:t>
            </a:r>
          </a:p>
          <a:p>
            <a:pPr marL="800100" lvl="1" indent="-342900">
              <a:lnSpc>
                <a:spcPct val="150000"/>
              </a:lnSpc>
              <a:buFont typeface="Arial" panose="020B0604020202020204" pitchFamily="34" charset="0"/>
              <a:buChar char="•"/>
            </a:pPr>
            <a:r>
              <a:rPr lang="en-US" sz="2400" dirty="0"/>
              <a:t>Anatomical deformities </a:t>
            </a:r>
          </a:p>
          <a:p>
            <a:pPr marL="800100" lvl="1" indent="-342900">
              <a:lnSpc>
                <a:spcPct val="150000"/>
              </a:lnSpc>
              <a:buFont typeface="Arial" panose="020B0604020202020204" pitchFamily="34" charset="0"/>
              <a:buChar char="•"/>
            </a:pPr>
            <a:r>
              <a:rPr lang="en-US" sz="2400" dirty="0"/>
              <a:t>Limited bone stock</a:t>
            </a:r>
          </a:p>
          <a:p>
            <a:pPr>
              <a:lnSpc>
                <a:spcPct val="150000"/>
              </a:lnSpc>
            </a:pPr>
            <a:endParaRPr lang="en-US" sz="2400" dirty="0"/>
          </a:p>
        </p:txBody>
      </p:sp>
      <p:sp>
        <p:nvSpPr>
          <p:cNvPr id="2" name="TextBox 1">
            <a:extLst>
              <a:ext uri="{FF2B5EF4-FFF2-40B4-BE49-F238E27FC236}">
                <a16:creationId xmlns:a16="http://schemas.microsoft.com/office/drawing/2014/main" id="{12DBA19F-6A92-FD0F-D13E-0EE4D99E1A45}"/>
              </a:ext>
            </a:extLst>
          </p:cNvPr>
          <p:cNvSpPr txBox="1"/>
          <p:nvPr/>
        </p:nvSpPr>
        <p:spPr>
          <a:xfrm>
            <a:off x="524095" y="5822140"/>
            <a:ext cx="11826432" cy="523220"/>
          </a:xfrm>
          <a:prstGeom prst="rect">
            <a:avLst/>
          </a:prstGeom>
          <a:noFill/>
        </p:spPr>
        <p:txBody>
          <a:bodyPr wrap="square">
            <a:spAutoFit/>
          </a:bodyPr>
          <a:lstStyle/>
          <a:p>
            <a:pPr marL="342900" indent="-342900">
              <a:buAutoNum type="arabicPeriod"/>
            </a:pPr>
            <a:r>
              <a:rPr lang="en-US" sz="1400" dirty="0"/>
              <a:t>Qu et al, AOTS, 2011.</a:t>
            </a:r>
          </a:p>
          <a:p>
            <a:pPr marL="342900" indent="-342900">
              <a:buAutoNum type="arabicPeriod"/>
            </a:pPr>
            <a:r>
              <a:rPr lang="en-US" sz="1400" dirty="0"/>
              <a:t>Ranawat et al, JBJS Am, 1980			</a:t>
            </a:r>
            <a:endParaRPr lang="en-US" dirty="0"/>
          </a:p>
        </p:txBody>
      </p:sp>
      <p:sp>
        <p:nvSpPr>
          <p:cNvPr id="8" name="AutoShape 2">
            <a:extLst>
              <a:ext uri="{FF2B5EF4-FFF2-40B4-BE49-F238E27FC236}">
                <a16:creationId xmlns:a16="http://schemas.microsoft.com/office/drawing/2014/main" id="{B1F27E80-6B70-3628-34F4-692310A7CE9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017EEEF3-D18E-C126-8655-F4875EBBB24E}"/>
              </a:ext>
            </a:extLst>
          </p:cNvPr>
          <p:cNvPicPr>
            <a:picLocks noChangeAspect="1"/>
          </p:cNvPicPr>
          <p:nvPr/>
        </p:nvPicPr>
        <p:blipFill>
          <a:blip r:embed="rId3"/>
          <a:stretch>
            <a:fillRect/>
          </a:stretch>
        </p:blipFill>
        <p:spPr>
          <a:xfrm>
            <a:off x="4997102" y="3863253"/>
            <a:ext cx="6777750" cy="2629767"/>
          </a:xfrm>
          <a:prstGeom prst="rect">
            <a:avLst/>
          </a:prstGeom>
        </p:spPr>
      </p:pic>
      <p:sp>
        <p:nvSpPr>
          <p:cNvPr id="11" name="Rectangle: Rounded Corners 10">
            <a:extLst>
              <a:ext uri="{FF2B5EF4-FFF2-40B4-BE49-F238E27FC236}">
                <a16:creationId xmlns:a16="http://schemas.microsoft.com/office/drawing/2014/main" id="{E68E6CAB-11C6-0563-D4F8-7A5C8BA81D93}"/>
              </a:ext>
            </a:extLst>
          </p:cNvPr>
          <p:cNvSpPr/>
          <p:nvPr/>
        </p:nvSpPr>
        <p:spPr>
          <a:xfrm>
            <a:off x="8232999" y="3764679"/>
            <a:ext cx="3657600" cy="2826914"/>
          </a:xfrm>
          <a:prstGeom prst="roundRect">
            <a:avLst>
              <a:gd name="adj" fmla="val 8478"/>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09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5C1569D-D57F-3FA5-4BD9-87C47B7784CA}"/>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241FCF5D-A0B4-49C8-3A0D-3301C4DC6265}"/>
              </a:ext>
            </a:extLst>
          </p:cNvPr>
          <p:cNvPicPr>
            <a:picLocks noChangeAspect="1"/>
          </p:cNvPicPr>
          <p:nvPr/>
        </p:nvPicPr>
        <p:blipFill rotWithShape="1">
          <a:blip r:embed="rId2"/>
          <a:srcRect t="969" b="51809"/>
          <a:stretch/>
        </p:blipFill>
        <p:spPr>
          <a:xfrm>
            <a:off x="789912" y="2442258"/>
            <a:ext cx="5621257" cy="4166887"/>
          </a:xfrm>
          <a:prstGeom prst="rect">
            <a:avLst/>
          </a:prstGeom>
        </p:spPr>
      </p:pic>
      <p:pic>
        <p:nvPicPr>
          <p:cNvPr id="5" name="Picture 4">
            <a:extLst>
              <a:ext uri="{FF2B5EF4-FFF2-40B4-BE49-F238E27FC236}">
                <a16:creationId xmlns:a16="http://schemas.microsoft.com/office/drawing/2014/main" id="{0EFAF165-3266-93D2-56B1-A8B592C8EDB2}"/>
              </a:ext>
            </a:extLst>
          </p:cNvPr>
          <p:cNvPicPr>
            <a:picLocks noChangeAspect="1"/>
          </p:cNvPicPr>
          <p:nvPr/>
        </p:nvPicPr>
        <p:blipFill rotWithShape="1">
          <a:blip r:embed="rId2"/>
          <a:srcRect t="48643"/>
          <a:stretch/>
        </p:blipFill>
        <p:spPr>
          <a:xfrm>
            <a:off x="6646318" y="2442259"/>
            <a:ext cx="5274702" cy="4166886"/>
          </a:xfrm>
          <a:prstGeom prst="rect">
            <a:avLst/>
          </a:prstGeom>
        </p:spPr>
      </p:pic>
      <p:sp>
        <p:nvSpPr>
          <p:cNvPr id="6" name="Title 2">
            <a:extLst>
              <a:ext uri="{FF2B5EF4-FFF2-40B4-BE49-F238E27FC236}">
                <a16:creationId xmlns:a16="http://schemas.microsoft.com/office/drawing/2014/main" id="{1844F2FD-D80B-4316-5752-725F2DC5637F}"/>
              </a:ext>
            </a:extLst>
          </p:cNvPr>
          <p:cNvSpPr>
            <a:spLocks noGrp="1"/>
          </p:cNvSpPr>
          <p:nvPr>
            <p:ph type="title"/>
          </p:nvPr>
        </p:nvSpPr>
        <p:spPr>
          <a:xfrm>
            <a:off x="671332" y="1232735"/>
            <a:ext cx="10515600" cy="1325563"/>
          </a:xfrm>
        </p:spPr>
        <p:txBody>
          <a:bodyPr/>
          <a:lstStyle/>
          <a:p>
            <a:r>
              <a:rPr lang="en-US" b="1" dirty="0">
                <a:solidFill>
                  <a:srgbClr val="0070C0"/>
                </a:solidFill>
              </a:rPr>
              <a:t>Crowe classification</a:t>
            </a:r>
          </a:p>
        </p:txBody>
      </p:sp>
    </p:spTree>
    <p:extLst>
      <p:ext uri="{BB962C8B-B14F-4D97-AF65-F5344CB8AC3E}">
        <p14:creationId xmlns:p14="http://schemas.microsoft.com/office/powerpoint/2010/main" val="251859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F874A95-E7DD-09EF-F947-DF5E3A929A13}"/>
              </a:ext>
            </a:extLst>
          </p:cNvPr>
          <p:cNvSpPr>
            <a:spLocks noGrp="1"/>
          </p:cNvSpPr>
          <p:nvPr>
            <p:ph type="subTitle" idx="1"/>
          </p:nvPr>
        </p:nvSpPr>
        <p:spPr>
          <a:xfrm>
            <a:off x="6477123" y="6497558"/>
            <a:ext cx="4273235" cy="515887"/>
          </a:xfrm>
        </p:spPr>
        <p:txBody>
          <a:bodyPr/>
          <a:lstStyle/>
          <a:p>
            <a:r>
              <a:rPr lang="en-US" dirty="0"/>
              <a:t>Inter-teardrop line method</a:t>
            </a:r>
          </a:p>
        </p:txBody>
      </p:sp>
      <p:sp>
        <p:nvSpPr>
          <p:cNvPr id="3" name="Title 2">
            <a:extLst>
              <a:ext uri="{FF2B5EF4-FFF2-40B4-BE49-F238E27FC236}">
                <a16:creationId xmlns:a16="http://schemas.microsoft.com/office/drawing/2014/main" id="{52092E13-C8D6-3895-621A-058FDF154297}"/>
              </a:ext>
            </a:extLst>
          </p:cNvPr>
          <p:cNvSpPr>
            <a:spLocks noGrp="1"/>
          </p:cNvSpPr>
          <p:nvPr>
            <p:ph type="title"/>
          </p:nvPr>
        </p:nvSpPr>
        <p:spPr>
          <a:xfrm>
            <a:off x="671332" y="1232735"/>
            <a:ext cx="10515600" cy="1325563"/>
          </a:xfrm>
        </p:spPr>
        <p:txBody>
          <a:bodyPr/>
          <a:lstStyle/>
          <a:p>
            <a:r>
              <a:rPr lang="en-US" b="1" dirty="0">
                <a:solidFill>
                  <a:srgbClr val="0070C0"/>
                </a:solidFill>
              </a:rPr>
              <a:t>Hip Center</a:t>
            </a:r>
          </a:p>
        </p:txBody>
      </p:sp>
      <p:pic>
        <p:nvPicPr>
          <p:cNvPr id="8" name="Picture 7">
            <a:extLst>
              <a:ext uri="{FF2B5EF4-FFF2-40B4-BE49-F238E27FC236}">
                <a16:creationId xmlns:a16="http://schemas.microsoft.com/office/drawing/2014/main" id="{803B5A36-50C7-E207-38AB-577CA82794F0}"/>
              </a:ext>
            </a:extLst>
          </p:cNvPr>
          <p:cNvPicPr>
            <a:picLocks noChangeAspect="1"/>
          </p:cNvPicPr>
          <p:nvPr/>
        </p:nvPicPr>
        <p:blipFill>
          <a:blip r:embed="rId2"/>
          <a:stretch>
            <a:fillRect/>
          </a:stretch>
        </p:blipFill>
        <p:spPr>
          <a:xfrm>
            <a:off x="817604" y="2576520"/>
            <a:ext cx="4541474" cy="3868661"/>
          </a:xfrm>
          <a:prstGeom prst="rect">
            <a:avLst/>
          </a:prstGeom>
        </p:spPr>
      </p:pic>
      <p:pic>
        <p:nvPicPr>
          <p:cNvPr id="2050" name="Picture 2" descr="figure 2">
            <a:extLst>
              <a:ext uri="{FF2B5EF4-FFF2-40B4-BE49-F238E27FC236}">
                <a16:creationId xmlns:a16="http://schemas.microsoft.com/office/drawing/2014/main" id="{BB03F860-837F-9336-74B9-875D42636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453" y="2558298"/>
            <a:ext cx="4541474" cy="3868661"/>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1">
            <a:extLst>
              <a:ext uri="{FF2B5EF4-FFF2-40B4-BE49-F238E27FC236}">
                <a16:creationId xmlns:a16="http://schemas.microsoft.com/office/drawing/2014/main" id="{495287FB-6D3A-EBB9-4890-8F93E694805D}"/>
              </a:ext>
            </a:extLst>
          </p:cNvPr>
          <p:cNvSpPr txBox="1">
            <a:spLocks/>
          </p:cNvSpPr>
          <p:nvPr/>
        </p:nvSpPr>
        <p:spPr>
          <a:xfrm>
            <a:off x="817604" y="6427819"/>
            <a:ext cx="4273235" cy="5158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Ranawat method</a:t>
            </a:r>
          </a:p>
        </p:txBody>
      </p:sp>
    </p:spTree>
    <p:extLst>
      <p:ext uri="{BB962C8B-B14F-4D97-AF65-F5344CB8AC3E}">
        <p14:creationId xmlns:p14="http://schemas.microsoft.com/office/powerpoint/2010/main" val="87444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3A2F732-64B9-F74B-E3B8-3B5B787D1A0E}"/>
              </a:ext>
            </a:extLst>
          </p:cNvPr>
          <p:cNvSpPr>
            <a:spLocks noGrp="1"/>
          </p:cNvSpPr>
          <p:nvPr>
            <p:ph type="body" idx="1"/>
          </p:nvPr>
        </p:nvSpPr>
        <p:spPr>
          <a:xfrm>
            <a:off x="839788" y="1137151"/>
            <a:ext cx="5157787" cy="823912"/>
          </a:xfrm>
        </p:spPr>
        <p:txBody>
          <a:bodyPr/>
          <a:lstStyle/>
          <a:p>
            <a:r>
              <a:rPr lang="en-US" sz="2400" dirty="0"/>
              <a:t>Anatomic hip center (AHC) </a:t>
            </a:r>
          </a:p>
        </p:txBody>
      </p:sp>
      <p:sp>
        <p:nvSpPr>
          <p:cNvPr id="7" name="Content Placeholder 6">
            <a:extLst>
              <a:ext uri="{FF2B5EF4-FFF2-40B4-BE49-F238E27FC236}">
                <a16:creationId xmlns:a16="http://schemas.microsoft.com/office/drawing/2014/main" id="{03DAD76A-26FD-6766-D298-C32F62DEA183}"/>
              </a:ext>
            </a:extLst>
          </p:cNvPr>
          <p:cNvSpPr>
            <a:spLocks noGrp="1"/>
          </p:cNvSpPr>
          <p:nvPr>
            <p:ph sz="half" idx="2"/>
          </p:nvPr>
        </p:nvSpPr>
        <p:spPr>
          <a:xfrm>
            <a:off x="839788" y="2104282"/>
            <a:ext cx="5180013" cy="3684588"/>
          </a:xfrm>
        </p:spPr>
        <p:txBody>
          <a:bodyPr>
            <a:normAutofit fontScale="77500" lnSpcReduction="20000"/>
          </a:bodyPr>
          <a:lstStyle/>
          <a:p>
            <a:pPr marL="342900" indent="-342900">
              <a:lnSpc>
                <a:spcPct val="150000"/>
              </a:lnSpc>
            </a:pPr>
            <a:r>
              <a:rPr lang="en-US" b="1" dirty="0">
                <a:solidFill>
                  <a:srgbClr val="00B050"/>
                </a:solidFill>
              </a:rPr>
              <a:t>Advantage</a:t>
            </a:r>
          </a:p>
          <a:p>
            <a:pPr marL="800100" lvl="1" indent="-342900">
              <a:lnSpc>
                <a:spcPct val="150000"/>
              </a:lnSpc>
            </a:pPr>
            <a:r>
              <a:rPr lang="en-US" sz="2800" dirty="0"/>
              <a:t>Restore joint reaction forces</a:t>
            </a:r>
          </a:p>
          <a:p>
            <a:pPr marL="800100" lvl="1" indent="-342900">
              <a:lnSpc>
                <a:spcPct val="150000"/>
              </a:lnSpc>
            </a:pPr>
            <a:r>
              <a:rPr lang="en-US" sz="2800" dirty="0"/>
              <a:t>Restore hip biomechanics</a:t>
            </a:r>
          </a:p>
          <a:p>
            <a:pPr marL="800100" lvl="1" indent="-342900">
              <a:lnSpc>
                <a:spcPct val="150000"/>
              </a:lnSpc>
            </a:pPr>
            <a:r>
              <a:rPr lang="en-US" sz="2800" dirty="0"/>
              <a:t>Restore normal gait</a:t>
            </a:r>
          </a:p>
          <a:p>
            <a:pPr marL="800100" lvl="1" indent="-342900">
              <a:lnSpc>
                <a:spcPct val="150000"/>
              </a:lnSpc>
            </a:pPr>
            <a:endParaRPr lang="en-US" sz="2800" dirty="0"/>
          </a:p>
          <a:p>
            <a:pPr marL="800100" lvl="1" indent="-342900">
              <a:lnSpc>
                <a:spcPct val="150000"/>
              </a:lnSpc>
            </a:pPr>
            <a:endParaRPr lang="en-US" sz="2800" dirty="0"/>
          </a:p>
          <a:p>
            <a:pPr marL="800100" lvl="1" indent="-342900">
              <a:lnSpc>
                <a:spcPct val="150000"/>
              </a:lnSpc>
            </a:pPr>
            <a:endParaRPr lang="en-US" sz="2800" dirty="0"/>
          </a:p>
          <a:p>
            <a:pPr marL="800100" lvl="1" indent="-342900">
              <a:lnSpc>
                <a:spcPct val="150000"/>
              </a:lnSpc>
              <a:buFont typeface="Arial" panose="020B0604020202020204" pitchFamily="34" charset="0"/>
              <a:buChar char="•"/>
            </a:pPr>
            <a:endParaRPr lang="en-US" sz="2400" dirty="0"/>
          </a:p>
          <a:p>
            <a:endParaRPr lang="en-US" dirty="0"/>
          </a:p>
        </p:txBody>
      </p:sp>
      <p:sp>
        <p:nvSpPr>
          <p:cNvPr id="4" name="Content Placeholder 3">
            <a:extLst>
              <a:ext uri="{FF2B5EF4-FFF2-40B4-BE49-F238E27FC236}">
                <a16:creationId xmlns:a16="http://schemas.microsoft.com/office/drawing/2014/main" id="{D2655F07-7F32-B296-0B77-8248BA0F20BF}"/>
              </a:ext>
            </a:extLst>
          </p:cNvPr>
          <p:cNvSpPr>
            <a:spLocks noGrp="1"/>
          </p:cNvSpPr>
          <p:nvPr>
            <p:ph sz="quarter" idx="4"/>
          </p:nvPr>
        </p:nvSpPr>
        <p:spPr>
          <a:xfrm>
            <a:off x="6172200" y="2104281"/>
            <a:ext cx="6019800" cy="3541369"/>
          </a:xfrm>
        </p:spPr>
        <p:txBody>
          <a:bodyPr>
            <a:normAutofit fontScale="77500" lnSpcReduction="20000"/>
          </a:bodyPr>
          <a:lstStyle/>
          <a:p>
            <a:pPr marL="342900" indent="-342900">
              <a:lnSpc>
                <a:spcPct val="150000"/>
              </a:lnSpc>
            </a:pPr>
            <a:r>
              <a:rPr lang="en-US" b="1" dirty="0">
                <a:solidFill>
                  <a:srgbClr val="FF0000"/>
                </a:solidFill>
              </a:rPr>
              <a:t>Potential issues</a:t>
            </a:r>
          </a:p>
          <a:p>
            <a:pPr marL="800100" lvl="1" indent="-342900">
              <a:lnSpc>
                <a:spcPct val="150000"/>
              </a:lnSpc>
            </a:pPr>
            <a:r>
              <a:rPr lang="en-US" sz="2800" dirty="0"/>
              <a:t>Lesser bone stock</a:t>
            </a:r>
          </a:p>
          <a:p>
            <a:pPr marL="800100" lvl="1" indent="-342900">
              <a:lnSpc>
                <a:spcPct val="150000"/>
              </a:lnSpc>
            </a:pPr>
            <a:r>
              <a:rPr lang="en-US" sz="2800" dirty="0"/>
              <a:t>Difficult reduction</a:t>
            </a:r>
          </a:p>
          <a:p>
            <a:pPr marL="800100" lvl="1" indent="-342900">
              <a:lnSpc>
                <a:spcPct val="150000"/>
              </a:lnSpc>
            </a:pPr>
            <a:r>
              <a:rPr lang="en-US" sz="2800" dirty="0"/>
              <a:t>Risk of nerve injury</a:t>
            </a:r>
          </a:p>
          <a:p>
            <a:pPr marL="800100" lvl="1" indent="-342900">
              <a:lnSpc>
                <a:spcPct val="150000"/>
              </a:lnSpc>
            </a:pPr>
            <a:r>
              <a:rPr lang="en-US" sz="2800" dirty="0"/>
              <a:t>Need for adjuvant procedures:</a:t>
            </a:r>
          </a:p>
          <a:p>
            <a:pPr marL="1257300" lvl="2" indent="-342900">
              <a:lnSpc>
                <a:spcPct val="150000"/>
              </a:lnSpc>
            </a:pPr>
            <a:r>
              <a:rPr lang="en-US" sz="2800" dirty="0"/>
              <a:t>femoral shortening</a:t>
            </a:r>
          </a:p>
          <a:p>
            <a:pPr marL="1257300" lvl="2" indent="-342900">
              <a:lnSpc>
                <a:spcPct val="150000"/>
              </a:lnSpc>
            </a:pPr>
            <a:r>
              <a:rPr lang="en-US" sz="2800" dirty="0"/>
              <a:t>Acetabular bone graft</a:t>
            </a:r>
          </a:p>
        </p:txBody>
      </p:sp>
      <p:sp>
        <p:nvSpPr>
          <p:cNvPr id="2" name="TextBox 1">
            <a:extLst>
              <a:ext uri="{FF2B5EF4-FFF2-40B4-BE49-F238E27FC236}">
                <a16:creationId xmlns:a16="http://schemas.microsoft.com/office/drawing/2014/main" id="{839B11E2-5FC9-7115-7F63-522F47953A28}"/>
              </a:ext>
            </a:extLst>
          </p:cNvPr>
          <p:cNvSpPr txBox="1"/>
          <p:nvPr/>
        </p:nvSpPr>
        <p:spPr>
          <a:xfrm>
            <a:off x="839788" y="5932089"/>
            <a:ext cx="11826432" cy="1077218"/>
          </a:xfrm>
          <a:prstGeom prst="rect">
            <a:avLst/>
          </a:prstGeom>
          <a:noFill/>
        </p:spPr>
        <p:txBody>
          <a:bodyPr wrap="square">
            <a:spAutoFit/>
          </a:bodyPr>
          <a:lstStyle/>
          <a:p>
            <a:r>
              <a:rPr lang="en-US" sz="1400" dirty="0"/>
              <a:t>1. </a:t>
            </a:r>
            <a:r>
              <a:rPr lang="en-US" sz="1400" dirty="0" err="1"/>
              <a:t>Bicanic</a:t>
            </a:r>
            <a:r>
              <a:rPr lang="en-US" sz="1400" dirty="0"/>
              <a:t> et al, IO, 2009					3. </a:t>
            </a:r>
            <a:r>
              <a:rPr lang="en-US" sz="1400" b="0" i="0" dirty="0" err="1">
                <a:solidFill>
                  <a:srgbClr val="000000"/>
                </a:solidFill>
                <a:effectLst/>
                <a:latin typeface="AdvOT140f2bdb"/>
              </a:rPr>
              <a:t>Marangoz</a:t>
            </a:r>
            <a:r>
              <a:rPr lang="en-US" sz="1400" b="0" i="0" dirty="0">
                <a:solidFill>
                  <a:srgbClr val="000000"/>
                </a:solidFill>
                <a:effectLst/>
                <a:latin typeface="AdvOT140f2bdb"/>
              </a:rPr>
              <a:t> et al, Hip Int, 2010</a:t>
            </a:r>
          </a:p>
          <a:p>
            <a:r>
              <a:rPr lang="en-US" sz="1400" dirty="0"/>
              <a:t>2. </a:t>
            </a:r>
            <a:r>
              <a:rPr lang="en-US" sz="1400" dirty="0" err="1"/>
              <a:t>Dapuzzo</a:t>
            </a:r>
            <a:r>
              <a:rPr lang="en-US" sz="1400" dirty="0"/>
              <a:t> et al, </a:t>
            </a:r>
            <a:r>
              <a:rPr lang="en-US" sz="1400" dirty="0" err="1"/>
              <a:t>Orthop</a:t>
            </a:r>
            <a:r>
              <a:rPr lang="en-US" sz="1400" dirty="0"/>
              <a:t> Clin North Am, 2012				4. </a:t>
            </a:r>
            <a:r>
              <a:rPr lang="en-US" sz="1400" dirty="0" err="1"/>
              <a:t>Nie</a:t>
            </a:r>
            <a:r>
              <a:rPr lang="en-US" sz="1400" dirty="0"/>
              <a:t> at al, IO, 2009 </a:t>
            </a:r>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92273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3A2F732-64B9-F74B-E3B8-3B5B787D1A0E}"/>
              </a:ext>
            </a:extLst>
          </p:cNvPr>
          <p:cNvSpPr>
            <a:spLocks noGrp="1"/>
          </p:cNvSpPr>
          <p:nvPr>
            <p:ph type="body" idx="1"/>
          </p:nvPr>
        </p:nvSpPr>
        <p:spPr>
          <a:xfrm>
            <a:off x="839788" y="1160303"/>
            <a:ext cx="5157787" cy="823912"/>
          </a:xfrm>
        </p:spPr>
        <p:txBody>
          <a:bodyPr/>
          <a:lstStyle/>
          <a:p>
            <a:r>
              <a:rPr lang="en-US" sz="2400" dirty="0"/>
              <a:t>High hip center (HHC) </a:t>
            </a:r>
          </a:p>
        </p:txBody>
      </p:sp>
      <p:sp>
        <p:nvSpPr>
          <p:cNvPr id="7" name="Content Placeholder 6">
            <a:extLst>
              <a:ext uri="{FF2B5EF4-FFF2-40B4-BE49-F238E27FC236}">
                <a16:creationId xmlns:a16="http://schemas.microsoft.com/office/drawing/2014/main" id="{03DAD76A-26FD-6766-D298-C32F62DEA183}"/>
              </a:ext>
            </a:extLst>
          </p:cNvPr>
          <p:cNvSpPr>
            <a:spLocks noGrp="1"/>
          </p:cNvSpPr>
          <p:nvPr>
            <p:ph sz="half" idx="2"/>
          </p:nvPr>
        </p:nvSpPr>
        <p:spPr>
          <a:xfrm>
            <a:off x="839788" y="2127434"/>
            <a:ext cx="5180013" cy="3684588"/>
          </a:xfrm>
        </p:spPr>
        <p:txBody>
          <a:bodyPr>
            <a:normAutofit fontScale="70000" lnSpcReduction="20000"/>
          </a:bodyPr>
          <a:lstStyle/>
          <a:p>
            <a:pPr marL="342900" indent="-342900">
              <a:lnSpc>
                <a:spcPct val="150000"/>
              </a:lnSpc>
            </a:pPr>
            <a:r>
              <a:rPr lang="en-US" sz="3400" b="1" dirty="0">
                <a:solidFill>
                  <a:srgbClr val="00B050"/>
                </a:solidFill>
              </a:rPr>
              <a:t>Advantages</a:t>
            </a:r>
            <a:endParaRPr lang="en-US" b="1" dirty="0">
              <a:solidFill>
                <a:srgbClr val="00B050"/>
              </a:solidFill>
            </a:endParaRPr>
          </a:p>
          <a:p>
            <a:pPr marL="800100" lvl="1" indent="-342900">
              <a:lnSpc>
                <a:spcPct val="150000"/>
              </a:lnSpc>
            </a:pPr>
            <a:r>
              <a:rPr lang="en-US" sz="2800" dirty="0"/>
              <a:t>Higher bone stock</a:t>
            </a:r>
          </a:p>
          <a:p>
            <a:pPr marL="800100" lvl="1" indent="-342900">
              <a:lnSpc>
                <a:spcPct val="150000"/>
              </a:lnSpc>
            </a:pPr>
            <a:r>
              <a:rPr lang="en-US" sz="2800" dirty="0"/>
              <a:t>Easier reduction</a:t>
            </a:r>
          </a:p>
          <a:p>
            <a:pPr marL="800100" lvl="1" indent="-342900">
              <a:lnSpc>
                <a:spcPct val="150000"/>
              </a:lnSpc>
            </a:pPr>
            <a:r>
              <a:rPr lang="en-US" sz="2800" dirty="0"/>
              <a:t>Less need for adjuvant procedures:</a:t>
            </a:r>
          </a:p>
          <a:p>
            <a:pPr marL="1257300" lvl="2" indent="-342900">
              <a:lnSpc>
                <a:spcPct val="150000"/>
              </a:lnSpc>
            </a:pPr>
            <a:r>
              <a:rPr lang="en-US" sz="2400" dirty="0"/>
              <a:t>femoral shortening</a:t>
            </a:r>
          </a:p>
          <a:p>
            <a:pPr marL="1257300" lvl="2" indent="-342900">
              <a:lnSpc>
                <a:spcPct val="150000"/>
              </a:lnSpc>
            </a:pPr>
            <a:r>
              <a:rPr lang="en-US" sz="2400" dirty="0"/>
              <a:t>Acetabular bone graft</a:t>
            </a:r>
          </a:p>
          <a:p>
            <a:pPr marL="800100" lvl="1" indent="-342900">
              <a:lnSpc>
                <a:spcPct val="150000"/>
              </a:lnSpc>
            </a:pPr>
            <a:r>
              <a:rPr lang="en-US" sz="2800" dirty="0"/>
              <a:t>lower risk of nerve injury</a:t>
            </a:r>
          </a:p>
          <a:p>
            <a:pPr marL="800100" lvl="1" indent="-342900">
              <a:lnSpc>
                <a:spcPct val="150000"/>
              </a:lnSpc>
            </a:pPr>
            <a:endParaRPr lang="en-US" sz="2800" dirty="0"/>
          </a:p>
          <a:p>
            <a:pPr marL="800100" lvl="1" indent="-342900">
              <a:lnSpc>
                <a:spcPct val="150000"/>
              </a:lnSpc>
              <a:buFont typeface="Arial" panose="020B0604020202020204" pitchFamily="34" charset="0"/>
              <a:buChar char="•"/>
            </a:pPr>
            <a:endParaRPr lang="en-US" sz="2400" dirty="0"/>
          </a:p>
          <a:p>
            <a:endParaRPr lang="en-US" dirty="0"/>
          </a:p>
        </p:txBody>
      </p:sp>
      <p:sp>
        <p:nvSpPr>
          <p:cNvPr id="4" name="Content Placeholder 3">
            <a:extLst>
              <a:ext uri="{FF2B5EF4-FFF2-40B4-BE49-F238E27FC236}">
                <a16:creationId xmlns:a16="http://schemas.microsoft.com/office/drawing/2014/main" id="{D2655F07-7F32-B296-0B77-8248BA0F20BF}"/>
              </a:ext>
            </a:extLst>
          </p:cNvPr>
          <p:cNvSpPr>
            <a:spLocks noGrp="1"/>
          </p:cNvSpPr>
          <p:nvPr>
            <p:ph sz="quarter" idx="4"/>
          </p:nvPr>
        </p:nvSpPr>
        <p:spPr>
          <a:xfrm>
            <a:off x="6172200" y="2127433"/>
            <a:ext cx="5183188" cy="3541369"/>
          </a:xfrm>
        </p:spPr>
        <p:txBody>
          <a:bodyPr>
            <a:normAutofit fontScale="70000" lnSpcReduction="20000"/>
          </a:bodyPr>
          <a:lstStyle/>
          <a:p>
            <a:pPr marL="342900" indent="-342900">
              <a:lnSpc>
                <a:spcPct val="150000"/>
              </a:lnSpc>
            </a:pPr>
            <a:r>
              <a:rPr lang="en-US" sz="3400" b="1" dirty="0">
                <a:solidFill>
                  <a:srgbClr val="FF0000"/>
                </a:solidFill>
              </a:rPr>
              <a:t>Potential issues</a:t>
            </a:r>
          </a:p>
          <a:p>
            <a:pPr marL="800100" lvl="1" indent="-342900">
              <a:lnSpc>
                <a:spcPct val="150000"/>
              </a:lnSpc>
            </a:pPr>
            <a:r>
              <a:rPr lang="en-US" sz="2800" dirty="0"/>
              <a:t>Increased joint reaction forces</a:t>
            </a:r>
          </a:p>
          <a:p>
            <a:pPr marL="800100" lvl="1" indent="-342900">
              <a:lnSpc>
                <a:spcPct val="150000"/>
              </a:lnSpc>
            </a:pPr>
            <a:r>
              <a:rPr lang="en-US" sz="2800" dirty="0"/>
              <a:t>Accelerated poly wear</a:t>
            </a:r>
          </a:p>
          <a:p>
            <a:pPr marL="800100" lvl="1" indent="-342900">
              <a:lnSpc>
                <a:spcPct val="150000"/>
              </a:lnSpc>
            </a:pPr>
            <a:r>
              <a:rPr lang="en-US" sz="2800" dirty="0"/>
              <a:t>Aseptic loosening</a:t>
            </a:r>
          </a:p>
          <a:p>
            <a:pPr marL="800100" lvl="1" indent="-342900">
              <a:lnSpc>
                <a:spcPct val="150000"/>
              </a:lnSpc>
            </a:pPr>
            <a:r>
              <a:rPr lang="en-US" sz="2800" dirty="0"/>
              <a:t>Dislocation</a:t>
            </a:r>
          </a:p>
          <a:p>
            <a:pPr marL="800100" lvl="1" indent="-342900">
              <a:lnSpc>
                <a:spcPct val="150000"/>
              </a:lnSpc>
            </a:pPr>
            <a:r>
              <a:rPr lang="en-US" sz="2800" dirty="0"/>
              <a:t>Limb shortening</a:t>
            </a:r>
          </a:p>
          <a:p>
            <a:pPr marL="800100" lvl="1" indent="-342900">
              <a:lnSpc>
                <a:spcPct val="150000"/>
              </a:lnSpc>
            </a:pPr>
            <a:r>
              <a:rPr lang="en-US" sz="2800" dirty="0"/>
              <a:t>Abductor failure</a:t>
            </a:r>
            <a:endParaRPr lang="en-US" dirty="0"/>
          </a:p>
        </p:txBody>
      </p:sp>
      <p:sp>
        <p:nvSpPr>
          <p:cNvPr id="11" name="TextBox 10">
            <a:extLst>
              <a:ext uri="{FF2B5EF4-FFF2-40B4-BE49-F238E27FC236}">
                <a16:creationId xmlns:a16="http://schemas.microsoft.com/office/drawing/2014/main" id="{F1EADDBD-5A93-E614-90AD-3D709E8B6989}"/>
              </a:ext>
            </a:extLst>
          </p:cNvPr>
          <p:cNvSpPr txBox="1"/>
          <p:nvPr/>
        </p:nvSpPr>
        <p:spPr>
          <a:xfrm>
            <a:off x="839788" y="5812021"/>
            <a:ext cx="11826432" cy="1015663"/>
          </a:xfrm>
          <a:prstGeom prst="rect">
            <a:avLst/>
          </a:prstGeom>
          <a:noFill/>
        </p:spPr>
        <p:txBody>
          <a:bodyPr wrap="square">
            <a:spAutoFit/>
          </a:bodyPr>
          <a:lstStyle/>
          <a:p>
            <a:r>
              <a:rPr lang="en-US" sz="1400" dirty="0"/>
              <a:t>1. </a:t>
            </a:r>
            <a:r>
              <a:rPr lang="en-US" sz="1400" dirty="0" err="1"/>
              <a:t>Delp</a:t>
            </a:r>
            <a:r>
              <a:rPr lang="en-US" sz="1400" dirty="0"/>
              <a:t> et al, CORR, 1996.				4. Qu et al, AOTS, 2011</a:t>
            </a:r>
          </a:p>
          <a:p>
            <a:r>
              <a:rPr lang="en-US" sz="1400" dirty="0"/>
              <a:t>2. </a:t>
            </a:r>
            <a:r>
              <a:rPr lang="en-US" sz="1400" dirty="0" err="1"/>
              <a:t>Jerosch</a:t>
            </a:r>
            <a:r>
              <a:rPr lang="en-US" sz="1400" dirty="0"/>
              <a:t> et al, AOTS, 1997				5. Smith et al, Lancet, 2012</a:t>
            </a:r>
          </a:p>
          <a:p>
            <a:r>
              <a:rPr lang="en-US" sz="1400" dirty="0"/>
              <a:t>3. </a:t>
            </a:r>
            <a:r>
              <a:rPr lang="en-US" sz="1400" dirty="0" err="1"/>
              <a:t>Kiyama</a:t>
            </a:r>
            <a:r>
              <a:rPr lang="en-US" sz="1400" dirty="0"/>
              <a:t> et al, JOA, 2009				6.Hao et al, Chinese journal of joint surgery, 2007</a:t>
            </a:r>
          </a:p>
          <a:p>
            <a:endParaRPr lang="en-US" dirty="0"/>
          </a:p>
        </p:txBody>
      </p:sp>
    </p:spTree>
    <p:extLst>
      <p:ext uri="{BB962C8B-B14F-4D97-AF65-F5344CB8AC3E}">
        <p14:creationId xmlns:p14="http://schemas.microsoft.com/office/powerpoint/2010/main" val="346193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380904" y="15032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380904" y="2492405"/>
            <a:ext cx="11385755" cy="2415533"/>
          </a:xfrm>
          <a:prstGeom prst="rect">
            <a:avLst/>
          </a:prstGeom>
          <a:noFill/>
        </p:spPr>
        <p:txBody>
          <a:bodyPr wrap="square">
            <a:spAutoFit/>
          </a:bodyPr>
          <a:lstStyle/>
          <a:p>
            <a:pPr marL="342900" indent="-342900" algn="l">
              <a:lnSpc>
                <a:spcPct val="150000"/>
              </a:lnSpc>
              <a:buFont typeface="Wingdings" pitchFamily="2" charset="2"/>
              <a:buChar char="v"/>
            </a:pPr>
            <a:r>
              <a:rPr lang="en-US" sz="2800" dirty="0" err="1">
                <a:latin typeface="Times New Roman" panose="02020603050405020304" pitchFamily="18" charset="0"/>
                <a:cs typeface="Times New Roman" panose="02020603050405020304" pitchFamily="18" charset="0"/>
              </a:rPr>
              <a:t>MeSH</a:t>
            </a:r>
            <a:r>
              <a:rPr lang="en-US" sz="2800" dirty="0">
                <a:latin typeface="Times New Roman" panose="02020603050405020304" pitchFamily="18" charset="0"/>
                <a:cs typeface="Times New Roman" panose="02020603050405020304" pitchFamily="18" charset="0"/>
              </a:rPr>
              <a:t> terms: </a:t>
            </a:r>
          </a:p>
          <a:p>
            <a:pPr marL="800100" lvl="1" indent="-342900">
              <a:lnSpc>
                <a:spcPct val="150000"/>
              </a:lnSpc>
              <a:buFont typeface="Courier New" panose="02070309020205020404" pitchFamily="49" charset="0"/>
              <a:buChar char="o"/>
            </a:pPr>
            <a:r>
              <a:rPr lang="en-US" sz="2400" dirty="0">
                <a:solidFill>
                  <a:schemeClr val="tx2">
                    <a:lumMod val="75000"/>
                    <a:lumOff val="25000"/>
                  </a:schemeClr>
                </a:solidFill>
                <a:latin typeface="Times New Roman" panose="02020603050405020304" pitchFamily="18" charset="0"/>
                <a:cs typeface="Times New Roman" panose="02020603050405020304" pitchFamily="18" charset="0"/>
              </a:rPr>
              <a:t>“Total Hip Arthroplasty” AND “Developmental Dysplasia of the Hip” AND (“High hip center” OR “Anatomic Hip Center” )</a:t>
            </a:r>
            <a:endParaRPr lang="en-US" sz="2800" dirty="0">
              <a:solidFill>
                <a:schemeClr val="tx2">
                  <a:lumMod val="75000"/>
                  <a:lumOff val="25000"/>
                </a:schemeClr>
              </a:solidFill>
              <a:latin typeface="Times New Roman" panose="02020603050405020304" pitchFamily="18" charset="0"/>
              <a:cs typeface="Times New Roman" panose="02020603050405020304" pitchFamily="18" charset="0"/>
            </a:endParaRPr>
          </a:p>
          <a:p>
            <a:pPr marL="342900" indent="-342900" algn="l">
              <a:lnSpc>
                <a:spcPct val="150000"/>
              </a:lnSpc>
              <a:buFont typeface="Wingdings" pitchFamily="2" charset="2"/>
              <a:buChar char="v"/>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68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380904" y="15032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380904" y="2492405"/>
            <a:ext cx="5568483" cy="3081100"/>
          </a:xfrm>
          <a:prstGeom prst="rect">
            <a:avLst/>
          </a:prstGeom>
          <a:noFill/>
        </p:spPr>
        <p:txBody>
          <a:bodyPr wrap="square">
            <a:spAutoFit/>
          </a:bodyPr>
          <a:lstStyle/>
          <a:p>
            <a:pPr marL="342900" indent="-342900" algn="l">
              <a:lnSpc>
                <a:spcPct val="150000"/>
              </a:lnSpc>
              <a:buFont typeface="Wingdings" pitchFamily="2" charset="2"/>
              <a:buChar char="v"/>
            </a:pPr>
            <a:r>
              <a:rPr lang="en-US" sz="2800" dirty="0">
                <a:latin typeface="Times New Roman" panose="02020603050405020304" pitchFamily="18" charset="0"/>
                <a:cs typeface="Times New Roman" panose="02020603050405020304" pitchFamily="18" charset="0"/>
              </a:rPr>
              <a:t>Number of retrieved articles : </a:t>
            </a:r>
            <a:r>
              <a:rPr lang="en-US" sz="2800" b="1" dirty="0">
                <a:solidFill>
                  <a:srgbClr val="FF0000"/>
                </a:solidFill>
                <a:latin typeface="Times New Roman" panose="02020603050405020304" pitchFamily="18" charset="0"/>
                <a:cs typeface="Times New Roman" panose="02020603050405020304" pitchFamily="18" charset="0"/>
              </a:rPr>
              <a:t>596</a:t>
            </a:r>
          </a:p>
          <a:p>
            <a:pPr marL="342900" indent="-342900" algn="l">
              <a:lnSpc>
                <a:spcPct val="150000"/>
              </a:lnSpc>
              <a:buFont typeface="Wingdings" pitchFamily="2" charset="2"/>
              <a:buChar char="v"/>
            </a:pPr>
            <a:r>
              <a:rPr lang="en-US" sz="2800" dirty="0">
                <a:latin typeface="Times New Roman" panose="02020603050405020304" pitchFamily="18" charset="0"/>
                <a:cs typeface="Times New Roman" panose="02020603050405020304" pitchFamily="18" charset="0"/>
              </a:rPr>
              <a:t>Final articles: </a:t>
            </a:r>
            <a:r>
              <a:rPr lang="en-US" sz="2800" b="1" dirty="0">
                <a:solidFill>
                  <a:srgbClr val="FF0000"/>
                </a:solidFill>
                <a:latin typeface="Times New Roman" panose="02020603050405020304" pitchFamily="18" charset="0"/>
                <a:cs typeface="Times New Roman" panose="02020603050405020304" pitchFamily="18" charset="0"/>
              </a:rPr>
              <a:t>14</a:t>
            </a:r>
          </a:p>
          <a:p>
            <a:pPr marL="800100" lvl="1" indent="-342900" algn="just">
              <a:lnSpc>
                <a:spcPct val="107000"/>
              </a:lnSpc>
              <a:spcAft>
                <a:spcPts val="80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cs typeface="Arial" panose="020B0604020202020204" pitchFamily="34" charset="0"/>
              </a:rPr>
              <a:t>11 </a:t>
            </a:r>
            <a:r>
              <a:rPr lang="en-US" sz="2800" kern="100" dirty="0">
                <a:effectLst/>
                <a:latin typeface="Times New Roman" panose="02020603050405020304" pitchFamily="18" charset="0"/>
                <a:ea typeface="Calibri" panose="020F0502020204030204" pitchFamily="34" charset="0"/>
                <a:cs typeface="Arial" panose="020B0604020202020204" pitchFamily="34" charset="0"/>
              </a:rPr>
              <a:t>retrospective</a:t>
            </a:r>
          </a:p>
          <a:p>
            <a:pPr marL="800100" lvl="1" indent="-342900" algn="just">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Arial" panose="020B0604020202020204" pitchFamily="34" charset="0"/>
              </a:rPr>
              <a:t>3 prospective</a:t>
            </a:r>
          </a:p>
          <a:p>
            <a:pPr lvl="1">
              <a:lnSpc>
                <a:spcPct val="150000"/>
              </a:lnSpc>
            </a:pPr>
            <a:endParaRPr lang="en-TR" sz="2800" b="1"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9CD6EEE-3936-E0DB-3CBD-93E7338E9C77}"/>
              </a:ext>
            </a:extLst>
          </p:cNvPr>
          <p:cNvPicPr>
            <a:picLocks noChangeAspect="1"/>
          </p:cNvPicPr>
          <p:nvPr/>
        </p:nvPicPr>
        <p:blipFill rotWithShape="1">
          <a:blip r:embed="rId2"/>
          <a:srcRect l="2122" t="985" r="1695"/>
          <a:stretch/>
        </p:blipFill>
        <p:spPr>
          <a:xfrm>
            <a:off x="7176303" y="1388769"/>
            <a:ext cx="4722471" cy="5469231"/>
          </a:xfrm>
          <a:prstGeom prst="rect">
            <a:avLst/>
          </a:prstGeom>
        </p:spPr>
      </p:pic>
    </p:spTree>
    <p:extLst>
      <p:ext uri="{BB962C8B-B14F-4D97-AF65-F5344CB8AC3E}">
        <p14:creationId xmlns:p14="http://schemas.microsoft.com/office/powerpoint/2010/main" val="195831719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0/xmlns/"/>
    <ds:schemaRef ds:uri="http://www.w3.org/2001/XMLSchema"/>
    <ds:schemaRef ds:uri="6b2cb18b-1808-4a12-b3e4-0026674f10ec"/>
    <ds:schemaRef ds:uri="5e998ea4-89a7-4b33-a9ed-5044a4d6549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3.xml><?xml version="1.0" encoding="utf-8"?>
<ds:datastoreItem xmlns:ds="http://schemas.openxmlformats.org/officeDocument/2006/customXml" ds:itemID="{C8265FE3-6229-4FAD-9775-69AC66D14E5A}">
  <ds:schemaRefs>
    <ds:schemaRef ds:uri="http://schemas.microsoft.com/office/2006/metadata/properties"/>
    <ds:schemaRef ds:uri="http://www.w3.org/2000/xmlns/"/>
    <ds:schemaRef ds:uri="6b2cb18b-1808-4a12-b3e4-0026674f10ec"/>
    <ds:schemaRef ds:uri="http://www.w3.org/2001/XMLSchema-instance"/>
    <ds:schemaRef ds:uri="5e998ea4-89a7-4b33-a9ed-5044a4d65497"/>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3505</TotalTime>
  <Words>1502</Words>
  <Application>Microsoft Office PowerPoint</Application>
  <PresentationFormat>Geniş ekran</PresentationFormat>
  <Paragraphs>211</Paragraphs>
  <Slides>19</Slides>
  <Notes>4</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19</vt:i4>
      </vt:variant>
    </vt:vector>
  </HeadingPairs>
  <TitlesOfParts>
    <vt:vector size="34" baseType="lpstr">
      <vt:lpstr>AdvOT140f2bdb</vt:lpstr>
      <vt:lpstr>AdvOT140f2bdb+fb</vt:lpstr>
      <vt:lpstr>AdvOT99cbfba5.I</vt:lpstr>
      <vt:lpstr>Aptos</vt:lpstr>
      <vt:lpstr>Aptos Display</vt:lpstr>
      <vt:lpstr>Arial</vt:lpstr>
      <vt:lpstr>Calibri</vt:lpstr>
      <vt:lpstr>Courier New</vt:lpstr>
      <vt:lpstr>JfrnrnMinionProRegular</vt:lpstr>
      <vt:lpstr>SblnlsMinionProRegular</vt:lpstr>
      <vt:lpstr>TfcxxwMinionProIt</vt:lpstr>
      <vt:lpstr>Times New Roman</vt:lpstr>
      <vt:lpstr>Wingdings</vt:lpstr>
      <vt:lpstr>YhwsjsMinionProRegular</vt:lpstr>
      <vt:lpstr>Office Teması</vt:lpstr>
      <vt:lpstr>PowerPoint Sunusu</vt:lpstr>
      <vt:lpstr>PowerPoint Sunusu</vt:lpstr>
      <vt:lpstr>PowerPoint Sunusu</vt:lpstr>
      <vt:lpstr>Crowe classification</vt:lpstr>
      <vt:lpstr>Hip Center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Deniz Demirkıran</dc:creator>
  <cp:lastModifiedBy>kayhan karaytug</cp:lastModifiedBy>
  <cp:revision>16</cp:revision>
  <dcterms:created xsi:type="dcterms:W3CDTF">2024-06-13T13:25:39Z</dcterms:created>
  <dcterms:modified xsi:type="dcterms:W3CDTF">2024-08-26T05:33:52Z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