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8" r:id="rId7"/>
    <p:sldId id="257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5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ADC5-23D9-4F36-941B-C8201654AF0D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57DD2-D3D4-4840-ABAE-A29AEB0B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57DD2-D3D4-4840-ABAE-A29AEB0B81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4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57DD2-D3D4-4840-ABAE-A29AEB0B81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5"/>
            <a:ext cx="10515600" cy="1771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surgical drain be used after routine primary total knee or total hip arthroplasty?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70DEB11-2CF2-66C9-FB44-259363DDE079}"/>
              </a:ext>
            </a:extLst>
          </p:cNvPr>
          <p:cNvSpPr txBox="1">
            <a:spLocks/>
          </p:cNvSpPr>
          <p:nvPr/>
        </p:nvSpPr>
        <p:spPr>
          <a:xfrm>
            <a:off x="762000" y="4004709"/>
            <a:ext cx="10515600" cy="1771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Pawel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Bartosz, MD,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Orthopedic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of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Postgraduate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Otwock, Poland</a:t>
            </a:r>
            <a:endParaRPr lang="en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394548" y="3581399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Bartosz P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ubrania, osoba, krawat, Ludzka twarz&#10;&#10;Opis wygenerowany automatycznie">
            <a:extLst>
              <a:ext uri="{FF2B5EF4-FFF2-40B4-BE49-F238E27FC236}">
                <a16:creationId xmlns:a16="http://schemas.microsoft.com/office/drawing/2014/main" id="{87E19DEB-6D99-63D8-F1F5-6F4D34D44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89" y="4104460"/>
            <a:ext cx="1384765" cy="1994913"/>
          </a:xfrm>
          <a:prstGeom prst="rect">
            <a:avLst/>
          </a:prstGeom>
        </p:spPr>
      </p:pic>
      <p:pic>
        <p:nvPicPr>
          <p:cNvPr id="5" name="Obraz 4" descr="Obraz zawierający Ludzka twarz, człowiek, osoba, ubrania&#10;&#10;Opis wygenerowany automatycznie">
            <a:extLst>
              <a:ext uri="{FF2B5EF4-FFF2-40B4-BE49-F238E27FC236}">
                <a16:creationId xmlns:a16="http://schemas.microsoft.com/office/drawing/2014/main" id="{5C9AD662-9D21-4E75-C11F-F9B9DD985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0994"/>
          <a:stretch/>
        </p:blipFill>
        <p:spPr>
          <a:xfrm>
            <a:off x="6158462" y="1604346"/>
            <a:ext cx="1589648" cy="1867449"/>
          </a:xfrm>
          <a:prstGeom prst="rect">
            <a:avLst/>
          </a:prstGeom>
        </p:spPr>
      </p:pic>
      <p:pic>
        <p:nvPicPr>
          <p:cNvPr id="7" name="Obraz 6" descr="Obraz zawierający Ludzka broda, Ludzka twarz, zarost, osoba&#10;&#10;Opis wygenerowany automatycznie">
            <a:extLst>
              <a:ext uri="{FF2B5EF4-FFF2-40B4-BE49-F238E27FC236}">
                <a16:creationId xmlns:a16="http://schemas.microsoft.com/office/drawing/2014/main" id="{76AA8747-982D-417C-3F71-37EC8A9D2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63" y="1586119"/>
            <a:ext cx="1561127" cy="1867450"/>
          </a:xfrm>
          <a:prstGeom prst="rect">
            <a:avLst/>
          </a:prstGeom>
        </p:spPr>
      </p:pic>
      <p:pic>
        <p:nvPicPr>
          <p:cNvPr id="10" name="Obraz 9" descr="Obraz zawierający ubrania, osoba, koszula, krawat&#10;&#10;Opis wygenerowany automatycznie">
            <a:extLst>
              <a:ext uri="{FF2B5EF4-FFF2-40B4-BE49-F238E27FC236}">
                <a16:creationId xmlns:a16="http://schemas.microsoft.com/office/drawing/2014/main" id="{62524A2B-CF99-9A5E-28DA-B6C9DFC79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73" y="4119008"/>
            <a:ext cx="1496186" cy="1994914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5484B044-38F5-6EB4-2E2C-C2AEB27BD3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Obraz 5" descr="Obraz zawierający Ludzka twarz, osoba, ubrania, krawat&#10;&#10;Opis wygenerowany automatycznie">
            <a:extLst>
              <a:ext uri="{FF2B5EF4-FFF2-40B4-BE49-F238E27FC236}">
                <a16:creationId xmlns:a16="http://schemas.microsoft.com/office/drawing/2014/main" id="{9759264E-853D-D2F6-70A7-BED646305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71" y="1667987"/>
            <a:ext cx="1701577" cy="1783505"/>
          </a:xfrm>
          <a:prstGeom prst="rect">
            <a:avLst/>
          </a:prstGeom>
        </p:spPr>
      </p:pic>
      <p:pic>
        <p:nvPicPr>
          <p:cNvPr id="11" name="Obraz 10" descr="Obraz zawierający ubrania, osoba, Ludzka twarz, Ubiór formalny&#10;&#10;Opis wygenerowany automatycznie">
            <a:extLst>
              <a:ext uri="{FF2B5EF4-FFF2-40B4-BE49-F238E27FC236}">
                <a16:creationId xmlns:a16="http://schemas.microsoft.com/office/drawing/2014/main" id="{37B2B240-9313-2BBA-1786-25B28F35E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92" y="1595036"/>
            <a:ext cx="1218598" cy="1856456"/>
          </a:xfrm>
          <a:prstGeom prst="rect">
            <a:avLst/>
          </a:prstGeom>
        </p:spPr>
      </p:pic>
      <p:pic>
        <p:nvPicPr>
          <p:cNvPr id="14" name="Obraz 13" descr="Obraz zawierający osoba, Ludzka twarz, ubrania, człowiek&#10;&#10;Opis wygenerowany automatycznie">
            <a:extLst>
              <a:ext uri="{FF2B5EF4-FFF2-40B4-BE49-F238E27FC236}">
                <a16:creationId xmlns:a16="http://schemas.microsoft.com/office/drawing/2014/main" id="{717F3938-AD5E-96F3-2E2C-0608B34FC2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8" y="1586120"/>
            <a:ext cx="1334022" cy="1867449"/>
          </a:xfrm>
          <a:prstGeom prst="rect">
            <a:avLst/>
          </a:prstGeom>
        </p:spPr>
      </p:pic>
      <p:pic>
        <p:nvPicPr>
          <p:cNvPr id="8" name="Obraz 7" descr="Obraz zawierający Ludzka twarz, osoba, człowiek, ściana&#10;&#10;Opis wygenerowany automatycznie">
            <a:extLst>
              <a:ext uri="{FF2B5EF4-FFF2-40B4-BE49-F238E27FC236}">
                <a16:creationId xmlns:a16="http://schemas.microsoft.com/office/drawing/2014/main" id="{276ECBA2-E1A4-92FC-74F8-56AE36D5B7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8" r="7220"/>
          <a:stretch/>
        </p:blipFill>
        <p:spPr>
          <a:xfrm>
            <a:off x="2755186" y="4097640"/>
            <a:ext cx="1674313" cy="1994912"/>
          </a:xfrm>
          <a:prstGeom prst="rect">
            <a:avLst/>
          </a:prstGeom>
        </p:spPr>
      </p:pic>
      <p:pic>
        <p:nvPicPr>
          <p:cNvPr id="13" name="Obraz 12" descr="Obraz zawierający osoba, ubrania, Ludzka twarz, koszula&#10;&#10;Opis wygenerowany automatycznie">
            <a:extLst>
              <a:ext uri="{FF2B5EF4-FFF2-40B4-BE49-F238E27FC236}">
                <a16:creationId xmlns:a16="http://schemas.microsoft.com/office/drawing/2014/main" id="{0C256517-0469-3FC1-6A8D-7465FD14E9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80" y="1613295"/>
            <a:ext cx="1431711" cy="1867450"/>
          </a:xfrm>
          <a:prstGeom prst="rect">
            <a:avLst/>
          </a:prstGeom>
        </p:spPr>
      </p:pic>
      <p:pic>
        <p:nvPicPr>
          <p:cNvPr id="16" name="Obraz 15" descr="Obraz zawierający Ludzka twarz, osoba, krawat, człowiek&#10;&#10;Opis wygenerowany automatycznie">
            <a:extLst>
              <a:ext uri="{FF2B5EF4-FFF2-40B4-BE49-F238E27FC236}">
                <a16:creationId xmlns:a16="http://schemas.microsoft.com/office/drawing/2014/main" id="{8318D57F-8809-0826-3676-EAB5B53579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60" y="4105176"/>
            <a:ext cx="1436339" cy="199491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9E11326E-9FFE-0528-BF71-E17220E6DC1A}"/>
              </a:ext>
            </a:extLst>
          </p:cNvPr>
          <p:cNvSpPr txBox="1">
            <a:spLocks/>
          </p:cNvSpPr>
          <p:nvPr/>
        </p:nvSpPr>
        <p:spPr>
          <a:xfrm>
            <a:off x="2316301" y="3581399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 B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F69063D7-5D10-016E-E160-0C4BDDDD332B}"/>
              </a:ext>
            </a:extLst>
          </p:cNvPr>
          <p:cNvSpPr txBox="1">
            <a:spLocks/>
          </p:cNvSpPr>
          <p:nvPr/>
        </p:nvSpPr>
        <p:spPr>
          <a:xfrm>
            <a:off x="4300453" y="3555253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Bartak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FE724A7-B45B-0217-21B0-D7C8603ACAA6}"/>
              </a:ext>
            </a:extLst>
          </p:cNvPr>
          <p:cNvSpPr txBox="1">
            <a:spLocks/>
          </p:cNvSpPr>
          <p:nvPr/>
        </p:nvSpPr>
        <p:spPr>
          <a:xfrm>
            <a:off x="6315265" y="3581400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Bialecki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99653D5-E3D4-69FC-4970-4C0C604012ED}"/>
              </a:ext>
            </a:extLst>
          </p:cNvPr>
          <p:cNvSpPr txBox="1">
            <a:spLocks/>
          </p:cNvSpPr>
          <p:nvPr/>
        </p:nvSpPr>
        <p:spPr>
          <a:xfrm>
            <a:off x="8462209" y="3569768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Bucsi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1573403-A8B7-B8CF-5AA2-767A97A72173}"/>
              </a:ext>
            </a:extLst>
          </p:cNvPr>
          <p:cNvSpPr txBox="1">
            <a:spLocks/>
          </p:cNvSpPr>
          <p:nvPr/>
        </p:nvSpPr>
        <p:spPr>
          <a:xfrm>
            <a:off x="5329708" y="6268705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Parvizi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27A46D0C-B267-1E04-1FD4-0AEDDE172496}"/>
              </a:ext>
            </a:extLst>
          </p:cNvPr>
          <p:cNvSpPr txBox="1">
            <a:spLocks/>
          </p:cNvSpPr>
          <p:nvPr/>
        </p:nvSpPr>
        <p:spPr>
          <a:xfrm>
            <a:off x="10246948" y="3555252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99FA1C1F-A911-F469-25CE-9B1E56DCE57E}"/>
              </a:ext>
            </a:extLst>
          </p:cNvPr>
          <p:cNvSpPr txBox="1">
            <a:spLocks/>
          </p:cNvSpPr>
          <p:nvPr/>
        </p:nvSpPr>
        <p:spPr>
          <a:xfrm>
            <a:off x="7591307" y="6268704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Tateiwa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77D3B6EF-7C41-9305-EF56-B444D6DD69C7}"/>
              </a:ext>
            </a:extLst>
          </p:cNvPr>
          <p:cNvSpPr txBox="1">
            <a:spLocks/>
          </p:cNvSpPr>
          <p:nvPr/>
        </p:nvSpPr>
        <p:spPr>
          <a:xfrm>
            <a:off x="9852906" y="6268703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Zahar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B6F75CC1-A010-4674-0700-F236086297BB}"/>
              </a:ext>
            </a:extLst>
          </p:cNvPr>
          <p:cNvSpPr txBox="1">
            <a:spLocks/>
          </p:cNvSpPr>
          <p:nvPr/>
        </p:nvSpPr>
        <p:spPr>
          <a:xfrm>
            <a:off x="2886654" y="6268705"/>
            <a:ext cx="1276042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Obraz zawierający Ludzka twarz, osoba, ubrania, okulary/szklanki&#10;&#10;Opis wygenerowany automatycznie">
            <a:extLst>
              <a:ext uri="{FF2B5EF4-FFF2-40B4-BE49-F238E27FC236}">
                <a16:creationId xmlns:a16="http://schemas.microsoft.com/office/drawing/2014/main" id="{0B53C96F-79CF-79D4-034E-8994BB473F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27066"/>
          <a:stretch/>
        </p:blipFill>
        <p:spPr>
          <a:xfrm>
            <a:off x="581464" y="4088421"/>
            <a:ext cx="1441719" cy="1994912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209DBC74-5676-B8C3-AD69-640CE0457F19}"/>
              </a:ext>
            </a:extLst>
          </p:cNvPr>
          <p:cNvSpPr txBox="1">
            <a:spLocks/>
          </p:cNvSpPr>
          <p:nvPr/>
        </p:nvSpPr>
        <p:spPr>
          <a:xfrm>
            <a:off x="581464" y="6268706"/>
            <a:ext cx="1441718" cy="36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Kaminski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3051208"/>
            <a:ext cx="9401298" cy="3441666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suction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 and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hematoma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23" y="1405968"/>
            <a:ext cx="10515600" cy="1325563"/>
          </a:xfrm>
        </p:spPr>
        <p:txBody>
          <a:bodyPr/>
          <a:lstStyle/>
          <a:p>
            <a:r>
              <a:rPr lang="pl-PL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T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243444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endParaRPr lang="en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145341" y="2166054"/>
            <a:ext cx="116020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terms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drainage OR suction drainage AND hip OR knee AND replacement OR arthroplasty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 complication AND hematoma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Medline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Cinhal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25,858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101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independent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reviewers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RCTs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111648" y="1481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8" y="2144426"/>
            <a:ext cx="11720688" cy="4470255"/>
          </a:xfrm>
        </p:spPr>
        <p:txBody>
          <a:bodyPr>
            <a:normAutofit fontScale="85000" lnSpcReduction="10000"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transfusion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wound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transfusion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independed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faktors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PJI</a:t>
            </a:r>
            <a:endParaRPr lang="en-T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>
              <a:spcAft>
                <a:spcPts val="1200"/>
              </a:spcAft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surgical drain be used after routine primary total knee or total hip arthroplasty?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4644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613223" y="1965926"/>
            <a:ext cx="94012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did an umbrella study on this question.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these, 31 were RCTs and 7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well-conducted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systematic reviews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included studies (gathering the data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18,000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were published between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2023.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meta-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transfusions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 and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29" y="1665515"/>
            <a:ext cx="11767457" cy="4827360"/>
          </a:xfrm>
        </p:spPr>
        <p:txBody>
          <a:bodyPr>
            <a:normAutofit/>
          </a:bodyPr>
          <a:lstStyle/>
          <a:p>
            <a:r>
              <a:rPr lang="en-US" sz="4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>
              <a:spcAft>
                <a:spcPts val="1200"/>
              </a:spcAft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surgical drain be used after routine primary total knee or total hip arthroplasty?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tr-TR" sz="36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pl-PL" sz="36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36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r>
              <a:rPr lang="en-US" sz="36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use of surgical drains in routine primary total knee and total hip arthroplasty is not recommended</a:t>
            </a:r>
            <a:r>
              <a:rPr lang="pl-P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23063</TotalTime>
  <Words>367</Words>
  <Application>Microsoft Office PowerPoint</Application>
  <PresentationFormat>Geniş ekran</PresentationFormat>
  <Paragraphs>37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Wingdings</vt:lpstr>
      <vt:lpstr>Office Teması</vt:lpstr>
      <vt:lpstr>PowerPoint Sunusu</vt:lpstr>
      <vt:lpstr>PowerPoint Sunusu</vt:lpstr>
      <vt:lpstr>Why the topic is important?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20</cp:revision>
  <dcterms:created xsi:type="dcterms:W3CDTF">2024-06-13T13:25:39Z</dcterms:created>
  <dcterms:modified xsi:type="dcterms:W3CDTF">2024-08-26T18:49:29Z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