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78" r:id="rId5"/>
    <p:sldId id="279" r:id="rId6"/>
    <p:sldId id="268" r:id="rId7"/>
    <p:sldId id="257" r:id="rId8"/>
    <p:sldId id="269" r:id="rId9"/>
    <p:sldId id="280" r:id="rId10"/>
    <p:sldId id="273" r:id="rId11"/>
    <p:sldId id="271" r:id="rId12"/>
    <p:sldId id="270" r:id="rId13"/>
    <p:sldId id="272" r:id="rId14"/>
    <p:sldId id="274" r:id="rId15"/>
    <p:sldId id="275" r:id="rId16"/>
    <p:sldId id="277" r:id="rId17"/>
    <p:sldId id="266"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B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78"/>
    <p:restoredTop sz="85972"/>
  </p:normalViewPr>
  <p:slideViewPr>
    <p:cSldViewPr snapToGrid="0">
      <p:cViewPr varScale="1">
        <p:scale>
          <a:sx n="54" d="100"/>
          <a:sy n="54" d="100"/>
        </p:scale>
        <p:origin x="15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76A02-A9A5-DD48-A3FA-ACECB3768DAB}" type="datetimeFigureOut">
              <a:rPr lang="en-TR" smtClean="0"/>
              <a:t>08/26/2024</a:t>
            </a:fld>
            <a:endParaRPr lang="en-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CB7B2-B1D1-CF42-A2E4-35C61FDE00E2}" type="slidenum">
              <a:rPr lang="en-TR" smtClean="0"/>
              <a:t>‹#›</a:t>
            </a:fld>
            <a:endParaRPr lang="en-TR"/>
          </a:p>
        </p:txBody>
      </p:sp>
    </p:spTree>
    <p:extLst>
      <p:ext uri="{BB962C8B-B14F-4D97-AF65-F5344CB8AC3E}">
        <p14:creationId xmlns:p14="http://schemas.microsoft.com/office/powerpoint/2010/main" val="1565969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CEE82DDE-0AC1-BA41-8BDF-40C7C8451BDC}" type="slidenum">
              <a:rPr lang="en-TR" smtClean="0"/>
              <a:t>1</a:t>
            </a:fld>
            <a:endParaRPr lang="en-TR"/>
          </a:p>
        </p:txBody>
      </p:sp>
    </p:spTree>
    <p:extLst>
      <p:ext uri="{BB962C8B-B14F-4D97-AF65-F5344CB8AC3E}">
        <p14:creationId xmlns:p14="http://schemas.microsoft.com/office/powerpoint/2010/main" val="307908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574CB7B2-B1D1-CF42-A2E4-35C61FDE00E2}" type="slidenum">
              <a:rPr lang="en-TR" smtClean="0"/>
              <a:t>11</a:t>
            </a:fld>
            <a:endParaRPr lang="en-TR"/>
          </a:p>
        </p:txBody>
      </p:sp>
    </p:spTree>
    <p:extLst>
      <p:ext uri="{BB962C8B-B14F-4D97-AF65-F5344CB8AC3E}">
        <p14:creationId xmlns:p14="http://schemas.microsoft.com/office/powerpoint/2010/main" val="633738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574CB7B2-B1D1-CF42-A2E4-35C61FDE00E2}" type="slidenum">
              <a:rPr lang="en-TR" smtClean="0"/>
              <a:t>14</a:t>
            </a:fld>
            <a:endParaRPr lang="en-TR"/>
          </a:p>
        </p:txBody>
      </p:sp>
    </p:spTree>
    <p:extLst>
      <p:ext uri="{BB962C8B-B14F-4D97-AF65-F5344CB8AC3E}">
        <p14:creationId xmlns:p14="http://schemas.microsoft.com/office/powerpoint/2010/main" val="1470799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574CB7B2-B1D1-CF42-A2E4-35C61FDE00E2}" type="slidenum">
              <a:rPr lang="en-TR" smtClean="0"/>
              <a:t>2</a:t>
            </a:fld>
            <a:endParaRPr lang="en-TR"/>
          </a:p>
        </p:txBody>
      </p:sp>
    </p:spTree>
    <p:extLst>
      <p:ext uri="{BB962C8B-B14F-4D97-AF65-F5344CB8AC3E}">
        <p14:creationId xmlns:p14="http://schemas.microsoft.com/office/powerpoint/2010/main" val="1748885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indications for pelvic periacetabular osteotomy (PAO) are critical for ensuring optimal outcomes in patients with hip pain. This procedure is primarily used to treat acetabular dysplasia. In this condition, the hip socket is too shallow to adequately cover and support the femoral head, leading to instability, pain, and the potential for early osteoarthritis. By accurately identifying candidates who will benefit most from PAO, surgeons can achieve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1.Appropriate patient selection ensures that individuals with significant hip pain and functional limitations, who have not responded to conservative treatments, can experience significant relief and improvement in daily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TR" dirty="0"/>
              <a:t>2.</a:t>
            </a:r>
            <a:r>
              <a:rPr lang="en-US" sz="1200" dirty="0"/>
              <a:t> Identifying patients with minimal to moderate osteoarthritis (</a:t>
            </a:r>
            <a:r>
              <a:rPr lang="en-US" sz="1200" dirty="0" err="1"/>
              <a:t>Tönnis</a:t>
            </a:r>
            <a:r>
              <a:rPr lang="en-US" sz="1200" dirty="0"/>
              <a:t> grade 1 or 2) helps in preventing the progression of joint degeneration. Early intervention with PAO can delay or even avoid the need for total hip arthroplasty (THA), preserving the patient's native joint.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Patients who meet the specific criteria for PAO, including younger age, good joint congruency, and appropriate BMI, are more likely to experience long-term improvements in hip function and quality of life. This targeted approach reduces the risk of complications and the need for future surgeries.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 Understanding the precise indications for PAO allows for a tailored surgical approach, addressing specific anatomical abnormalities such as </a:t>
            </a:r>
            <a:r>
              <a:rPr lang="en-US" sz="1200" dirty="0" err="1"/>
              <a:t>femoroacetabular</a:t>
            </a:r>
            <a:r>
              <a:rPr lang="en-US" sz="1200" dirty="0"/>
              <a:t> impingement (FAI) or borderline dysplasia. This customization improves surgical precision and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summary, the precise indications for PAO are essential for selecting patients most likely to benefit from the procedure, ensuring that the surgery provides significant symptom relief, prevents further joint damage, and enhances the overall quality of life. This careful selection process maximizes the benefits of the surgery while minimizing the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TR" dirty="0"/>
          </a:p>
        </p:txBody>
      </p:sp>
      <p:sp>
        <p:nvSpPr>
          <p:cNvPr id="4" name="Slide Number Placeholder 3"/>
          <p:cNvSpPr>
            <a:spLocks noGrp="1"/>
          </p:cNvSpPr>
          <p:nvPr>
            <p:ph type="sldNum" sz="quarter" idx="5"/>
          </p:nvPr>
        </p:nvSpPr>
        <p:spPr/>
        <p:txBody>
          <a:bodyPr/>
          <a:lstStyle/>
          <a:p>
            <a:fld id="{CEE82DDE-0AC1-BA41-8BDF-40C7C8451BDC}" type="slidenum">
              <a:rPr lang="en-TR" smtClean="0"/>
              <a:t>3</a:t>
            </a:fld>
            <a:endParaRPr lang="en-TR"/>
          </a:p>
        </p:txBody>
      </p:sp>
    </p:spTree>
    <p:extLst>
      <p:ext uri="{BB962C8B-B14F-4D97-AF65-F5344CB8AC3E}">
        <p14:creationId xmlns:p14="http://schemas.microsoft.com/office/powerpoint/2010/main" val="2793763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574CB7B2-B1D1-CF42-A2E4-35C61FDE00E2}" type="slidenum">
              <a:rPr lang="en-TR" smtClean="0"/>
              <a:t>4</a:t>
            </a:fld>
            <a:endParaRPr lang="en-TR"/>
          </a:p>
        </p:txBody>
      </p:sp>
    </p:spTree>
    <p:extLst>
      <p:ext uri="{BB962C8B-B14F-4D97-AF65-F5344CB8AC3E}">
        <p14:creationId xmlns:p14="http://schemas.microsoft.com/office/powerpoint/2010/main" val="3329490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574CB7B2-B1D1-CF42-A2E4-35C61FDE00E2}" type="slidenum">
              <a:rPr lang="en-TR" smtClean="0"/>
              <a:t>5</a:t>
            </a:fld>
            <a:endParaRPr lang="en-TR"/>
          </a:p>
        </p:txBody>
      </p:sp>
    </p:spTree>
    <p:extLst>
      <p:ext uri="{BB962C8B-B14F-4D97-AF65-F5344CB8AC3E}">
        <p14:creationId xmlns:p14="http://schemas.microsoft.com/office/powerpoint/2010/main" val="738713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CEE82DDE-0AC1-BA41-8BDF-40C7C8451BDC}" type="slidenum">
              <a:rPr lang="en-TR" smtClean="0"/>
              <a:t>6</a:t>
            </a:fld>
            <a:endParaRPr lang="en-TR"/>
          </a:p>
        </p:txBody>
      </p:sp>
    </p:spTree>
    <p:extLst>
      <p:ext uri="{BB962C8B-B14F-4D97-AF65-F5344CB8AC3E}">
        <p14:creationId xmlns:p14="http://schemas.microsoft.com/office/powerpoint/2010/main" val="2923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574CB7B2-B1D1-CF42-A2E4-35C61FDE00E2}" type="slidenum">
              <a:rPr lang="en-TR" smtClean="0"/>
              <a:t>7</a:t>
            </a:fld>
            <a:endParaRPr lang="en-TR"/>
          </a:p>
        </p:txBody>
      </p:sp>
    </p:spTree>
    <p:extLst>
      <p:ext uri="{BB962C8B-B14F-4D97-AF65-F5344CB8AC3E}">
        <p14:creationId xmlns:p14="http://schemas.microsoft.com/office/powerpoint/2010/main" val="150750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574CB7B2-B1D1-CF42-A2E4-35C61FDE00E2}" type="slidenum">
              <a:rPr lang="en-TR" smtClean="0"/>
              <a:t>8</a:t>
            </a:fld>
            <a:endParaRPr lang="en-TR"/>
          </a:p>
        </p:txBody>
      </p:sp>
    </p:spTree>
    <p:extLst>
      <p:ext uri="{BB962C8B-B14F-4D97-AF65-F5344CB8AC3E}">
        <p14:creationId xmlns:p14="http://schemas.microsoft.com/office/powerpoint/2010/main" val="100729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574CB7B2-B1D1-CF42-A2E4-35C61FDE00E2}" type="slidenum">
              <a:rPr lang="en-TR" smtClean="0"/>
              <a:t>9</a:t>
            </a:fld>
            <a:endParaRPr lang="en-TR"/>
          </a:p>
        </p:txBody>
      </p:sp>
    </p:spTree>
    <p:extLst>
      <p:ext uri="{BB962C8B-B14F-4D97-AF65-F5344CB8AC3E}">
        <p14:creationId xmlns:p14="http://schemas.microsoft.com/office/powerpoint/2010/main" val="171168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10348E-5705-70CC-7DE0-CD463721256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8E8972A-C597-D29C-FC71-8A696D8B7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88E0CE7-45E1-729E-EDAE-BB7471093DBA}"/>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A9C2BA04-9106-34CE-D7E0-DB451EA19B4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F8CA68-ABD8-1F34-A6C3-C43041BDC388}"/>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78979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A830BB-7CD5-37C0-E99D-4DA5959E1FE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357A575-DA6A-758B-71DA-E01D2C7FF0B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3EAC089-4E5F-1DD3-BFE3-AA3894E16C35}"/>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24BD8715-99A2-3427-79EE-AB722DA08F4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01FBF0D-97B5-DC51-CE20-3780AD6E7A23}"/>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42695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039A3B4-DACA-E9A5-390B-66FF3DE9293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64B7AAE-4BC0-2953-D5AA-0984DDDCE76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90D0897-AD34-9EA5-D676-CE84375BE046}"/>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6B31BB52-2894-C830-414D-B71067147B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E8A5E96-B483-0423-ACB7-214668478A47}"/>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809476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A6AF08-0421-09D3-8DE9-617729C92E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7" name="Title 6">
            <a:extLst>
              <a:ext uri="{FF2B5EF4-FFF2-40B4-BE49-F238E27FC236}">
                <a16:creationId xmlns:a16="http://schemas.microsoft.com/office/drawing/2014/main" id="{3A6C518A-4934-5BD2-97B0-912E4DA265D4}"/>
              </a:ext>
            </a:extLst>
          </p:cNvPr>
          <p:cNvSpPr>
            <a:spLocks noGrp="1"/>
          </p:cNvSpPr>
          <p:nvPr>
            <p:ph type="title"/>
          </p:nvPr>
        </p:nvSpPr>
        <p:spPr/>
        <p:txBody>
          <a:bodyPr/>
          <a:lstStyle/>
          <a:p>
            <a:r>
              <a:rPr lang="en-US"/>
              <a:t>Click to edit Master title style</a:t>
            </a:r>
            <a:endParaRPr lang="en-TR"/>
          </a:p>
        </p:txBody>
      </p:sp>
    </p:spTree>
    <p:extLst>
      <p:ext uri="{BB962C8B-B14F-4D97-AF65-F5344CB8AC3E}">
        <p14:creationId xmlns:p14="http://schemas.microsoft.com/office/powerpoint/2010/main" val="326128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1E1028-E088-8134-B346-06CAAFEDA35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DCEFF01-9BC3-3B87-697C-8AED770EA78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9AE0975-8EB5-AB1F-4056-3418A93267DD}"/>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8310F209-9AB5-795F-6353-10953522A59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362AE78-9469-A674-68B1-0C6AC98380EE}"/>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489344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EA4B7F-19A7-64B1-A3EF-6CBFF588EA6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32AC138-E2D1-4072-0221-03E64E75B8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19BBEFA-4F66-B68D-0609-DF590BDB97BB}"/>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9675623F-2B01-9887-5684-8312B85F480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D828E54-2CF6-C285-0214-03824C0E64D1}"/>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447463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798460-88F1-7DA5-EF1A-A765DEF350E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4F3D8D2-1CCE-AD7A-25E5-1FBD9A301C4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FCE3575-8353-68BA-B6FC-77DBCC136138}"/>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5D5FBE56-53E5-90DE-6678-E82B4CF65F0F}"/>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D4B9D7A8-6FD3-DA3A-6F32-8A0D9B87B1C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C318010-70EB-D035-D9F9-B6C86685C729}"/>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0313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139D06-6740-C202-33DF-E1149010B19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1628258-4747-38FB-91CD-10CFFCC878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FF73BF5-F032-FF9F-263C-1941A539571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5CA20834-3FA7-63E3-8BC9-880CFBAB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E5FBF3B-E573-DE2D-D006-94F08199E616}"/>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6D35F49-AC82-677A-C585-FFEA3E5AADB1}"/>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8" name="Alt Bilgi Yer Tutucusu 7">
            <a:extLst>
              <a:ext uri="{FF2B5EF4-FFF2-40B4-BE49-F238E27FC236}">
                <a16:creationId xmlns:a16="http://schemas.microsoft.com/office/drawing/2014/main" id="{1E4AB0C5-DCE3-99E3-FA8F-702689BE9AA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3BA8757-2238-F541-ADCC-053629D89FC9}"/>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4554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77E9CD-C895-3593-7C2A-95BB80DCBE3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1924B6C-B628-762F-5E58-48B3C4937A23}"/>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4" name="Alt Bilgi Yer Tutucusu 3">
            <a:extLst>
              <a:ext uri="{FF2B5EF4-FFF2-40B4-BE49-F238E27FC236}">
                <a16:creationId xmlns:a16="http://schemas.microsoft.com/office/drawing/2014/main" id="{F57A6905-E990-BC42-AC09-B164541780F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31747A6-BCC5-ACD3-768E-9BEBF918D6D5}"/>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34481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251629-A31D-AE24-3BB1-54E74ED2A2B1}"/>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3" name="Alt Bilgi Yer Tutucusu 2">
            <a:extLst>
              <a:ext uri="{FF2B5EF4-FFF2-40B4-BE49-F238E27FC236}">
                <a16:creationId xmlns:a16="http://schemas.microsoft.com/office/drawing/2014/main" id="{E58E4CE9-101A-CBC3-F705-3811534FF07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41944F0-25C1-671C-0E4D-868A67029CA2}"/>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61029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E0D9E6-8BC0-FEEC-D19A-CD1A78ADB35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B68FD1B-8160-6974-7470-1B8406A7D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4D633C1-93FA-9762-6D5A-DF6194805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BE0F140-AF74-1660-76D2-68495B95C4C0}"/>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5A10344F-FB56-28B8-8E84-A3DF84E9980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C43AE5E-7C56-5F64-E99A-780AF9E2DE7D}"/>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89464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D73E8D-57A4-A438-A59C-E22648B77CB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DE85AEA-10C2-A22E-F62E-0AD5593FB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CFC951F-7E5B-D42E-A0C6-AEEA77ED9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9B7FD75-4FF5-376E-2112-6CB10077EAF7}"/>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A353AD91-1108-2493-0985-1F28F6A0239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333027F-C033-1FC2-2FA1-59875B4CD904}"/>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60091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F97E2E3-9D27-71F1-7ECC-C65A8EEC7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2F6494A-515A-6040-320A-BC308F1D34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78060F-A820-8782-7417-2A7E52BE57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970ED59B-586D-4BF9-5511-C6EFB540E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936659F6-D3D0-C2EC-5832-ACA3D7242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0503C0-BB46-4D93-B90F-6E0A04AF3665}" type="slidenum">
              <a:rPr lang="tr-TR" smtClean="0"/>
              <a:t>‹#›</a:t>
            </a:fld>
            <a:endParaRPr lang="tr-TR"/>
          </a:p>
        </p:txBody>
      </p:sp>
      <p:pic>
        <p:nvPicPr>
          <p:cNvPr id="8" name="Resim 7" descr="metin, ekran görüntüsü içeren bir resim&#10;&#10;Açıklama otomatik olarak oluşturuldu">
            <a:extLst>
              <a:ext uri="{FF2B5EF4-FFF2-40B4-BE49-F238E27FC236}">
                <a16:creationId xmlns:a16="http://schemas.microsoft.com/office/drawing/2014/main" id="{2BA767CB-B04D-3A64-DFF3-9BB3D1D2F6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1949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0D34168-14C1-BA1E-4FC0-47ADA7C0B655}"/>
              </a:ext>
            </a:extLst>
          </p:cNvPr>
          <p:cNvSpPr txBox="1">
            <a:spLocks/>
          </p:cNvSpPr>
          <p:nvPr/>
        </p:nvSpPr>
        <p:spPr>
          <a:xfrm>
            <a:off x="1" y="2201420"/>
            <a:ext cx="12192000" cy="3934338"/>
          </a:xfrm>
          <a:prstGeom prst="rect">
            <a:avLst/>
          </a:prstGeom>
        </p:spPr>
        <p:txBody>
          <a:bodyPr vert="horz" lIns="91440" tIns="45720" rIns="91440" bIns="45720" rtlCol="0" anchor="ctr">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100" dirty="0">
                <a:solidFill>
                  <a:srgbClr val="002060"/>
                </a:solidFill>
                <a:latin typeface="Times New Roman" panose="02020603050405020304" pitchFamily="18" charset="0"/>
                <a:cs typeface="Times New Roman" panose="02020603050405020304" pitchFamily="18" charset="0"/>
              </a:rPr>
              <a:t>What are the indications for reconstructive pelvic periacetabular osteotomy in patients with hip pain?</a:t>
            </a:r>
          </a:p>
          <a:p>
            <a:endParaRPr lang="en-TR" sz="16000" dirty="0">
              <a:solidFill>
                <a:srgbClr val="002060"/>
              </a:solidFill>
              <a:latin typeface="Times New Roman" panose="02020603050405020304" pitchFamily="18" charset="0"/>
              <a:cs typeface="Times New Roman" panose="02020603050405020304" pitchFamily="18" charset="0"/>
            </a:endParaRPr>
          </a:p>
          <a:p>
            <a:endParaRPr lang="en-TR" sz="6100" dirty="0">
              <a:solidFill>
                <a:srgbClr val="002060"/>
              </a:solidFill>
              <a:latin typeface="Times New Roman" panose="02020603050405020304" pitchFamily="18" charset="0"/>
              <a:cs typeface="Times New Roman" panose="02020603050405020304" pitchFamily="18" charset="0"/>
            </a:endParaRPr>
          </a:p>
          <a:p>
            <a:pPr>
              <a:lnSpc>
                <a:spcPct val="170000"/>
              </a:lnSpc>
            </a:pPr>
            <a:r>
              <a:rPr lang="en-US" dirty="0" err="1">
                <a:solidFill>
                  <a:srgbClr val="002060"/>
                </a:solidFill>
                <a:latin typeface="Times New Roman" panose="02020603050405020304" pitchFamily="18" charset="0"/>
                <a:cs typeface="Times New Roman" panose="02020603050405020304" pitchFamily="18" charset="0"/>
              </a:rPr>
              <a:t>Vahit</a:t>
            </a:r>
            <a:r>
              <a:rPr lang="en-US" dirty="0">
                <a:solidFill>
                  <a:srgbClr val="002060"/>
                </a:solidFill>
                <a:latin typeface="Times New Roman" panose="02020603050405020304" pitchFamily="18" charset="0"/>
                <a:cs typeface="Times New Roman" panose="02020603050405020304" pitchFamily="18" charset="0"/>
              </a:rPr>
              <a:t> Emre OZDEN,M.D.  </a:t>
            </a:r>
          </a:p>
          <a:p>
            <a:pPr>
              <a:lnSpc>
                <a:spcPct val="170000"/>
              </a:lnSpc>
            </a:pPr>
            <a:r>
              <a:rPr lang="en-US" dirty="0" err="1">
                <a:solidFill>
                  <a:srgbClr val="002060"/>
                </a:solidFill>
                <a:latin typeface="Times New Roman" panose="02020603050405020304" pitchFamily="18" charset="0"/>
                <a:cs typeface="Times New Roman" panose="02020603050405020304" pitchFamily="18" charset="0"/>
              </a:rPr>
              <a:t>Acıbadem</a:t>
            </a:r>
            <a:r>
              <a:rPr lang="en-US" dirty="0">
                <a:solidFill>
                  <a:srgbClr val="002060"/>
                </a:solidFill>
                <a:latin typeface="Times New Roman" panose="02020603050405020304" pitchFamily="18" charset="0"/>
                <a:cs typeface="Times New Roman" panose="02020603050405020304" pitchFamily="18" charset="0"/>
              </a:rPr>
              <a:t> Mehmet Ali </a:t>
            </a:r>
            <a:r>
              <a:rPr lang="en-US" dirty="0" err="1">
                <a:solidFill>
                  <a:srgbClr val="002060"/>
                </a:solidFill>
                <a:latin typeface="Times New Roman" panose="02020603050405020304" pitchFamily="18" charset="0"/>
                <a:cs typeface="Times New Roman" panose="02020603050405020304" pitchFamily="18" charset="0"/>
              </a:rPr>
              <a:t>Aydınlar</a:t>
            </a:r>
            <a:r>
              <a:rPr lang="en-US" dirty="0">
                <a:solidFill>
                  <a:srgbClr val="002060"/>
                </a:solidFill>
                <a:latin typeface="Times New Roman" panose="02020603050405020304" pitchFamily="18" charset="0"/>
                <a:cs typeface="Times New Roman" panose="02020603050405020304" pitchFamily="18" charset="0"/>
              </a:rPr>
              <a:t> University </a:t>
            </a:r>
          </a:p>
          <a:p>
            <a:pPr>
              <a:lnSpc>
                <a:spcPct val="170000"/>
              </a:lnSpc>
            </a:pPr>
            <a:r>
              <a:rPr lang="en-US" dirty="0">
                <a:solidFill>
                  <a:srgbClr val="002060"/>
                </a:solidFill>
                <a:latin typeface="Times New Roman" panose="02020603050405020304" pitchFamily="18" charset="0"/>
                <a:cs typeface="Times New Roman" panose="02020603050405020304" pitchFamily="18" charset="0"/>
              </a:rPr>
              <a:t>International Joint Center (IJC) </a:t>
            </a:r>
            <a:endParaRPr lang="en-TR"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399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CB56DA-61A9-635D-8E3E-4879F90A34CA}"/>
              </a:ext>
            </a:extLst>
          </p:cNvPr>
          <p:cNvSpPr txBox="1"/>
          <p:nvPr/>
        </p:nvSpPr>
        <p:spPr>
          <a:xfrm>
            <a:off x="246631" y="3599831"/>
            <a:ext cx="3762498" cy="523220"/>
          </a:xfrm>
          <a:prstGeom prst="rect">
            <a:avLst/>
          </a:prstGeom>
          <a:solidFill>
            <a:schemeClr val="accent5">
              <a:lumMod val="20000"/>
              <a:lumOff val="80000"/>
            </a:schemeClr>
          </a:solidFill>
        </p:spPr>
        <p:txBody>
          <a:bodyPr wrap="square">
            <a:spAutoFit/>
          </a:bodyPr>
          <a:lstStyle/>
          <a:p>
            <a:r>
              <a:rPr lang="en-TR" sz="2800" dirty="0">
                <a:solidFill>
                  <a:srgbClr val="002060"/>
                </a:solidFill>
                <a:latin typeface="Times New Roman" panose="02020603050405020304" pitchFamily="18" charset="0"/>
                <a:cs typeface="Times New Roman" panose="02020603050405020304" pitchFamily="18" charset="0"/>
              </a:rPr>
              <a:t>Osteoarthritis Degree </a:t>
            </a:r>
            <a:endParaRPr lang="en-TR" sz="2800" dirty="0"/>
          </a:p>
        </p:txBody>
      </p:sp>
      <p:sp>
        <p:nvSpPr>
          <p:cNvPr id="5" name="TextBox 4">
            <a:extLst>
              <a:ext uri="{FF2B5EF4-FFF2-40B4-BE49-F238E27FC236}">
                <a16:creationId xmlns:a16="http://schemas.microsoft.com/office/drawing/2014/main" id="{4207D738-80E4-8229-DD13-EE5B971E6C49}"/>
              </a:ext>
            </a:extLst>
          </p:cNvPr>
          <p:cNvSpPr txBox="1"/>
          <p:nvPr/>
        </p:nvSpPr>
        <p:spPr>
          <a:xfrm>
            <a:off x="459270" y="4493743"/>
            <a:ext cx="11619914" cy="1687963"/>
          </a:xfrm>
          <a:prstGeom prst="rect">
            <a:avLst/>
          </a:prstGeom>
          <a:noFill/>
        </p:spPr>
        <p:txBody>
          <a:bodyPr wrap="square" rtlCol="0">
            <a:spAutoFit/>
          </a:bodyPr>
          <a:lstStyle/>
          <a:p>
            <a:pPr algn="just">
              <a:lnSpc>
                <a:spcPct val="150000"/>
              </a:lnSpc>
            </a:pPr>
            <a:r>
              <a:rPr lang="en-US" sz="2400" dirty="0">
                <a:solidFill>
                  <a:srgbClr val="002060"/>
                </a:solidFill>
                <a:latin typeface="Times New Roman" panose="02020603050405020304" pitchFamily="18" charset="0"/>
                <a:cs typeface="Times New Roman" panose="02020603050405020304" pitchFamily="18" charset="0"/>
              </a:rPr>
              <a:t>Advanced MRI techniques; </a:t>
            </a:r>
            <a:r>
              <a:rPr lang="en-US" sz="2400" u="sng" dirty="0" err="1">
                <a:solidFill>
                  <a:srgbClr val="002060"/>
                </a:solidFill>
                <a:latin typeface="Times New Roman" panose="02020603050405020304" pitchFamily="18" charset="0"/>
                <a:cs typeface="Times New Roman" panose="02020603050405020304" pitchFamily="18" charset="0"/>
              </a:rPr>
              <a:t>dGEMRIC</a:t>
            </a:r>
            <a:r>
              <a:rPr lang="en-US" sz="2400" dirty="0">
                <a:solidFill>
                  <a:srgbClr val="002060"/>
                </a:solidFill>
                <a:latin typeface="Times New Roman" panose="02020603050405020304" pitchFamily="18" charset="0"/>
                <a:cs typeface="Times New Roman" panose="02020603050405020304" pitchFamily="18" charset="0"/>
              </a:rPr>
              <a:t>, </a:t>
            </a:r>
            <a:r>
              <a:rPr lang="en-US" sz="2400" u="sng" dirty="0">
                <a:solidFill>
                  <a:srgbClr val="002060"/>
                </a:solidFill>
                <a:latin typeface="Times New Roman" panose="02020603050405020304" pitchFamily="18" charset="0"/>
                <a:cs typeface="Times New Roman" panose="02020603050405020304" pitchFamily="18" charset="0"/>
              </a:rPr>
              <a:t>T1 rho</a:t>
            </a:r>
            <a:r>
              <a:rPr lang="en-US" sz="2400" dirty="0">
                <a:solidFill>
                  <a:srgbClr val="002060"/>
                </a:solidFill>
                <a:latin typeface="Times New Roman" panose="02020603050405020304" pitchFamily="18" charset="0"/>
                <a:cs typeface="Times New Roman" panose="02020603050405020304" pitchFamily="18" charset="0"/>
              </a:rPr>
              <a:t>, and </a:t>
            </a:r>
            <a:r>
              <a:rPr lang="en-US" sz="2400" u="sng" dirty="0">
                <a:solidFill>
                  <a:srgbClr val="002060"/>
                </a:solidFill>
                <a:latin typeface="Times New Roman" panose="02020603050405020304" pitchFamily="18" charset="0"/>
                <a:cs typeface="Times New Roman" panose="02020603050405020304" pitchFamily="18" charset="0"/>
              </a:rPr>
              <a:t>T2*</a:t>
            </a:r>
            <a:r>
              <a:rPr lang="en-US" sz="2400" dirty="0">
                <a:solidFill>
                  <a:srgbClr val="002060"/>
                </a:solidFill>
                <a:latin typeface="Times New Roman" panose="02020603050405020304" pitchFamily="18" charset="0"/>
                <a:cs typeface="Times New Roman" panose="02020603050405020304" pitchFamily="18" charset="0"/>
              </a:rPr>
              <a:t> have emerged as valuable tools for evaluating hyaline cartilage at the biochemical level, potentially identifying early degeneration before macroscopic damage occurs. </a:t>
            </a:r>
          </a:p>
        </p:txBody>
      </p:sp>
      <p:sp>
        <p:nvSpPr>
          <p:cNvPr id="6" name="TextBox 5">
            <a:extLst>
              <a:ext uri="{FF2B5EF4-FFF2-40B4-BE49-F238E27FC236}">
                <a16:creationId xmlns:a16="http://schemas.microsoft.com/office/drawing/2014/main" id="{801018B6-B68C-3EBE-39E3-E37C603474CE}"/>
              </a:ext>
            </a:extLst>
          </p:cNvPr>
          <p:cNvSpPr txBox="1"/>
          <p:nvPr/>
        </p:nvSpPr>
        <p:spPr>
          <a:xfrm>
            <a:off x="713618" y="4092000"/>
            <a:ext cx="1827810" cy="400110"/>
          </a:xfrm>
          <a:prstGeom prst="rect">
            <a:avLst/>
          </a:prstGeom>
          <a:noFill/>
        </p:spPr>
        <p:txBody>
          <a:bodyPr wrap="square" rtlCol="0">
            <a:spAutoFit/>
          </a:bodyPr>
          <a:lstStyle/>
          <a:p>
            <a:pPr algn="ctr"/>
            <a:r>
              <a:rPr lang="en-TR" sz="2000" b="1" dirty="0">
                <a:latin typeface="Times New Roman" panose="02020603050405020304" pitchFamily="18" charset="0"/>
                <a:cs typeface="Times New Roman" panose="02020603050405020304" pitchFamily="18" charset="0"/>
              </a:rPr>
              <a:t>Tönnis O     </a:t>
            </a:r>
          </a:p>
        </p:txBody>
      </p:sp>
      <p:sp>
        <p:nvSpPr>
          <p:cNvPr id="7" name="TextBox 6">
            <a:extLst>
              <a:ext uri="{FF2B5EF4-FFF2-40B4-BE49-F238E27FC236}">
                <a16:creationId xmlns:a16="http://schemas.microsoft.com/office/drawing/2014/main" id="{F8EA0DA5-07C9-6016-0A39-3B82A74BB9B6}"/>
              </a:ext>
            </a:extLst>
          </p:cNvPr>
          <p:cNvSpPr txBox="1"/>
          <p:nvPr/>
        </p:nvSpPr>
        <p:spPr>
          <a:xfrm>
            <a:off x="294491" y="2111333"/>
            <a:ext cx="11364686" cy="1569660"/>
          </a:xfrm>
          <a:prstGeom prst="rect">
            <a:avLst/>
          </a:prstGeom>
          <a:noFill/>
        </p:spPr>
        <p:txBody>
          <a:bodyPr wrap="square" rtlCol="0">
            <a:spAutoFit/>
          </a:bodyPr>
          <a:lstStyle/>
          <a:p>
            <a:r>
              <a:rPr lang="en-US" sz="2400" dirty="0">
                <a:solidFill>
                  <a:srgbClr val="002060"/>
                </a:solidFill>
                <a:latin typeface="Times New Roman" panose="02020603050405020304" pitchFamily="18" charset="0"/>
                <a:cs typeface="Times New Roman" panose="02020603050405020304" pitchFamily="18" charset="0"/>
              </a:rPr>
              <a:t>The </a:t>
            </a:r>
            <a:r>
              <a:rPr lang="en-US" sz="2400" u="sng" dirty="0">
                <a:solidFill>
                  <a:srgbClr val="002060"/>
                </a:solidFill>
                <a:latin typeface="Times New Roman" panose="02020603050405020304" pitchFamily="18" charset="0"/>
                <a:cs typeface="Times New Roman" panose="02020603050405020304" pitchFamily="18" charset="0"/>
              </a:rPr>
              <a:t>duration of pain </a:t>
            </a:r>
            <a:r>
              <a:rPr lang="en-US" sz="2400" dirty="0">
                <a:solidFill>
                  <a:srgbClr val="002060"/>
                </a:solidFill>
                <a:latin typeface="Times New Roman" panose="02020603050405020304" pitchFamily="18" charset="0"/>
                <a:cs typeface="Times New Roman" panose="02020603050405020304" pitchFamily="18" charset="0"/>
              </a:rPr>
              <a:t>indicated as a criterion for surgery ranges from 3 </a:t>
            </a:r>
            <a:r>
              <a:rPr lang="en-US" sz="2400" dirty="0" err="1">
                <a:solidFill>
                  <a:srgbClr val="002060"/>
                </a:solidFill>
                <a:latin typeface="Times New Roman" panose="02020603050405020304" pitchFamily="18" charset="0"/>
                <a:cs typeface="Times New Roman" panose="02020603050405020304" pitchFamily="18" charset="0"/>
              </a:rPr>
              <a:t>mo</a:t>
            </a:r>
            <a:r>
              <a:rPr lang="en-US" sz="2400" dirty="0">
                <a:solidFill>
                  <a:srgbClr val="002060"/>
                </a:solidFill>
                <a:latin typeface="Times New Roman" panose="02020603050405020304" pitchFamily="18" charset="0"/>
                <a:cs typeface="Times New Roman" panose="02020603050405020304" pitchFamily="18" charset="0"/>
              </a:rPr>
              <a:t> to 1 </a:t>
            </a:r>
            <a:r>
              <a:rPr lang="en-US" sz="2400" dirty="0" err="1">
                <a:solidFill>
                  <a:srgbClr val="002060"/>
                </a:solidFill>
                <a:latin typeface="Times New Roman" panose="02020603050405020304" pitchFamily="18" charset="0"/>
                <a:cs typeface="Times New Roman" panose="02020603050405020304" pitchFamily="18" charset="0"/>
              </a:rPr>
              <a:t>yr</a:t>
            </a:r>
            <a:r>
              <a:rPr lang="en-US" sz="2400" dirty="0">
                <a:solidFill>
                  <a:srgbClr val="002060"/>
                </a:solidFill>
                <a:latin typeface="Times New Roman" panose="02020603050405020304" pitchFamily="18" charset="0"/>
                <a:cs typeface="Times New Roman" panose="02020603050405020304" pitchFamily="18" charset="0"/>
              </a:rPr>
              <a:t> </a:t>
            </a:r>
          </a:p>
          <a:p>
            <a:endParaRPr lang="en-US" sz="2400" dirty="0">
              <a:solidFill>
                <a:srgbClr val="002060"/>
              </a:solidFill>
              <a:latin typeface="Times New Roman" panose="02020603050405020304" pitchFamily="18" charset="0"/>
              <a:cs typeface="Times New Roman" panose="02020603050405020304" pitchFamily="18" charset="0"/>
            </a:endParaRPr>
          </a:p>
          <a:p>
            <a:pPr algn="r"/>
            <a:r>
              <a:rPr lang="en-US" sz="2400" dirty="0">
                <a:solidFill>
                  <a:srgbClr val="002060"/>
                </a:solidFill>
                <a:latin typeface="Times New Roman" panose="02020603050405020304" pitchFamily="18" charset="0"/>
                <a:cs typeface="Times New Roman" panose="02020603050405020304" pitchFamily="18" charset="0"/>
              </a:rPr>
              <a:t>  </a:t>
            </a:r>
          </a:p>
          <a:p>
            <a:r>
              <a:rPr lang="en-US" sz="2400" i="1" dirty="0">
                <a:solidFill>
                  <a:srgbClr val="002060"/>
                </a:solidFill>
                <a:latin typeface="Times New Roman" panose="02020603050405020304" pitchFamily="18" charset="0"/>
                <a:cs typeface="Times New Roman" panose="02020603050405020304" pitchFamily="18" charset="0"/>
              </a:rPr>
              <a:t>w</a:t>
            </a:r>
            <a:r>
              <a:rPr lang="en-US" sz="2400" dirty="0">
                <a:solidFill>
                  <a:srgbClr val="002060"/>
                </a:solidFill>
                <a:latin typeface="Times New Roman" panose="02020603050405020304" pitchFamily="18" charset="0"/>
                <a:cs typeface="Times New Roman" panose="02020603050405020304" pitchFamily="18" charset="0"/>
              </a:rPr>
              <a:t> history of hip surgery  from 6 </a:t>
            </a:r>
            <a:r>
              <a:rPr lang="en-US" sz="2400" dirty="0" err="1">
                <a:solidFill>
                  <a:srgbClr val="002060"/>
                </a:solidFill>
                <a:latin typeface="Times New Roman" panose="02020603050405020304" pitchFamily="18" charset="0"/>
                <a:cs typeface="Times New Roman" panose="02020603050405020304" pitchFamily="18" charset="0"/>
              </a:rPr>
              <a:t>mo</a:t>
            </a:r>
            <a:r>
              <a:rPr lang="en-US" sz="2400" dirty="0">
                <a:solidFill>
                  <a:srgbClr val="002060"/>
                </a:solidFill>
                <a:latin typeface="Times New Roman" panose="02020603050405020304" pitchFamily="18" charset="0"/>
                <a:cs typeface="Times New Roman" panose="02020603050405020304" pitchFamily="18" charset="0"/>
              </a:rPr>
              <a:t> to 1yr</a:t>
            </a:r>
          </a:p>
        </p:txBody>
      </p:sp>
      <p:sp>
        <p:nvSpPr>
          <p:cNvPr id="9" name="TextBox 8">
            <a:extLst>
              <a:ext uri="{FF2B5EF4-FFF2-40B4-BE49-F238E27FC236}">
                <a16:creationId xmlns:a16="http://schemas.microsoft.com/office/drawing/2014/main" id="{8031A21B-194F-15AD-E492-80CB8C926829}"/>
              </a:ext>
            </a:extLst>
          </p:cNvPr>
          <p:cNvSpPr txBox="1"/>
          <p:nvPr/>
        </p:nvSpPr>
        <p:spPr>
          <a:xfrm>
            <a:off x="5065486" y="2508978"/>
            <a:ext cx="7126514" cy="523220"/>
          </a:xfrm>
          <a:prstGeom prst="rect">
            <a:avLst/>
          </a:prstGeom>
          <a:noFill/>
        </p:spPr>
        <p:txBody>
          <a:bodyPr wrap="square">
            <a:spAutoFit/>
          </a:bodyPr>
          <a:lstStyle/>
          <a:p>
            <a:pPr algn="r"/>
            <a:r>
              <a:rPr lang="en-US" sz="1400" dirty="0">
                <a:solidFill>
                  <a:srgbClr val="002060"/>
                </a:solidFill>
                <a:cs typeface="Times New Roman" panose="02020603050405020304" pitchFamily="18" charset="0"/>
              </a:rPr>
              <a:t>Level IV-Edelstein et al., 2021,  Level IV-Jacobsen et al., 2019, Level III-</a:t>
            </a:r>
            <a:r>
              <a:rPr lang="en-US" sz="1400" dirty="0" err="1">
                <a:solidFill>
                  <a:srgbClr val="002060"/>
                </a:solidFill>
                <a:cs typeface="Times New Roman" panose="02020603050405020304" pitchFamily="18" charset="0"/>
              </a:rPr>
              <a:t>Goronzy</a:t>
            </a:r>
            <a:r>
              <a:rPr lang="en-US" sz="1400" dirty="0">
                <a:solidFill>
                  <a:srgbClr val="002060"/>
                </a:solidFill>
                <a:cs typeface="Times New Roman" panose="02020603050405020304" pitchFamily="18" charset="0"/>
              </a:rPr>
              <a:t> et al., 2017; Level III-</a:t>
            </a:r>
            <a:r>
              <a:rPr lang="en-US" sz="1400" dirty="0" err="1">
                <a:solidFill>
                  <a:srgbClr val="002060"/>
                </a:solidFill>
                <a:cs typeface="Times New Roman" panose="02020603050405020304" pitchFamily="18" charset="0"/>
              </a:rPr>
              <a:t>Ziran</a:t>
            </a:r>
            <a:r>
              <a:rPr lang="en-US" sz="1400" dirty="0">
                <a:solidFill>
                  <a:srgbClr val="002060"/>
                </a:solidFill>
                <a:cs typeface="Times New Roman" panose="02020603050405020304" pitchFamily="18" charset="0"/>
              </a:rPr>
              <a:t> et al., 2018; Level IV- </a:t>
            </a:r>
            <a:r>
              <a:rPr lang="en-US" sz="1400" dirty="0" err="1">
                <a:solidFill>
                  <a:srgbClr val="002060"/>
                </a:solidFill>
                <a:cs typeface="Times New Roman" panose="02020603050405020304" pitchFamily="18" charset="0"/>
              </a:rPr>
              <a:t>Beaulé</a:t>
            </a:r>
            <a:r>
              <a:rPr lang="en-US" sz="1400" dirty="0">
                <a:solidFill>
                  <a:srgbClr val="002060"/>
                </a:solidFill>
                <a:cs typeface="Times New Roman" panose="02020603050405020304" pitchFamily="18" charset="0"/>
              </a:rPr>
              <a:t> et al., 2015</a:t>
            </a:r>
            <a:endParaRPr lang="en-TR" sz="1400" dirty="0"/>
          </a:p>
        </p:txBody>
      </p:sp>
      <p:sp>
        <p:nvSpPr>
          <p:cNvPr id="11" name="TextBox 10">
            <a:extLst>
              <a:ext uri="{FF2B5EF4-FFF2-40B4-BE49-F238E27FC236}">
                <a16:creationId xmlns:a16="http://schemas.microsoft.com/office/drawing/2014/main" id="{9E6A307B-CD08-5DD9-AB79-FEDD1211218F}"/>
              </a:ext>
            </a:extLst>
          </p:cNvPr>
          <p:cNvSpPr txBox="1"/>
          <p:nvPr/>
        </p:nvSpPr>
        <p:spPr>
          <a:xfrm>
            <a:off x="5976834" y="3121223"/>
            <a:ext cx="6102350" cy="307777"/>
          </a:xfrm>
          <a:prstGeom prst="rect">
            <a:avLst/>
          </a:prstGeom>
          <a:noFill/>
        </p:spPr>
        <p:txBody>
          <a:bodyPr wrap="square">
            <a:spAutoFit/>
          </a:bodyPr>
          <a:lstStyle/>
          <a:p>
            <a:pPr algn="r"/>
            <a:r>
              <a:rPr lang="en-US" sz="1400" dirty="0">
                <a:solidFill>
                  <a:srgbClr val="002060"/>
                </a:solidFill>
                <a:cs typeface="Times New Roman" panose="02020603050405020304" pitchFamily="18" charset="0"/>
              </a:rPr>
              <a:t>Level III- Ricciardi et al., 2017;  Level IV-Swarup et al., 2020</a:t>
            </a:r>
            <a:endParaRPr lang="en-TR" sz="1400" dirty="0">
              <a:solidFill>
                <a:srgbClr val="002060"/>
              </a:solidFill>
              <a:cs typeface="Times New Roman" panose="02020603050405020304" pitchFamily="18" charset="0"/>
            </a:endParaRPr>
          </a:p>
        </p:txBody>
      </p:sp>
      <p:sp>
        <p:nvSpPr>
          <p:cNvPr id="13" name="TextBox 12">
            <a:extLst>
              <a:ext uri="{FF2B5EF4-FFF2-40B4-BE49-F238E27FC236}">
                <a16:creationId xmlns:a16="http://schemas.microsoft.com/office/drawing/2014/main" id="{86E3300C-3A49-1801-77DC-18E4801C46FC}"/>
              </a:ext>
            </a:extLst>
          </p:cNvPr>
          <p:cNvSpPr txBox="1"/>
          <p:nvPr/>
        </p:nvSpPr>
        <p:spPr>
          <a:xfrm>
            <a:off x="5767284" y="6104488"/>
            <a:ext cx="6311900" cy="307777"/>
          </a:xfrm>
          <a:prstGeom prst="rect">
            <a:avLst/>
          </a:prstGeom>
          <a:noFill/>
        </p:spPr>
        <p:txBody>
          <a:bodyPr wrap="square">
            <a:spAutoFit/>
          </a:bodyPr>
          <a:lstStyle/>
          <a:p>
            <a:pPr algn="r"/>
            <a:r>
              <a:rPr lang="en-TR" sz="1400" dirty="0">
                <a:solidFill>
                  <a:srgbClr val="002060"/>
                </a:solidFill>
                <a:effectLst/>
                <a:ea typeface="Aptos" panose="020B0004020202020204" pitchFamily="34" charset="0"/>
                <a:cs typeface="Times New Roman" panose="02020603050405020304" pitchFamily="18" charset="0"/>
              </a:rPr>
              <a:t>L</a:t>
            </a:r>
            <a:r>
              <a:rPr lang="en-US" sz="1400" dirty="0">
                <a:solidFill>
                  <a:srgbClr val="002060"/>
                </a:solidFill>
                <a:effectLst/>
                <a:ea typeface="Aptos" panose="020B0004020202020204" pitchFamily="34" charset="0"/>
                <a:cs typeface="Times New Roman" panose="02020603050405020304" pitchFamily="18" charset="0"/>
              </a:rPr>
              <a:t>e</a:t>
            </a:r>
            <a:r>
              <a:rPr lang="en-TR" sz="1400" dirty="0">
                <a:solidFill>
                  <a:srgbClr val="002060"/>
                </a:solidFill>
                <a:effectLst/>
                <a:ea typeface="Aptos" panose="020B0004020202020204" pitchFamily="34" charset="0"/>
                <a:cs typeface="Times New Roman" panose="02020603050405020304" pitchFamily="18" charset="0"/>
              </a:rPr>
              <a:t>vel II -Kim et al., 2012, </a:t>
            </a:r>
            <a:r>
              <a:rPr lang="en-TR" sz="1400" dirty="0">
                <a:solidFill>
                  <a:srgbClr val="002060"/>
                </a:solidFill>
                <a:effectLst/>
                <a:cs typeface="Times New Roman" panose="02020603050405020304" pitchFamily="18" charset="0"/>
              </a:rPr>
              <a:t> Level II- </a:t>
            </a:r>
            <a:r>
              <a:rPr lang="en-US" sz="1400" dirty="0" err="1">
                <a:solidFill>
                  <a:srgbClr val="002060"/>
                </a:solidFill>
                <a:cs typeface="Times New Roman" panose="02020603050405020304" pitchFamily="18" charset="0"/>
              </a:rPr>
              <a:t>Melkus</a:t>
            </a:r>
            <a:r>
              <a:rPr lang="en-US" sz="1400" dirty="0">
                <a:solidFill>
                  <a:srgbClr val="002060"/>
                </a:solidFill>
                <a:cs typeface="Times New Roman" panose="02020603050405020304" pitchFamily="18" charset="0"/>
              </a:rPr>
              <a:t> et al., 2021</a:t>
            </a:r>
            <a:endParaRPr lang="en-TR" sz="1400" dirty="0">
              <a:solidFill>
                <a:srgbClr val="002060"/>
              </a:solidFill>
              <a:cs typeface="Times New Roman" panose="02020603050405020304" pitchFamily="18" charset="0"/>
            </a:endParaRPr>
          </a:p>
        </p:txBody>
      </p:sp>
      <p:sp>
        <p:nvSpPr>
          <p:cNvPr id="2" name="Title 2">
            <a:extLst>
              <a:ext uri="{FF2B5EF4-FFF2-40B4-BE49-F238E27FC236}">
                <a16:creationId xmlns:a16="http://schemas.microsoft.com/office/drawing/2014/main" id="{95C32332-939A-57A0-4B40-7E6B61703F9F}"/>
              </a:ext>
            </a:extLst>
          </p:cNvPr>
          <p:cNvSpPr txBox="1">
            <a:spLocks/>
          </p:cNvSpPr>
          <p:nvPr/>
        </p:nvSpPr>
        <p:spPr>
          <a:xfrm>
            <a:off x="268069" y="1568449"/>
            <a:ext cx="10134715" cy="54536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Findings from Literature</a:t>
            </a:r>
          </a:p>
        </p:txBody>
      </p:sp>
    </p:spTree>
    <p:extLst>
      <p:ext uri="{BB962C8B-B14F-4D97-AF65-F5344CB8AC3E}">
        <p14:creationId xmlns:p14="http://schemas.microsoft.com/office/powerpoint/2010/main" val="62614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282999-F972-5993-67A7-C7E090A3031F}"/>
              </a:ext>
            </a:extLst>
          </p:cNvPr>
          <p:cNvSpPr txBox="1"/>
          <p:nvPr/>
        </p:nvSpPr>
        <p:spPr>
          <a:xfrm>
            <a:off x="558800" y="3429000"/>
            <a:ext cx="1346200" cy="533792"/>
          </a:xfrm>
          <a:prstGeom prst="rect">
            <a:avLst/>
          </a:prstGeom>
          <a:solidFill>
            <a:schemeClr val="accent5">
              <a:lumMod val="20000"/>
              <a:lumOff val="80000"/>
            </a:schemeClr>
          </a:solidFill>
        </p:spPr>
        <p:txBody>
          <a:bodyPr wrap="square">
            <a:spAutoFit/>
          </a:bodyPr>
          <a:lstStyle>
            <a:defPPr>
              <a:defRPr lang="tr-TR"/>
            </a:defPPr>
            <a:lvl1pPr algn="ctr">
              <a:defRPr sz="2800">
                <a:solidFill>
                  <a:srgbClr val="002060"/>
                </a:solidFill>
                <a:latin typeface="Times New Roman" panose="02020603050405020304" pitchFamily="18" charset="0"/>
                <a:cs typeface="Times New Roman" panose="02020603050405020304" pitchFamily="18" charset="0"/>
              </a:defRPr>
            </a:lvl1pPr>
          </a:lstStyle>
          <a:p>
            <a:r>
              <a:rPr lang="en-TR" dirty="0"/>
              <a:t>BMI </a:t>
            </a:r>
          </a:p>
        </p:txBody>
      </p:sp>
      <p:sp>
        <p:nvSpPr>
          <p:cNvPr id="3" name="TextBox 2">
            <a:extLst>
              <a:ext uri="{FF2B5EF4-FFF2-40B4-BE49-F238E27FC236}">
                <a16:creationId xmlns:a16="http://schemas.microsoft.com/office/drawing/2014/main" id="{A9755782-A092-6CCF-DDCB-0626B689AACA}"/>
              </a:ext>
            </a:extLst>
          </p:cNvPr>
          <p:cNvSpPr txBox="1"/>
          <p:nvPr/>
        </p:nvSpPr>
        <p:spPr>
          <a:xfrm>
            <a:off x="558800" y="2245351"/>
            <a:ext cx="11374316" cy="4431983"/>
          </a:xfrm>
          <a:prstGeom prst="rect">
            <a:avLst/>
          </a:prstGeom>
          <a:noFill/>
        </p:spPr>
        <p:txBody>
          <a:bodyPr wrap="square" rtlCol="0">
            <a:spAutoFit/>
          </a:bodyPr>
          <a:lstStyle/>
          <a:p>
            <a:pPr algn="just"/>
            <a:r>
              <a:rPr lang="en-US" sz="2400" dirty="0">
                <a:solidFill>
                  <a:srgbClr val="002060"/>
                </a:solidFill>
                <a:latin typeface="Times New Roman" panose="02020603050405020304" pitchFamily="18" charset="0"/>
                <a:cs typeface="Times New Roman" panose="02020603050405020304" pitchFamily="18" charset="0"/>
              </a:rPr>
              <a:t> </a:t>
            </a:r>
          </a:p>
          <a:p>
            <a:pPr algn="just"/>
            <a:r>
              <a:rPr lang="en-US" sz="2400" dirty="0">
                <a:solidFill>
                  <a:srgbClr val="002060"/>
                </a:solidFill>
                <a:latin typeface="Times New Roman" panose="02020603050405020304" pitchFamily="18" charset="0"/>
                <a:cs typeface="Times New Roman" panose="02020603050405020304" pitchFamily="18" charset="0"/>
              </a:rPr>
              <a:t>High- BMD &gt;30kg/m</a:t>
            </a:r>
            <a:r>
              <a:rPr lang="en-US" sz="2400" baseline="30000" dirty="0">
                <a:solidFill>
                  <a:srgbClr val="002060"/>
                </a:solidFill>
                <a:latin typeface="Times New Roman" panose="02020603050405020304" pitchFamily="18" charset="0"/>
                <a:cs typeface="Times New Roman" panose="02020603050405020304" pitchFamily="18" charset="0"/>
              </a:rPr>
              <a:t>2</a:t>
            </a:r>
            <a:r>
              <a:rPr lang="en-US" sz="2400" dirty="0">
                <a:solidFill>
                  <a:srgbClr val="002060"/>
                </a:solidFill>
                <a:latin typeface="Times New Roman" panose="02020603050405020304" pitchFamily="18" charset="0"/>
                <a:cs typeface="Times New Roman" panose="02020603050405020304" pitchFamily="18" charset="0"/>
              </a:rPr>
              <a:t>  is a major risk factor for complications after PAO</a:t>
            </a:r>
          </a:p>
          <a:p>
            <a:pPr algn="just"/>
            <a:r>
              <a:rPr lang="en-US" sz="1400" dirty="0">
                <a:solidFill>
                  <a:srgbClr val="002060"/>
                </a:solidFill>
                <a:cs typeface="Times New Roman" panose="02020603050405020304" pitchFamily="18" charset="0"/>
              </a:rPr>
              <a:t>Level IV-</a:t>
            </a:r>
            <a:r>
              <a:rPr lang="en-US" sz="1400" dirty="0" err="1">
                <a:solidFill>
                  <a:srgbClr val="002060"/>
                </a:solidFill>
                <a:cs typeface="Times New Roman" panose="02020603050405020304" pitchFamily="18" charset="0"/>
              </a:rPr>
              <a:t>Novais</a:t>
            </a:r>
            <a:r>
              <a:rPr lang="en-US" sz="1400" dirty="0">
                <a:solidFill>
                  <a:srgbClr val="002060"/>
                </a:solidFill>
                <a:cs typeface="Times New Roman" panose="02020603050405020304" pitchFamily="18" charset="0"/>
              </a:rPr>
              <a:t> et al., 2015,   Level III- </a:t>
            </a:r>
            <a:r>
              <a:rPr lang="en-US" sz="1400" dirty="0" err="1">
                <a:solidFill>
                  <a:srgbClr val="002060"/>
                </a:solidFill>
                <a:cs typeface="Times New Roman" panose="02020603050405020304" pitchFamily="18" charset="0"/>
              </a:rPr>
              <a:t>Selberg</a:t>
            </a:r>
            <a:r>
              <a:rPr lang="en-US" sz="1400" dirty="0">
                <a:solidFill>
                  <a:srgbClr val="002060"/>
                </a:solidFill>
                <a:cs typeface="Times New Roman" panose="02020603050405020304" pitchFamily="18" charset="0"/>
              </a:rPr>
              <a:t> et al., 2020</a:t>
            </a:r>
          </a:p>
          <a:p>
            <a:pPr algn="just"/>
            <a:endParaRPr lang="en-US" sz="2400" dirty="0">
              <a:solidFill>
                <a:srgbClr val="002060"/>
              </a:solidFill>
              <a:latin typeface="Times New Roman" panose="02020603050405020304" pitchFamily="18" charset="0"/>
              <a:cs typeface="Times New Roman" panose="02020603050405020304" pitchFamily="18" charset="0"/>
            </a:endParaRPr>
          </a:p>
          <a:p>
            <a:pPr algn="just"/>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en-US" sz="2400" dirty="0">
                <a:solidFill>
                  <a:srgbClr val="002060"/>
                </a:solidFill>
                <a:latin typeface="Times New Roman" panose="02020603050405020304" pitchFamily="18" charset="0"/>
                <a:cs typeface="Times New Roman" panose="02020603050405020304" pitchFamily="18" charset="0"/>
              </a:rPr>
              <a:t>However, a meta-analysis found no significant association between obesity and PAO failure. Careful patient selection and surgical technique can mitigate the risks associated with a higher BMI </a:t>
            </a:r>
          </a:p>
          <a:p>
            <a:pPr algn="just"/>
            <a:r>
              <a:rPr lang="en-US" sz="1400" dirty="0">
                <a:solidFill>
                  <a:srgbClr val="002060"/>
                </a:solidFill>
                <a:cs typeface="Times New Roman" panose="02020603050405020304" pitchFamily="18" charset="0"/>
              </a:rPr>
              <a:t>Level IV- Tan et al., 2022</a:t>
            </a:r>
          </a:p>
          <a:p>
            <a:pPr algn="just"/>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en-US" sz="24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due to these patients having lower functional expectations and placing less demand on the hip (greater improvement in multiple patient-reported outcome measures following PAO</a:t>
            </a:r>
            <a:r>
              <a:rPr lang="en-TR" sz="2400" dirty="0">
                <a:solidFill>
                  <a:srgbClr val="002060"/>
                </a:solidFill>
                <a:effectLst/>
                <a:latin typeface="Times New Roman" panose="02020603050405020304" pitchFamily="18" charset="0"/>
                <a:cs typeface="Times New Roman" panose="02020603050405020304" pitchFamily="18" charset="0"/>
              </a:rPr>
              <a:t>                                                </a:t>
            </a:r>
          </a:p>
          <a:p>
            <a:pPr algn="just"/>
            <a:r>
              <a:rPr lang="en-US" sz="1400" dirty="0">
                <a:solidFill>
                  <a:srgbClr val="002060"/>
                </a:solidFill>
                <a:cs typeface="Times New Roman" panose="02020603050405020304" pitchFamily="18" charset="0"/>
              </a:rPr>
              <a:t>Level IV- </a:t>
            </a:r>
            <a:r>
              <a:rPr lang="en-US" sz="1400" dirty="0" err="1">
                <a:solidFill>
                  <a:srgbClr val="002060"/>
                </a:solidFill>
                <a:cs typeface="Times New Roman" panose="02020603050405020304" pitchFamily="18" charset="0"/>
              </a:rPr>
              <a:t>C</a:t>
            </a:r>
            <a:r>
              <a:rPr lang="en-US" sz="1400" dirty="0" err="1">
                <a:solidFill>
                  <a:srgbClr val="002060"/>
                </a:solidFill>
                <a:effectLst/>
                <a:ea typeface="Aptos" panose="020B0004020202020204" pitchFamily="34" charset="0"/>
                <a:cs typeface="Times New Roman" panose="02020603050405020304" pitchFamily="18" charset="0"/>
              </a:rPr>
              <a:t>lohisy</a:t>
            </a:r>
            <a:r>
              <a:rPr lang="en-US" sz="1400" dirty="0">
                <a:solidFill>
                  <a:srgbClr val="002060"/>
                </a:solidFill>
                <a:effectLst/>
                <a:ea typeface="Aptos" panose="020B0004020202020204" pitchFamily="34" charset="0"/>
                <a:cs typeface="Times New Roman" panose="02020603050405020304" pitchFamily="18" charset="0"/>
              </a:rPr>
              <a:t> et al., 2017</a:t>
            </a:r>
            <a:endParaRPr lang="en-TR" sz="1400" dirty="0">
              <a:solidFill>
                <a:srgbClr val="002060"/>
              </a:solidFill>
              <a:cs typeface="Times New Roman" panose="02020603050405020304" pitchFamily="18" charset="0"/>
            </a:endParaRPr>
          </a:p>
        </p:txBody>
      </p:sp>
      <p:sp>
        <p:nvSpPr>
          <p:cNvPr id="4" name="Title 2">
            <a:extLst>
              <a:ext uri="{FF2B5EF4-FFF2-40B4-BE49-F238E27FC236}">
                <a16:creationId xmlns:a16="http://schemas.microsoft.com/office/drawing/2014/main" id="{11AEDC05-4193-4354-5208-810EC892FB14}"/>
              </a:ext>
            </a:extLst>
          </p:cNvPr>
          <p:cNvSpPr txBox="1">
            <a:spLocks/>
          </p:cNvSpPr>
          <p:nvPr/>
        </p:nvSpPr>
        <p:spPr>
          <a:xfrm>
            <a:off x="268069" y="1568449"/>
            <a:ext cx="10134715" cy="54536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Findings from Literature</a:t>
            </a:r>
          </a:p>
        </p:txBody>
      </p:sp>
    </p:spTree>
    <p:extLst>
      <p:ext uri="{BB962C8B-B14F-4D97-AF65-F5344CB8AC3E}">
        <p14:creationId xmlns:p14="http://schemas.microsoft.com/office/powerpoint/2010/main" val="2147573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1D44F8-A858-F315-E723-208273688821}"/>
              </a:ext>
            </a:extLst>
          </p:cNvPr>
          <p:cNvSpPr txBox="1"/>
          <p:nvPr/>
        </p:nvSpPr>
        <p:spPr>
          <a:xfrm>
            <a:off x="466165" y="2890391"/>
            <a:ext cx="10721787" cy="1077218"/>
          </a:xfrm>
          <a:prstGeom prst="rect">
            <a:avLst/>
          </a:prstGeom>
          <a:noFill/>
        </p:spPr>
        <p:txBody>
          <a:bodyPr wrap="square">
            <a:spAutoFit/>
          </a:bodyPr>
          <a:lstStyle/>
          <a:p>
            <a:pPr algn="ctr"/>
            <a:r>
              <a:rPr lang="en-US" sz="3200" dirty="0">
                <a:solidFill>
                  <a:srgbClr val="002060"/>
                </a:solidFill>
                <a:latin typeface="Times New Roman" panose="02020603050405020304" pitchFamily="18" charset="0"/>
                <a:cs typeface="Times New Roman" panose="02020603050405020304" pitchFamily="18" charset="0"/>
              </a:rPr>
              <a:t>What are the indications for pelvic periacetabular osteotomy in patients with hip pain?</a:t>
            </a:r>
          </a:p>
        </p:txBody>
      </p:sp>
      <p:sp>
        <p:nvSpPr>
          <p:cNvPr id="2" name="Title 9">
            <a:extLst>
              <a:ext uri="{FF2B5EF4-FFF2-40B4-BE49-F238E27FC236}">
                <a16:creationId xmlns:a16="http://schemas.microsoft.com/office/drawing/2014/main" id="{306BC12D-E7EC-6229-EFBB-A85F78F35C30}"/>
              </a:ext>
            </a:extLst>
          </p:cNvPr>
          <p:cNvSpPr txBox="1">
            <a:spLocks/>
          </p:cNvSpPr>
          <p:nvPr/>
        </p:nvSpPr>
        <p:spPr>
          <a:xfrm>
            <a:off x="210670" y="1831459"/>
            <a:ext cx="3142129" cy="74528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TR" dirty="0">
                <a:solidFill>
                  <a:srgbClr val="002060"/>
                </a:solidFill>
                <a:latin typeface="Times New Roman" panose="02020603050405020304" pitchFamily="18" charset="0"/>
                <a:cs typeface="Times New Roman" panose="02020603050405020304" pitchFamily="18" charset="0"/>
              </a:rPr>
              <a:t>Question: </a:t>
            </a:r>
          </a:p>
        </p:txBody>
      </p:sp>
    </p:spTree>
    <p:extLst>
      <p:ext uri="{BB962C8B-B14F-4D97-AF65-F5344CB8AC3E}">
        <p14:creationId xmlns:p14="http://schemas.microsoft.com/office/powerpoint/2010/main" val="321836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17C4513-5DE8-F1A4-9906-AEDEC0A10FDC}"/>
              </a:ext>
            </a:extLst>
          </p:cNvPr>
          <p:cNvSpPr>
            <a:spLocks noGrp="1"/>
          </p:cNvSpPr>
          <p:nvPr>
            <p:ph type="title"/>
          </p:nvPr>
        </p:nvSpPr>
        <p:spPr>
          <a:xfrm>
            <a:off x="210671" y="1458819"/>
            <a:ext cx="10515600" cy="1325563"/>
          </a:xfrm>
        </p:spPr>
        <p:txBody>
          <a:bodyPr/>
          <a:lstStyle/>
          <a:p>
            <a:r>
              <a:rPr lang="en-TR" dirty="0">
                <a:solidFill>
                  <a:srgbClr val="002060"/>
                </a:solidFill>
                <a:latin typeface="Times New Roman" panose="02020603050405020304" pitchFamily="18" charset="0"/>
                <a:cs typeface="Times New Roman" panose="02020603050405020304" pitchFamily="18" charset="0"/>
              </a:rPr>
              <a:t>Rationale: </a:t>
            </a:r>
          </a:p>
        </p:txBody>
      </p:sp>
      <p:sp>
        <p:nvSpPr>
          <p:cNvPr id="2" name="TextBox 1">
            <a:extLst>
              <a:ext uri="{FF2B5EF4-FFF2-40B4-BE49-F238E27FC236}">
                <a16:creationId xmlns:a16="http://schemas.microsoft.com/office/drawing/2014/main" id="{4F2D3769-65A0-4849-B382-6EAAAA4F5EF7}"/>
              </a:ext>
            </a:extLst>
          </p:cNvPr>
          <p:cNvSpPr txBox="1"/>
          <p:nvPr/>
        </p:nvSpPr>
        <p:spPr>
          <a:xfrm>
            <a:off x="106829" y="2644682"/>
            <a:ext cx="11874500" cy="2031325"/>
          </a:xfrm>
          <a:prstGeom prst="rect">
            <a:avLst/>
          </a:prstGeom>
          <a:noFill/>
        </p:spPr>
        <p:txBody>
          <a:bodyPr wrap="square" rtlCol="0">
            <a:spAutoFit/>
          </a:bodyPr>
          <a:lstStyle/>
          <a:p>
            <a:pPr algn="just"/>
            <a:r>
              <a:rPr lang="en-US" dirty="0">
                <a:solidFill>
                  <a:srgbClr val="002060"/>
                </a:solidFill>
                <a:latin typeface="Times New Roman" panose="02020603050405020304" pitchFamily="18" charset="0"/>
                <a:cs typeface="Times New Roman" panose="02020603050405020304" pitchFamily="18" charset="0"/>
              </a:rPr>
              <a:t>Periacetabular osteotomy (PAO) is recommended for patients with symptomatic hip dysplasia, particularly those with lateral center edge (LCE) angles less than 20˚ and anterior center edge angles less than 25˚. Although age cut-offs in literature suggest 40 years, age isn't a strict criterion for short-term outcomes. The degree of osteoarthritis (OA) is critical: </a:t>
            </a:r>
            <a:r>
              <a:rPr lang="en-US" dirty="0" err="1">
                <a:solidFill>
                  <a:srgbClr val="002060"/>
                </a:solidFill>
                <a:latin typeface="Times New Roman" panose="02020603050405020304" pitchFamily="18" charset="0"/>
                <a:cs typeface="Times New Roman" panose="02020603050405020304" pitchFamily="18" charset="0"/>
              </a:rPr>
              <a:t>Tönnis</a:t>
            </a:r>
            <a:r>
              <a:rPr lang="en-US" dirty="0">
                <a:solidFill>
                  <a:srgbClr val="002060"/>
                </a:solidFill>
                <a:latin typeface="Times New Roman" panose="02020603050405020304" pitchFamily="18" charset="0"/>
                <a:cs typeface="Times New Roman" panose="02020603050405020304" pitchFamily="18" charset="0"/>
              </a:rPr>
              <a:t> grade 0-1 hips show favorable long-term results, while </a:t>
            </a:r>
            <a:r>
              <a:rPr lang="en-US" dirty="0" err="1">
                <a:solidFill>
                  <a:srgbClr val="002060"/>
                </a:solidFill>
                <a:latin typeface="Times New Roman" panose="02020603050405020304" pitchFamily="18" charset="0"/>
                <a:cs typeface="Times New Roman" panose="02020603050405020304" pitchFamily="18" charset="0"/>
              </a:rPr>
              <a:t>Tönnis</a:t>
            </a:r>
            <a:r>
              <a:rPr lang="en-US" dirty="0">
                <a:solidFill>
                  <a:srgbClr val="002060"/>
                </a:solidFill>
                <a:latin typeface="Times New Roman" panose="02020603050405020304" pitchFamily="18" charset="0"/>
                <a:cs typeface="Times New Roman" panose="02020603050405020304" pitchFamily="18" charset="0"/>
              </a:rPr>
              <a:t> grade 2 hips may be preserved mid-term if joint congruency exists. MRI can help assess early cartilage degeneration. In borderline dysplasia or specific cases like anterior/posterior wall deficiency or acetabular retroversion, additional imaging like 3D CT is necessary for detailed assessment. BMI is not a contraindication, and decisions should consider patient age, activity level, and joint congruency.</a:t>
            </a:r>
            <a:endParaRPr lang="en-TR"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674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6F7696D-144A-54E9-D6D4-95806092A4CB}"/>
              </a:ext>
            </a:extLst>
          </p:cNvPr>
          <p:cNvSpPr txBox="1"/>
          <p:nvPr/>
        </p:nvSpPr>
        <p:spPr>
          <a:xfrm>
            <a:off x="308472" y="1458346"/>
            <a:ext cx="11672857" cy="5293757"/>
          </a:xfrm>
          <a:prstGeom prst="rect">
            <a:avLst/>
          </a:prstGeom>
          <a:noFill/>
        </p:spPr>
        <p:txBody>
          <a:bodyPr wrap="square" rtlCol="0">
            <a:spAutoFit/>
          </a:bodyPr>
          <a:lstStyle/>
          <a:p>
            <a:pPr algn="ctr"/>
            <a:r>
              <a:rPr lang="tr-TR" sz="4400" dirty="0" err="1">
                <a:solidFill>
                  <a:srgbClr val="002060"/>
                </a:solidFill>
                <a:highlight>
                  <a:srgbClr val="FF0000"/>
                </a:highlight>
                <a:latin typeface="Times New Roman" panose="02020603050405020304" pitchFamily="18" charset="0"/>
                <a:cs typeface="Times New Roman" panose="02020603050405020304" pitchFamily="18" charset="0"/>
              </a:rPr>
              <a:t>Question</a:t>
            </a:r>
            <a:endParaRPr lang="tr-TR" sz="4400" dirty="0">
              <a:solidFill>
                <a:srgbClr val="002060"/>
              </a:solidFill>
              <a:highlight>
                <a:srgbClr val="FF0000"/>
              </a:highlight>
              <a:latin typeface="Times New Roman" panose="02020603050405020304" pitchFamily="18" charset="0"/>
              <a:cs typeface="Times New Roman" panose="02020603050405020304" pitchFamily="18" charset="0"/>
            </a:endParaRPr>
          </a:p>
          <a:p>
            <a:pPr algn="ctr"/>
            <a:r>
              <a:rPr lang="en-US" sz="2800" dirty="0">
                <a:solidFill>
                  <a:srgbClr val="002060"/>
                </a:solidFill>
                <a:latin typeface="Times New Roman" panose="02020603050405020304" pitchFamily="18" charset="0"/>
                <a:cs typeface="Times New Roman" panose="02020603050405020304" pitchFamily="18" charset="0"/>
              </a:rPr>
              <a:t>What are the indications for pelvic periacetabular osteotomy in patients with hip pain?</a:t>
            </a:r>
            <a:endParaRPr lang="tr-TR" sz="4000" dirty="0">
              <a:solidFill>
                <a:srgbClr val="002060"/>
              </a:solidFill>
              <a:effectLst/>
              <a:latin typeface="Times New Roman" panose="02020603050405020304" pitchFamily="18" charset="0"/>
              <a:ea typeface="Aptos" panose="020B0004020202020204" pitchFamily="34" charset="0"/>
            </a:endParaRPr>
          </a:p>
          <a:p>
            <a:pPr algn="ctr"/>
            <a:r>
              <a:rPr lang="en-TR" sz="4400" dirty="0">
                <a:solidFill>
                  <a:srgbClr val="002060"/>
                </a:solidFill>
                <a:highlight>
                  <a:srgbClr val="00FF00"/>
                </a:highlight>
                <a:latin typeface="Times New Roman" panose="02020603050405020304" pitchFamily="18" charset="0"/>
                <a:cs typeface="Times New Roman" panose="02020603050405020304" pitchFamily="18" charset="0"/>
              </a:rPr>
              <a:t>Response: </a:t>
            </a:r>
            <a:endParaRPr lang="tr-TR" sz="4400" dirty="0">
              <a:solidFill>
                <a:srgbClr val="002060"/>
              </a:solidFill>
              <a:highlight>
                <a:srgbClr val="00FF00"/>
              </a:highlight>
              <a:latin typeface="Times New Roman" panose="02020603050405020304" pitchFamily="18" charset="0"/>
              <a:ea typeface="Aptos" panose="020B0004020202020204" pitchFamily="34" charset="0"/>
            </a:endParaRPr>
          </a:p>
          <a:p>
            <a:pPr algn="just"/>
            <a:r>
              <a:rPr lang="en-US" sz="2800" dirty="0">
                <a:solidFill>
                  <a:srgbClr val="002060"/>
                </a:solidFill>
                <a:effectLst/>
                <a:latin typeface="Times New Roman" panose="02020603050405020304" pitchFamily="18" charset="0"/>
                <a:ea typeface="Aptos" panose="020B0004020202020204" pitchFamily="34" charset="0"/>
              </a:rPr>
              <a:t>Reconstructive pelvic </a:t>
            </a:r>
            <a:r>
              <a:rPr lang="tr-TR" sz="2800" dirty="0" err="1">
                <a:solidFill>
                  <a:srgbClr val="002060"/>
                </a:solidFill>
                <a:effectLst/>
                <a:latin typeface="Times New Roman" panose="02020603050405020304" pitchFamily="18" charset="0"/>
                <a:ea typeface="Aptos" panose="020B0004020202020204" pitchFamily="34" charset="0"/>
              </a:rPr>
              <a:t>osteotomy</a:t>
            </a:r>
            <a:r>
              <a:rPr lang="tr-TR" sz="2800" dirty="0">
                <a:solidFill>
                  <a:srgbClr val="002060"/>
                </a:solidFill>
                <a:effectLst/>
                <a:latin typeface="Times New Roman" panose="02020603050405020304" pitchFamily="18" charset="0"/>
                <a:ea typeface="Aptos" panose="020B0004020202020204" pitchFamily="34" charset="0"/>
              </a:rPr>
              <a:t> is an </a:t>
            </a:r>
            <a:r>
              <a:rPr lang="tr-TR" sz="2800" dirty="0" err="1">
                <a:solidFill>
                  <a:srgbClr val="002060"/>
                </a:solidFill>
                <a:effectLst/>
                <a:latin typeface="Times New Roman" panose="02020603050405020304" pitchFamily="18" charset="0"/>
                <a:ea typeface="Aptos" panose="020B0004020202020204" pitchFamily="34" charset="0"/>
              </a:rPr>
              <a:t>effective</a:t>
            </a:r>
            <a:r>
              <a:rPr lang="en-US" sz="2800" dirty="0">
                <a:solidFill>
                  <a:srgbClr val="002060"/>
                </a:solidFill>
                <a:effectLst/>
                <a:latin typeface="Times New Roman" panose="02020603050405020304" pitchFamily="18" charset="0"/>
                <a:ea typeface="Aptos" panose="020B0004020202020204" pitchFamily="34" charset="0"/>
              </a:rPr>
              <a:t> surgical</a:t>
            </a:r>
            <a:r>
              <a:rPr lang="tr-TR" sz="2800" dirty="0">
                <a:solidFill>
                  <a:srgbClr val="002060"/>
                </a:solidFill>
                <a:effectLst/>
                <a:latin typeface="Times New Roman" panose="02020603050405020304" pitchFamily="18" charset="0"/>
                <a:ea typeface="Aptos" panose="020B0004020202020204" pitchFamily="34" charset="0"/>
              </a:rPr>
              <a:t> </a:t>
            </a:r>
            <a:r>
              <a:rPr lang="tr-TR" sz="2800" dirty="0" err="1">
                <a:solidFill>
                  <a:srgbClr val="002060"/>
                </a:solidFill>
                <a:effectLst/>
                <a:latin typeface="Times New Roman" panose="02020603050405020304" pitchFamily="18" charset="0"/>
                <a:ea typeface="Aptos" panose="020B0004020202020204" pitchFamily="34" charset="0"/>
              </a:rPr>
              <a:t>intervention</a:t>
            </a:r>
            <a:r>
              <a:rPr lang="tr-TR" sz="2800" dirty="0">
                <a:solidFill>
                  <a:srgbClr val="002060"/>
                </a:solidFill>
                <a:effectLst/>
                <a:latin typeface="Times New Roman" panose="02020603050405020304" pitchFamily="18" charset="0"/>
                <a:ea typeface="Aptos" panose="020B0004020202020204" pitchFamily="34" charset="0"/>
              </a:rPr>
              <a:t> </a:t>
            </a:r>
            <a:r>
              <a:rPr lang="tr-TR" sz="2800" dirty="0" err="1">
                <a:solidFill>
                  <a:srgbClr val="002060"/>
                </a:solidFill>
                <a:effectLst/>
                <a:latin typeface="Times New Roman" panose="02020603050405020304" pitchFamily="18" charset="0"/>
                <a:ea typeface="Aptos" panose="020B0004020202020204" pitchFamily="34" charset="0"/>
              </a:rPr>
              <a:t>for</a:t>
            </a:r>
            <a:r>
              <a:rPr lang="tr-TR" sz="2800" dirty="0">
                <a:solidFill>
                  <a:srgbClr val="002060"/>
                </a:solidFill>
                <a:effectLst/>
                <a:latin typeface="Times New Roman" panose="02020603050405020304" pitchFamily="18" charset="0"/>
                <a:ea typeface="Aptos" panose="020B0004020202020204" pitchFamily="34" charset="0"/>
              </a:rPr>
              <a:t> </a:t>
            </a:r>
            <a:r>
              <a:rPr lang="en-US" sz="2800" dirty="0">
                <a:solidFill>
                  <a:srgbClr val="002060"/>
                </a:solidFill>
                <a:effectLst/>
                <a:latin typeface="Times New Roman" panose="02020603050405020304" pitchFamily="18" charset="0"/>
                <a:ea typeface="Aptos" panose="020B0004020202020204" pitchFamily="34" charset="0"/>
              </a:rPr>
              <a:t>young patients (&lt;40 years) with </a:t>
            </a:r>
            <a:r>
              <a:rPr lang="tr-TR" sz="2800" dirty="0" err="1">
                <a:solidFill>
                  <a:srgbClr val="002060"/>
                </a:solidFill>
                <a:effectLst/>
                <a:latin typeface="Times New Roman" panose="02020603050405020304" pitchFamily="18" charset="0"/>
                <a:ea typeface="Aptos" panose="020B0004020202020204" pitchFamily="34" charset="0"/>
              </a:rPr>
              <a:t>symptomatic</a:t>
            </a:r>
            <a:r>
              <a:rPr lang="tr-TR" sz="2800" dirty="0">
                <a:solidFill>
                  <a:srgbClr val="002060"/>
                </a:solidFill>
                <a:effectLst/>
                <a:latin typeface="Times New Roman" panose="02020603050405020304" pitchFamily="18" charset="0"/>
                <a:ea typeface="Aptos" panose="020B0004020202020204" pitchFamily="34" charset="0"/>
              </a:rPr>
              <a:t> </a:t>
            </a:r>
            <a:r>
              <a:rPr lang="tr-TR" sz="2800" dirty="0" err="1">
                <a:solidFill>
                  <a:srgbClr val="002060"/>
                </a:solidFill>
                <a:effectLst/>
                <a:latin typeface="Times New Roman" panose="02020603050405020304" pitchFamily="18" charset="0"/>
                <a:ea typeface="Aptos" panose="020B0004020202020204" pitchFamily="34" charset="0"/>
              </a:rPr>
              <a:t>hip</a:t>
            </a:r>
            <a:r>
              <a:rPr lang="tr-TR" sz="2800" dirty="0">
                <a:solidFill>
                  <a:srgbClr val="002060"/>
                </a:solidFill>
                <a:effectLst/>
                <a:latin typeface="Times New Roman" panose="02020603050405020304" pitchFamily="18" charset="0"/>
                <a:ea typeface="Aptos" panose="020B0004020202020204" pitchFamily="34" charset="0"/>
              </a:rPr>
              <a:t> </a:t>
            </a:r>
            <a:r>
              <a:rPr lang="tr-TR" sz="2800" dirty="0" err="1">
                <a:solidFill>
                  <a:srgbClr val="002060"/>
                </a:solidFill>
                <a:effectLst/>
                <a:latin typeface="Times New Roman" panose="02020603050405020304" pitchFamily="18" charset="0"/>
                <a:ea typeface="Aptos" panose="020B0004020202020204" pitchFamily="34" charset="0"/>
              </a:rPr>
              <a:t>dysplasia</a:t>
            </a:r>
            <a:r>
              <a:rPr lang="en-US" sz="2800" dirty="0">
                <a:solidFill>
                  <a:srgbClr val="002060"/>
                </a:solidFill>
                <a:effectLst/>
                <a:latin typeface="Times New Roman" panose="02020603050405020304" pitchFamily="18" charset="0"/>
                <a:ea typeface="Aptos" panose="020B0004020202020204" pitchFamily="34" charset="0"/>
              </a:rPr>
              <a:t> (of at least 3 months duration)</a:t>
            </a:r>
            <a:r>
              <a:rPr lang="tr-TR" sz="2800" dirty="0">
                <a:solidFill>
                  <a:srgbClr val="002060"/>
                </a:solidFill>
                <a:effectLst/>
                <a:latin typeface="Times New Roman" panose="02020603050405020304" pitchFamily="18" charset="0"/>
                <a:ea typeface="Aptos" panose="020B0004020202020204" pitchFamily="34" charset="0"/>
              </a:rPr>
              <a:t>,</a:t>
            </a:r>
            <a:r>
              <a:rPr lang="en-US" sz="2800" dirty="0">
                <a:solidFill>
                  <a:srgbClr val="002060"/>
                </a:solidFill>
                <a:effectLst/>
                <a:latin typeface="Times New Roman" panose="02020603050405020304" pitchFamily="18" charset="0"/>
                <a:ea typeface="Aptos" panose="020B0004020202020204" pitchFamily="34" charset="0"/>
              </a:rPr>
              <a:t> well preserved joint space </a:t>
            </a:r>
            <a:r>
              <a:rPr lang="tr-TR" sz="2800" dirty="0">
                <a:solidFill>
                  <a:srgbClr val="002060"/>
                </a:solidFill>
                <a:effectLst/>
                <a:latin typeface="Times New Roman" panose="02020603050405020304" pitchFamily="18" charset="0"/>
                <a:ea typeface="Aptos" panose="020B0004020202020204" pitchFamily="34" charset="0"/>
              </a:rPr>
              <a:t>(</a:t>
            </a:r>
            <a:r>
              <a:rPr lang="tr-TR" sz="2800" dirty="0" err="1">
                <a:solidFill>
                  <a:srgbClr val="002060"/>
                </a:solidFill>
                <a:effectLst/>
                <a:latin typeface="Times New Roman" panose="02020603050405020304" pitchFamily="18" charset="0"/>
                <a:ea typeface="Aptos" panose="020B0004020202020204" pitchFamily="34" charset="0"/>
              </a:rPr>
              <a:t>Tönnis</a:t>
            </a:r>
            <a:r>
              <a:rPr lang="tr-TR" sz="2800" dirty="0">
                <a:solidFill>
                  <a:srgbClr val="002060"/>
                </a:solidFill>
                <a:effectLst/>
                <a:latin typeface="Times New Roman" panose="02020603050405020304" pitchFamily="18" charset="0"/>
                <a:ea typeface="Aptos" panose="020B0004020202020204" pitchFamily="34" charset="0"/>
              </a:rPr>
              <a:t> </a:t>
            </a:r>
            <a:r>
              <a:rPr lang="en-US" sz="2800" u="sng" dirty="0">
                <a:solidFill>
                  <a:srgbClr val="002060"/>
                </a:solidFill>
                <a:effectLst/>
                <a:latin typeface="Times New Roman" panose="02020603050405020304" pitchFamily="18" charset="0"/>
                <a:ea typeface="Aptos" panose="020B0004020202020204" pitchFamily="34" charset="0"/>
              </a:rPr>
              <a:t>&lt;</a:t>
            </a:r>
            <a:r>
              <a:rPr lang="tr-TR" sz="2800" dirty="0">
                <a:solidFill>
                  <a:srgbClr val="002060"/>
                </a:solidFill>
                <a:effectLst/>
                <a:latin typeface="Times New Roman" panose="02020603050405020304" pitchFamily="18" charset="0"/>
                <a:ea typeface="Aptos" panose="020B0004020202020204" pitchFamily="34" charset="0"/>
              </a:rPr>
              <a:t> 1)</a:t>
            </a:r>
            <a:r>
              <a:rPr lang="en-US" sz="2800" dirty="0">
                <a:solidFill>
                  <a:srgbClr val="002060"/>
                </a:solidFill>
                <a:effectLst/>
                <a:latin typeface="Times New Roman" panose="02020603050405020304" pitchFamily="18" charset="0"/>
                <a:ea typeface="Aptos" panose="020B0004020202020204" pitchFamily="34" charset="0"/>
              </a:rPr>
              <a:t>, good joint congruency and good hip range of motion. Prior to offering this surgical option surgeon should engage in a</a:t>
            </a:r>
            <a:r>
              <a:rPr lang="tr-TR" sz="2800" dirty="0">
                <a:solidFill>
                  <a:srgbClr val="002060"/>
                </a:solidFill>
                <a:effectLst/>
                <a:latin typeface="Times New Roman" panose="02020603050405020304" pitchFamily="18" charset="0"/>
                <a:ea typeface="Aptos" panose="020B0004020202020204" pitchFamily="34" charset="0"/>
              </a:rPr>
              <a:t> </a:t>
            </a:r>
            <a:r>
              <a:rPr lang="tr-TR" sz="2800" dirty="0" err="1">
                <a:solidFill>
                  <a:srgbClr val="002060"/>
                </a:solidFill>
                <a:effectLst/>
                <a:latin typeface="Times New Roman" panose="02020603050405020304" pitchFamily="18" charset="0"/>
                <a:ea typeface="Aptos" panose="020B0004020202020204" pitchFamily="34" charset="0"/>
              </a:rPr>
              <a:t>comprehensive</a:t>
            </a:r>
            <a:r>
              <a:rPr lang="tr-TR" sz="2800" dirty="0">
                <a:solidFill>
                  <a:srgbClr val="002060"/>
                </a:solidFill>
                <a:effectLst/>
                <a:latin typeface="Times New Roman" panose="02020603050405020304" pitchFamily="18" charset="0"/>
                <a:ea typeface="Aptos" panose="020B0004020202020204" pitchFamily="34" charset="0"/>
              </a:rPr>
              <a:t> </a:t>
            </a:r>
            <a:r>
              <a:rPr lang="tr-TR" sz="2800" dirty="0" err="1">
                <a:solidFill>
                  <a:srgbClr val="002060"/>
                </a:solidFill>
                <a:effectLst/>
                <a:latin typeface="Times New Roman" panose="02020603050405020304" pitchFamily="18" charset="0"/>
                <a:ea typeface="Aptos" panose="020B0004020202020204" pitchFamily="34" charset="0"/>
              </a:rPr>
              <a:t>assessment</a:t>
            </a:r>
            <a:r>
              <a:rPr lang="tr-TR" sz="2800" dirty="0">
                <a:solidFill>
                  <a:srgbClr val="002060"/>
                </a:solidFill>
                <a:effectLst/>
                <a:latin typeface="Times New Roman" panose="02020603050405020304" pitchFamily="18" charset="0"/>
                <a:ea typeface="Aptos" panose="020B0004020202020204" pitchFamily="34" charset="0"/>
              </a:rPr>
              <a:t> of </a:t>
            </a:r>
            <a:r>
              <a:rPr lang="tr-TR" sz="2800" dirty="0" err="1">
                <a:solidFill>
                  <a:srgbClr val="002060"/>
                </a:solidFill>
                <a:effectLst/>
                <a:latin typeface="Times New Roman" panose="02020603050405020304" pitchFamily="18" charset="0"/>
                <a:ea typeface="Aptos" panose="020B0004020202020204" pitchFamily="34" charset="0"/>
              </a:rPr>
              <a:t>the</a:t>
            </a:r>
            <a:r>
              <a:rPr lang="tr-TR" sz="2800" dirty="0">
                <a:solidFill>
                  <a:srgbClr val="002060"/>
                </a:solidFill>
                <a:effectLst/>
                <a:latin typeface="Times New Roman" panose="02020603050405020304" pitchFamily="18" charset="0"/>
                <a:ea typeface="Aptos" panose="020B0004020202020204" pitchFamily="34" charset="0"/>
              </a:rPr>
              <a:t> </a:t>
            </a:r>
            <a:r>
              <a:rPr lang="tr-TR" sz="2800" dirty="0" err="1">
                <a:solidFill>
                  <a:srgbClr val="002060"/>
                </a:solidFill>
                <a:effectLst/>
                <a:latin typeface="Times New Roman" panose="02020603050405020304" pitchFamily="18" charset="0"/>
                <a:ea typeface="Aptos" panose="020B0004020202020204" pitchFamily="34" charset="0"/>
              </a:rPr>
              <a:t>patient</a:t>
            </a:r>
            <a:r>
              <a:rPr lang="en-US" sz="2800" dirty="0">
                <a:solidFill>
                  <a:srgbClr val="002060"/>
                </a:solidFill>
                <a:effectLst/>
                <a:latin typeface="Times New Roman" panose="02020603050405020304" pitchFamily="18" charset="0"/>
                <a:ea typeface="Aptos" panose="020B0004020202020204" pitchFamily="34" charset="0"/>
              </a:rPr>
              <a:t> that includes attention to </a:t>
            </a:r>
            <a:r>
              <a:rPr lang="tr-TR" sz="2800" dirty="0" err="1">
                <a:solidFill>
                  <a:srgbClr val="002060"/>
                </a:solidFill>
                <a:effectLst/>
                <a:latin typeface="Times New Roman" panose="02020603050405020304" pitchFamily="18" charset="0"/>
                <a:ea typeface="Aptos" panose="020B0004020202020204" pitchFamily="34" charset="0"/>
              </a:rPr>
              <a:t>age</a:t>
            </a:r>
            <a:r>
              <a:rPr lang="tr-TR" sz="2800" dirty="0">
                <a:solidFill>
                  <a:srgbClr val="002060"/>
                </a:solidFill>
                <a:effectLst/>
                <a:latin typeface="Times New Roman" panose="02020603050405020304" pitchFamily="18" charset="0"/>
                <a:ea typeface="Aptos" panose="020B0004020202020204" pitchFamily="34" charset="0"/>
              </a:rPr>
              <a:t>, </a:t>
            </a:r>
            <a:r>
              <a:rPr lang="en-US" sz="2800" dirty="0">
                <a:solidFill>
                  <a:srgbClr val="002060"/>
                </a:solidFill>
                <a:effectLst/>
                <a:latin typeface="Times New Roman" panose="02020603050405020304" pitchFamily="18" charset="0"/>
                <a:ea typeface="Aptos" panose="020B0004020202020204" pitchFamily="34" charset="0"/>
              </a:rPr>
              <a:t>severity of </a:t>
            </a:r>
            <a:r>
              <a:rPr lang="tr-TR" sz="2800" dirty="0" err="1">
                <a:solidFill>
                  <a:srgbClr val="002060"/>
                </a:solidFill>
                <a:effectLst/>
                <a:latin typeface="Times New Roman" panose="02020603050405020304" pitchFamily="18" charset="0"/>
                <a:ea typeface="Aptos" panose="020B0004020202020204" pitchFamily="34" charset="0"/>
              </a:rPr>
              <a:t>dysplasia</a:t>
            </a:r>
            <a:r>
              <a:rPr lang="en-US" sz="2800" dirty="0">
                <a:solidFill>
                  <a:srgbClr val="002060"/>
                </a:solidFill>
                <a:effectLst/>
                <a:latin typeface="Times New Roman" panose="02020603050405020304" pitchFamily="18" charset="0"/>
                <a:ea typeface="Aptos" panose="020B0004020202020204" pitchFamily="34" charset="0"/>
              </a:rPr>
              <a:t>, body habitus, and patient expectations. </a:t>
            </a:r>
            <a:endParaRPr lang="en-US" sz="2800" dirty="0">
              <a:solidFill>
                <a:srgbClr val="002060"/>
              </a:solidFill>
              <a:effectLst/>
              <a:latin typeface="Times New Roman" panose="02020603050405020304" pitchFamily="18" charset="0"/>
              <a:ea typeface="Times New Roman" panose="02020603050405020304" pitchFamily="18" charset="0"/>
            </a:endParaRPr>
          </a:p>
          <a:p>
            <a:pPr algn="just"/>
            <a:endParaRPr lang="en-TR" dirty="0">
              <a:solidFill>
                <a:srgbClr val="002060"/>
              </a:solidFill>
            </a:endParaRPr>
          </a:p>
        </p:txBody>
      </p:sp>
      <p:sp>
        <p:nvSpPr>
          <p:cNvPr id="2" name="Rectangle 1">
            <a:extLst>
              <a:ext uri="{FF2B5EF4-FFF2-40B4-BE49-F238E27FC236}">
                <a16:creationId xmlns:a16="http://schemas.microsoft.com/office/drawing/2014/main" id="{F262CC83-8C4E-CC7C-187A-F69207778FD0}"/>
              </a:ext>
            </a:extLst>
          </p:cNvPr>
          <p:cNvSpPr>
            <a:spLocks noChangeArrowheads="1"/>
          </p:cNvSpPr>
          <p:nvPr/>
        </p:nvSpPr>
        <p:spPr bwMode="auto">
          <a:xfrm>
            <a:off x="403475" y="6382771"/>
            <a:ext cx="3534016" cy="369332"/>
          </a:xfrm>
          <a:prstGeom prst="rect">
            <a:avLst/>
          </a:prstGeom>
          <a:noFill/>
        </p:spPr>
        <p:txBody>
          <a:bodyPr wrap="square" rtlCol="0">
            <a:spAutoFit/>
          </a:bodyPr>
          <a:lstStyle/>
          <a:p>
            <a:pPr algn="just"/>
            <a:r>
              <a:rPr lang="en-US" altLang="en-TR" b="1" dirty="0">
                <a:solidFill>
                  <a:srgbClr val="002060"/>
                </a:solidFill>
                <a:latin typeface="Times New Roman" panose="02020603050405020304" pitchFamily="18" charset="0"/>
                <a:cs typeface="Times New Roman" panose="02020603050405020304" pitchFamily="18" charset="0"/>
              </a:rPr>
              <a:t>Level of Evidence: Moderate </a:t>
            </a:r>
          </a:p>
        </p:txBody>
      </p:sp>
    </p:spTree>
    <p:extLst>
      <p:ext uri="{BB962C8B-B14F-4D97-AF65-F5344CB8AC3E}">
        <p14:creationId xmlns:p14="http://schemas.microsoft.com/office/powerpoint/2010/main" val="3595721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coat&#10;&#10;Description automatically generated">
            <a:extLst>
              <a:ext uri="{FF2B5EF4-FFF2-40B4-BE49-F238E27FC236}">
                <a16:creationId xmlns:a16="http://schemas.microsoft.com/office/drawing/2014/main" id="{DD2ED016-386A-2AD9-D522-FB820C660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55" y="2402483"/>
            <a:ext cx="1513817" cy="1699031"/>
          </a:xfrm>
          <a:prstGeom prst="rect">
            <a:avLst/>
          </a:prstGeom>
        </p:spPr>
      </p:pic>
      <p:pic>
        <p:nvPicPr>
          <p:cNvPr id="6" name="Picture 5" descr="A close-up of a person smiling&#10;&#10;Description automatically generated">
            <a:extLst>
              <a:ext uri="{FF2B5EF4-FFF2-40B4-BE49-F238E27FC236}">
                <a16:creationId xmlns:a16="http://schemas.microsoft.com/office/drawing/2014/main" id="{11F71D6A-565A-E55B-6528-D682248D0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637" y="2245998"/>
            <a:ext cx="1476082" cy="1858005"/>
          </a:xfrm>
          <a:prstGeom prst="rect">
            <a:avLst/>
          </a:prstGeom>
        </p:spPr>
      </p:pic>
      <p:sp>
        <p:nvSpPr>
          <p:cNvPr id="8" name="TextBox 7">
            <a:extLst>
              <a:ext uri="{FF2B5EF4-FFF2-40B4-BE49-F238E27FC236}">
                <a16:creationId xmlns:a16="http://schemas.microsoft.com/office/drawing/2014/main" id="{5909585E-8C44-A755-16FE-C4C0EAAF12AF}"/>
              </a:ext>
            </a:extLst>
          </p:cNvPr>
          <p:cNvSpPr txBox="1"/>
          <p:nvPr/>
        </p:nvSpPr>
        <p:spPr>
          <a:xfrm>
            <a:off x="9387489" y="4182670"/>
            <a:ext cx="2898932" cy="307777"/>
          </a:xfrm>
          <a:prstGeom prst="rect">
            <a:avLst/>
          </a:prstGeom>
          <a:noFill/>
        </p:spPr>
        <p:txBody>
          <a:bodyPr wrap="square" rtlCol="0">
            <a:spAutoFit/>
          </a:bodyPr>
          <a:lstStyle>
            <a:defPPr>
              <a:defRPr lang="tr-TR"/>
            </a:defPPr>
            <a:lvl1pPr algn="ctr">
              <a:defRPr sz="1400">
                <a:latin typeface="Arial" panose="020B0604020202020204" pitchFamily="34" charset="0"/>
                <a:cs typeface="Arial" panose="020B0604020202020204" pitchFamily="34" charset="0"/>
              </a:defRPr>
            </a:lvl1pPr>
          </a:lstStyle>
          <a:p>
            <a:r>
              <a:rPr lang="en-US" dirty="0" err="1"/>
              <a:t>Katsufumi</a:t>
            </a:r>
            <a:r>
              <a:rPr lang="en-US" dirty="0"/>
              <a:t> </a:t>
            </a:r>
            <a:r>
              <a:rPr lang="en-US" dirty="0" err="1"/>
              <a:t>Uchiyama,M.D.,PhD</a:t>
            </a:r>
            <a:endParaRPr lang="en-TR" dirty="0"/>
          </a:p>
        </p:txBody>
      </p:sp>
      <p:sp>
        <p:nvSpPr>
          <p:cNvPr id="11" name="TextBox 10">
            <a:extLst>
              <a:ext uri="{FF2B5EF4-FFF2-40B4-BE49-F238E27FC236}">
                <a16:creationId xmlns:a16="http://schemas.microsoft.com/office/drawing/2014/main" id="{8D4965F9-8915-BAF0-E2E0-6548FA9BAB9A}"/>
              </a:ext>
            </a:extLst>
          </p:cNvPr>
          <p:cNvSpPr txBox="1"/>
          <p:nvPr/>
        </p:nvSpPr>
        <p:spPr>
          <a:xfrm>
            <a:off x="-411642" y="4215346"/>
            <a:ext cx="3047010" cy="307777"/>
          </a:xfrm>
          <a:prstGeom prst="rect">
            <a:avLst/>
          </a:prstGeom>
          <a:noFill/>
        </p:spPr>
        <p:txBody>
          <a:bodyPr wrap="square">
            <a:spAutoFit/>
          </a:bodyPr>
          <a:lstStyle/>
          <a:p>
            <a:pPr algn="ctr"/>
            <a:r>
              <a:rPr lang="en-US" sz="1400" b="0" i="0" dirty="0">
                <a:effectLst/>
                <a:highlight>
                  <a:srgbClr val="FFFFFF"/>
                </a:highlight>
                <a:latin typeface="Arial" panose="020B0604020202020204" pitchFamily="34" charset="0"/>
                <a:ea typeface="游ゴシック" panose="020B0400000000000000" pitchFamily="34" charset="-128"/>
                <a:cs typeface="Arial" panose="020B0604020202020204" pitchFamily="34" charset="0"/>
              </a:rPr>
              <a:t>Yutaka Inaba, MD, PhD</a:t>
            </a:r>
            <a:endParaRPr lang="en-TR" sz="1400" dirty="0">
              <a:latin typeface="Arial" panose="020B0604020202020204" pitchFamily="34" charset="0"/>
              <a:cs typeface="Arial" panose="020B0604020202020204" pitchFamily="34" charset="0"/>
            </a:endParaRPr>
          </a:p>
        </p:txBody>
      </p:sp>
      <p:pic>
        <p:nvPicPr>
          <p:cNvPr id="13" name="Picture 12" descr="A person in a white coat&#10;&#10;Description automatically generated">
            <a:extLst>
              <a:ext uri="{FF2B5EF4-FFF2-40B4-BE49-F238E27FC236}">
                <a16:creationId xmlns:a16="http://schemas.microsoft.com/office/drawing/2014/main" id="{6D756A07-9668-F7CF-A65B-F28909EB9A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224" y="2318375"/>
            <a:ext cx="1254460" cy="1816108"/>
          </a:xfrm>
          <a:prstGeom prst="rect">
            <a:avLst/>
          </a:prstGeom>
        </p:spPr>
      </p:pic>
      <p:sp>
        <p:nvSpPr>
          <p:cNvPr id="14" name="TextBox 13">
            <a:extLst>
              <a:ext uri="{FF2B5EF4-FFF2-40B4-BE49-F238E27FC236}">
                <a16:creationId xmlns:a16="http://schemas.microsoft.com/office/drawing/2014/main" id="{19DA55DA-41AD-D8DE-9B14-C88086E2BB3F}"/>
              </a:ext>
            </a:extLst>
          </p:cNvPr>
          <p:cNvSpPr txBox="1"/>
          <p:nvPr/>
        </p:nvSpPr>
        <p:spPr>
          <a:xfrm>
            <a:off x="7495018" y="4215346"/>
            <a:ext cx="1892471" cy="307777"/>
          </a:xfrm>
          <a:prstGeom prst="rect">
            <a:avLst/>
          </a:prstGeom>
          <a:noFill/>
        </p:spPr>
        <p:txBody>
          <a:bodyPr wrap="square" rtlCol="0">
            <a:spAutoFit/>
          </a:bodyPr>
          <a:lstStyle/>
          <a:p>
            <a:pPr algn="ctr"/>
            <a:r>
              <a:rPr lang="en-TR" sz="1400" dirty="0">
                <a:latin typeface="Arial" panose="020B0604020202020204" pitchFamily="34" charset="0"/>
                <a:cs typeface="Arial" panose="020B0604020202020204" pitchFamily="34" charset="0"/>
              </a:rPr>
              <a:t>Marco Taloken,M.D.</a:t>
            </a:r>
          </a:p>
        </p:txBody>
      </p:sp>
      <p:pic>
        <p:nvPicPr>
          <p:cNvPr id="16" name="Picture 15">
            <a:extLst>
              <a:ext uri="{FF2B5EF4-FFF2-40B4-BE49-F238E27FC236}">
                <a16:creationId xmlns:a16="http://schemas.microsoft.com/office/drawing/2014/main" id="{9E29571B-5EA5-0C98-45C8-09F2100B80B0}"/>
              </a:ext>
            </a:extLst>
          </p:cNvPr>
          <p:cNvPicPr>
            <a:picLocks noChangeAspect="1"/>
          </p:cNvPicPr>
          <p:nvPr/>
        </p:nvPicPr>
        <p:blipFill>
          <a:blip r:embed="rId6"/>
          <a:stretch>
            <a:fillRect/>
          </a:stretch>
        </p:blipFill>
        <p:spPr>
          <a:xfrm>
            <a:off x="5300862" y="2376743"/>
            <a:ext cx="1349786" cy="1799714"/>
          </a:xfrm>
          <a:prstGeom prst="rect">
            <a:avLst/>
          </a:prstGeom>
        </p:spPr>
      </p:pic>
      <p:sp>
        <p:nvSpPr>
          <p:cNvPr id="17" name="TextBox 16">
            <a:extLst>
              <a:ext uri="{FF2B5EF4-FFF2-40B4-BE49-F238E27FC236}">
                <a16:creationId xmlns:a16="http://schemas.microsoft.com/office/drawing/2014/main" id="{EFC59039-6D40-7119-0974-760782C3DD5D}"/>
              </a:ext>
            </a:extLst>
          </p:cNvPr>
          <p:cNvSpPr txBox="1"/>
          <p:nvPr/>
        </p:nvSpPr>
        <p:spPr>
          <a:xfrm>
            <a:off x="4836329" y="4215346"/>
            <a:ext cx="2684945" cy="307777"/>
          </a:xfrm>
          <a:prstGeom prst="rect">
            <a:avLst/>
          </a:prstGeom>
          <a:noFill/>
        </p:spPr>
        <p:txBody>
          <a:bodyPr wrap="square" rtlCol="0">
            <a:spAutoFit/>
          </a:bodyPr>
          <a:lstStyle>
            <a:defPPr>
              <a:defRPr lang="tr-TR"/>
            </a:defPPr>
          </a:lstStyle>
          <a:p>
            <a:pPr algn="ctr"/>
            <a:r>
              <a:rPr lang="en-TR" sz="1400" dirty="0"/>
              <a:t>Javad </a:t>
            </a:r>
            <a:r>
              <a:rPr lang="en-TR" sz="1400" dirty="0">
                <a:highlight>
                  <a:srgbClr val="FFFFFF"/>
                </a:highlight>
                <a:latin typeface="Arial" panose="020B0604020202020204" pitchFamily="34" charset="0"/>
                <a:ea typeface="游ゴシック" panose="020B0400000000000000" pitchFamily="34" charset="-128"/>
                <a:cs typeface="Arial" panose="020B0604020202020204" pitchFamily="34" charset="0"/>
              </a:rPr>
              <a:t>Parvizi</a:t>
            </a:r>
            <a:r>
              <a:rPr lang="en-TR" sz="1400" dirty="0"/>
              <a:t>, M.D.,FRCS </a:t>
            </a:r>
          </a:p>
        </p:txBody>
      </p:sp>
      <p:sp>
        <p:nvSpPr>
          <p:cNvPr id="18" name="AutoShape 2">
            <a:extLst>
              <a:ext uri="{FF2B5EF4-FFF2-40B4-BE49-F238E27FC236}">
                <a16:creationId xmlns:a16="http://schemas.microsoft.com/office/drawing/2014/main" id="{9FCED94E-36E6-7FE8-6B7F-FB00E9A910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R"/>
          </a:p>
        </p:txBody>
      </p:sp>
      <p:pic>
        <p:nvPicPr>
          <p:cNvPr id="20" name="Picture 19">
            <a:extLst>
              <a:ext uri="{FF2B5EF4-FFF2-40B4-BE49-F238E27FC236}">
                <a16:creationId xmlns:a16="http://schemas.microsoft.com/office/drawing/2014/main" id="{7D2BDF8A-BC0D-9FAA-806C-6CE0FAF8F133}"/>
              </a:ext>
            </a:extLst>
          </p:cNvPr>
          <p:cNvPicPr>
            <a:picLocks noChangeAspect="1"/>
          </p:cNvPicPr>
          <p:nvPr/>
        </p:nvPicPr>
        <p:blipFill rotWithShape="1">
          <a:blip r:embed="rId7"/>
          <a:srcRect l="26673" t="-981" r="20704" b="49673"/>
          <a:stretch/>
        </p:blipFill>
        <p:spPr>
          <a:xfrm>
            <a:off x="2726469" y="2318375"/>
            <a:ext cx="1513817" cy="1783139"/>
          </a:xfrm>
          <a:prstGeom prst="rect">
            <a:avLst/>
          </a:prstGeom>
        </p:spPr>
      </p:pic>
      <p:sp>
        <p:nvSpPr>
          <p:cNvPr id="21" name="TextBox 20">
            <a:extLst>
              <a:ext uri="{FF2B5EF4-FFF2-40B4-BE49-F238E27FC236}">
                <a16:creationId xmlns:a16="http://schemas.microsoft.com/office/drawing/2014/main" id="{660B32C1-EB18-E4F9-6EE5-22E1049B8ED3}"/>
              </a:ext>
            </a:extLst>
          </p:cNvPr>
          <p:cNvSpPr txBox="1"/>
          <p:nvPr/>
        </p:nvSpPr>
        <p:spPr>
          <a:xfrm>
            <a:off x="1915786" y="4182670"/>
            <a:ext cx="3047010" cy="307777"/>
          </a:xfrm>
          <a:prstGeom prst="rect">
            <a:avLst/>
          </a:prstGeom>
          <a:noFill/>
        </p:spPr>
        <p:txBody>
          <a:bodyPr wrap="square">
            <a:spAutoFit/>
          </a:bodyPr>
          <a:lstStyle>
            <a:defPPr>
              <a:defRPr lang="tr-TR"/>
            </a:defPPr>
            <a:lvl1pPr algn="ctr">
              <a:defRPr sz="1400" b="0" i="0">
                <a:effectLst/>
                <a:highlight>
                  <a:srgbClr val="FFFFFF"/>
                </a:highlight>
                <a:latin typeface="Arial" panose="020B0604020202020204" pitchFamily="34" charset="0"/>
                <a:ea typeface="游ゴシック" panose="020B0400000000000000" pitchFamily="34" charset="-128"/>
                <a:cs typeface="Arial" panose="020B0604020202020204" pitchFamily="34" charset="0"/>
              </a:defRPr>
            </a:lvl1pPr>
          </a:lstStyle>
          <a:p>
            <a:r>
              <a:rPr lang="en-US" dirty="0" err="1"/>
              <a:t>Vahit</a:t>
            </a:r>
            <a:r>
              <a:rPr lang="en-US" dirty="0"/>
              <a:t> Emre </a:t>
            </a:r>
            <a:r>
              <a:rPr lang="en-US" dirty="0" err="1"/>
              <a:t>Ozden</a:t>
            </a:r>
            <a:r>
              <a:rPr lang="en-US" dirty="0"/>
              <a:t>, M.D.</a:t>
            </a:r>
            <a:endParaRPr lang="en-TR" dirty="0"/>
          </a:p>
        </p:txBody>
      </p:sp>
      <p:sp>
        <p:nvSpPr>
          <p:cNvPr id="22" name="TextBox 21">
            <a:extLst>
              <a:ext uri="{FF2B5EF4-FFF2-40B4-BE49-F238E27FC236}">
                <a16:creationId xmlns:a16="http://schemas.microsoft.com/office/drawing/2014/main" id="{81607900-70E5-DA34-CA0D-E43D2D892A1F}"/>
              </a:ext>
            </a:extLst>
          </p:cNvPr>
          <p:cNvSpPr txBox="1"/>
          <p:nvPr/>
        </p:nvSpPr>
        <p:spPr>
          <a:xfrm>
            <a:off x="3541374" y="6299226"/>
            <a:ext cx="1832192" cy="307777"/>
          </a:xfrm>
          <a:prstGeom prst="rect">
            <a:avLst/>
          </a:prstGeom>
          <a:noFill/>
        </p:spPr>
        <p:txBody>
          <a:bodyPr wrap="square" rtlCol="0">
            <a:spAutoFit/>
          </a:bodyPr>
          <a:lstStyle>
            <a:defPPr>
              <a:defRPr lang="tr-TR"/>
            </a:defPPr>
            <a:lvl1pPr algn="ctr">
              <a:defRPr sz="1400">
                <a:latin typeface="Arial" panose="020B0604020202020204" pitchFamily="34" charset="0"/>
                <a:cs typeface="Arial" panose="020B0604020202020204" pitchFamily="34" charset="0"/>
              </a:defRPr>
            </a:lvl1pPr>
          </a:lstStyle>
          <a:p>
            <a:r>
              <a:rPr lang="en-TR" dirty="0"/>
              <a:t>Ali P</a:t>
            </a:r>
            <a:r>
              <a:rPr lang="en-US" dirty="0"/>
              <a:t>a</a:t>
            </a:r>
            <a:r>
              <a:rPr lang="en-TR" dirty="0"/>
              <a:t>rsa M.D.  </a:t>
            </a:r>
          </a:p>
        </p:txBody>
      </p:sp>
      <p:sp>
        <p:nvSpPr>
          <p:cNvPr id="23" name="TextBox 22">
            <a:extLst>
              <a:ext uri="{FF2B5EF4-FFF2-40B4-BE49-F238E27FC236}">
                <a16:creationId xmlns:a16="http://schemas.microsoft.com/office/drawing/2014/main" id="{A8369F21-6FB5-5358-2212-AF543E644583}"/>
              </a:ext>
            </a:extLst>
          </p:cNvPr>
          <p:cNvSpPr txBox="1"/>
          <p:nvPr/>
        </p:nvSpPr>
        <p:spPr>
          <a:xfrm>
            <a:off x="6225311" y="6299226"/>
            <a:ext cx="2765070" cy="307777"/>
          </a:xfrm>
          <a:prstGeom prst="rect">
            <a:avLst/>
          </a:prstGeom>
          <a:noFill/>
        </p:spPr>
        <p:txBody>
          <a:bodyPr wrap="square" rtlCol="0">
            <a:spAutoFit/>
          </a:bodyPr>
          <a:lstStyle/>
          <a:p>
            <a:r>
              <a:rPr lang="en-TR" sz="1400" dirty="0"/>
              <a:t>James Powell M.D.,FRCS </a:t>
            </a:r>
          </a:p>
        </p:txBody>
      </p:sp>
      <p:sp>
        <p:nvSpPr>
          <p:cNvPr id="2" name="TextBox 1">
            <a:extLst>
              <a:ext uri="{FF2B5EF4-FFF2-40B4-BE49-F238E27FC236}">
                <a16:creationId xmlns:a16="http://schemas.microsoft.com/office/drawing/2014/main" id="{6F5B4D07-160B-C25F-5A53-0DE4D3BCAAE6}"/>
              </a:ext>
            </a:extLst>
          </p:cNvPr>
          <p:cNvSpPr txBox="1"/>
          <p:nvPr/>
        </p:nvSpPr>
        <p:spPr>
          <a:xfrm>
            <a:off x="9296193" y="6174837"/>
            <a:ext cx="1926887" cy="307777"/>
          </a:xfrm>
          <a:prstGeom prst="rect">
            <a:avLst/>
          </a:prstGeom>
          <a:noFill/>
        </p:spPr>
        <p:txBody>
          <a:bodyPr wrap="square" rtlCol="0">
            <a:spAutoFit/>
          </a:bodyPr>
          <a:lstStyle>
            <a:defPPr>
              <a:defRPr lang="tr-TR"/>
            </a:defPPr>
            <a:lvl1pPr>
              <a:defRPr sz="1400"/>
            </a:lvl1pPr>
          </a:lstStyle>
          <a:p>
            <a:r>
              <a:rPr lang="en-US" dirty="0" err="1"/>
              <a:t>Xiaodong</a:t>
            </a:r>
            <a:r>
              <a:rPr lang="en-US" dirty="0"/>
              <a:t> Chen</a:t>
            </a:r>
            <a:r>
              <a:rPr lang="en-TR" dirty="0"/>
              <a:t>M.D.  </a:t>
            </a:r>
          </a:p>
        </p:txBody>
      </p:sp>
      <p:sp>
        <p:nvSpPr>
          <p:cNvPr id="4" name="TextBox 3">
            <a:extLst>
              <a:ext uri="{FF2B5EF4-FFF2-40B4-BE49-F238E27FC236}">
                <a16:creationId xmlns:a16="http://schemas.microsoft.com/office/drawing/2014/main" id="{00FF35EF-E133-1D02-A95C-0B03CF41A853}"/>
              </a:ext>
            </a:extLst>
          </p:cNvPr>
          <p:cNvSpPr txBox="1"/>
          <p:nvPr/>
        </p:nvSpPr>
        <p:spPr>
          <a:xfrm>
            <a:off x="844481" y="6316665"/>
            <a:ext cx="2077838" cy="307777"/>
          </a:xfrm>
          <a:prstGeom prst="rect">
            <a:avLst/>
          </a:prstGeom>
          <a:noFill/>
        </p:spPr>
        <p:txBody>
          <a:bodyPr wrap="square" rtlCol="0">
            <a:spAutoFit/>
          </a:bodyPr>
          <a:lstStyle>
            <a:defPPr>
              <a:defRPr lang="tr-TR"/>
            </a:defPPr>
            <a:lvl1pPr algn="ctr">
              <a:defRPr sz="1400">
                <a:latin typeface="Arial" panose="020B0604020202020204" pitchFamily="34" charset="0"/>
                <a:cs typeface="Arial" panose="020B0604020202020204" pitchFamily="34" charset="0"/>
              </a:defRPr>
            </a:lvl1pPr>
          </a:lstStyle>
          <a:p>
            <a:r>
              <a:rPr lang="en-TR" dirty="0"/>
              <a:t>Tahir Khan M.D.</a:t>
            </a:r>
          </a:p>
        </p:txBody>
      </p:sp>
      <p:pic>
        <p:nvPicPr>
          <p:cNvPr id="9" name="Picture 8" descr="A person wearing glasses and a suit&#10;&#10;Description automatically generated">
            <a:extLst>
              <a:ext uri="{FF2B5EF4-FFF2-40B4-BE49-F238E27FC236}">
                <a16:creationId xmlns:a16="http://schemas.microsoft.com/office/drawing/2014/main" id="{5D6528F3-E66B-A379-E6C3-936FE11129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4064" y="4696145"/>
            <a:ext cx="1366812" cy="1632581"/>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594E4000-FDD6-5B12-DD28-FABBA2A139CE}"/>
              </a:ext>
            </a:extLst>
          </p:cNvPr>
          <p:cNvPicPr>
            <a:picLocks noChangeAspect="1"/>
          </p:cNvPicPr>
          <p:nvPr/>
        </p:nvPicPr>
        <p:blipFill rotWithShape="1">
          <a:blip r:embed="rId9">
            <a:extLst>
              <a:ext uri="{28A0092B-C50C-407E-A947-70E740481C1C}">
                <a14:useLocalDpi xmlns:a14="http://schemas.microsoft.com/office/drawing/2010/main" val="0"/>
              </a:ext>
            </a:extLst>
          </a:blip>
          <a:srcRect l="11261" t="1" r="9987" b="3330"/>
          <a:stretch/>
        </p:blipFill>
        <p:spPr>
          <a:xfrm>
            <a:off x="1090127" y="4793201"/>
            <a:ext cx="1832192" cy="1493902"/>
          </a:xfrm>
          <a:prstGeom prst="rect">
            <a:avLst/>
          </a:prstGeom>
        </p:spPr>
      </p:pic>
      <p:pic>
        <p:nvPicPr>
          <p:cNvPr id="1026" name="Picture 2" descr="Our Speaker, Dr. James Powell | The Rotary Club of Calgary Downtown">
            <a:extLst>
              <a:ext uri="{FF2B5EF4-FFF2-40B4-BE49-F238E27FC236}">
                <a16:creationId xmlns:a16="http://schemas.microsoft.com/office/drawing/2014/main" id="{18AE860B-AC2B-C922-956A-3B49983D6C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7459" y="4682584"/>
            <a:ext cx="1366812" cy="1604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2B8580E-3C06-1BBB-33AA-0E8E82C1DD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7489" y="4752040"/>
            <a:ext cx="1208593" cy="139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45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223024" y="1817914"/>
            <a:ext cx="11968976" cy="4291056"/>
          </a:xfrm>
        </p:spPr>
        <p:txBody>
          <a:bodyPr>
            <a:normAutofit fontScale="70000" lnSpcReduction="20000"/>
          </a:bodyPr>
          <a:lstStyle/>
          <a:p>
            <a:pPr algn="l"/>
            <a:r>
              <a:rPr lang="en-US" sz="4000" dirty="0">
                <a:solidFill>
                  <a:srgbClr val="002060"/>
                </a:solidFill>
              </a:rPr>
              <a:t>The indications for reconstructive pelvic periacetabular osteotomy (PAO)  :</a:t>
            </a:r>
          </a:p>
          <a:p>
            <a:pPr algn="l"/>
            <a:r>
              <a:rPr lang="en-US" sz="4000" dirty="0">
                <a:solidFill>
                  <a:srgbClr val="002060"/>
                </a:solidFill>
              </a:rPr>
              <a:t> </a:t>
            </a:r>
          </a:p>
          <a:p>
            <a:pPr algn="l">
              <a:buFont typeface="+mj-lt"/>
              <a:buAutoNum type="arabicPeriod"/>
            </a:pPr>
            <a:r>
              <a:rPr lang="en-US" sz="4000" b="1" dirty="0">
                <a:solidFill>
                  <a:srgbClr val="002060"/>
                </a:solidFill>
              </a:rPr>
              <a:t>Symptom Relief and Improved Function:</a:t>
            </a:r>
            <a:r>
              <a:rPr lang="en-US" sz="4000" dirty="0">
                <a:solidFill>
                  <a:srgbClr val="002060"/>
                </a:solidFill>
              </a:rPr>
              <a:t> </a:t>
            </a:r>
          </a:p>
          <a:p>
            <a:pPr algn="l"/>
            <a:endParaRPr lang="en-US" sz="4000" b="1" dirty="0">
              <a:solidFill>
                <a:srgbClr val="002060"/>
              </a:solidFill>
            </a:endParaRPr>
          </a:p>
          <a:p>
            <a:pPr algn="l">
              <a:buFont typeface="+mj-lt"/>
              <a:buAutoNum type="arabicPeriod"/>
            </a:pPr>
            <a:r>
              <a:rPr lang="en-US" sz="4000" b="1" dirty="0">
                <a:solidFill>
                  <a:srgbClr val="002060"/>
                </a:solidFill>
              </a:rPr>
              <a:t>Prevention of Joint Degeneration:</a:t>
            </a:r>
            <a:r>
              <a:rPr lang="en-US" sz="4000" dirty="0">
                <a:solidFill>
                  <a:srgbClr val="002060"/>
                </a:solidFill>
              </a:rPr>
              <a:t> </a:t>
            </a:r>
          </a:p>
          <a:p>
            <a:pPr algn="l">
              <a:buFont typeface="+mj-lt"/>
              <a:buAutoNum type="arabicPeriod"/>
            </a:pPr>
            <a:endParaRPr lang="en-US" sz="4000" b="1" dirty="0">
              <a:solidFill>
                <a:srgbClr val="002060"/>
              </a:solidFill>
            </a:endParaRPr>
          </a:p>
          <a:p>
            <a:pPr algn="l">
              <a:buFont typeface="+mj-lt"/>
              <a:buAutoNum type="arabicPeriod"/>
            </a:pPr>
            <a:r>
              <a:rPr lang="en-US" sz="4000" b="1" dirty="0">
                <a:solidFill>
                  <a:srgbClr val="002060"/>
                </a:solidFill>
              </a:rPr>
              <a:t>Enhanced Long-Term Outcomes:</a:t>
            </a:r>
            <a:r>
              <a:rPr lang="en-US" sz="4000" dirty="0">
                <a:solidFill>
                  <a:srgbClr val="002060"/>
                </a:solidFill>
              </a:rPr>
              <a:t> </a:t>
            </a:r>
          </a:p>
          <a:p>
            <a:pPr algn="l">
              <a:buFont typeface="+mj-lt"/>
              <a:buAutoNum type="arabicPeriod"/>
            </a:pPr>
            <a:endParaRPr lang="en-US" sz="4000" dirty="0">
              <a:solidFill>
                <a:srgbClr val="002060"/>
              </a:solidFill>
            </a:endParaRPr>
          </a:p>
          <a:p>
            <a:pPr algn="l">
              <a:buFont typeface="+mj-lt"/>
              <a:buAutoNum type="arabicPeriod"/>
            </a:pPr>
            <a:r>
              <a:rPr lang="en-US" sz="4000" b="1" dirty="0">
                <a:solidFill>
                  <a:srgbClr val="002060"/>
                </a:solidFill>
              </a:rPr>
              <a:t>Optimized Surgical Outcomes:</a:t>
            </a:r>
            <a:r>
              <a:rPr lang="en-US" sz="4000" dirty="0">
                <a:solidFill>
                  <a:srgbClr val="002060"/>
                </a:solidFill>
              </a:rPr>
              <a:t> </a:t>
            </a:r>
          </a:p>
          <a:p>
            <a:pPr algn="l"/>
            <a:endParaRPr lang="en-US" sz="4000" dirty="0">
              <a:solidFill>
                <a:srgbClr val="002060"/>
              </a:solidFill>
            </a:endParaRPr>
          </a:p>
          <a:p>
            <a:pPr algn="l"/>
            <a:endParaRPr lang="en-TR" sz="4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0176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EF380BA-2F2E-C9C1-E313-CDB7B1D2B2D3}"/>
              </a:ext>
            </a:extLst>
          </p:cNvPr>
          <p:cNvSpPr txBox="1">
            <a:spLocks/>
          </p:cNvSpPr>
          <p:nvPr/>
        </p:nvSpPr>
        <p:spPr>
          <a:xfrm>
            <a:off x="243445" y="13639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solidFill>
                  <a:srgbClr val="002060"/>
                </a:solidFill>
                <a:latin typeface="Times New Roman" panose="02020603050405020304" pitchFamily="18" charset="0"/>
                <a:cs typeface="Times New Roman" panose="02020603050405020304" pitchFamily="18" charset="0"/>
              </a:rPr>
              <a:t>Literature Review/Process</a:t>
            </a:r>
          </a:p>
          <a:p>
            <a:endParaRPr lang="en-TR"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2CA443-D42A-C2A7-C5DE-A3AF800729AA}"/>
              </a:ext>
            </a:extLst>
          </p:cNvPr>
          <p:cNvSpPr txBox="1"/>
          <p:nvPr/>
        </p:nvSpPr>
        <p:spPr>
          <a:xfrm>
            <a:off x="243444" y="2262437"/>
            <a:ext cx="11948556" cy="3724096"/>
          </a:xfrm>
          <a:prstGeom prst="rect">
            <a:avLst/>
          </a:prstGeom>
          <a:noFill/>
        </p:spPr>
        <p:txBody>
          <a:bodyPr wrap="square">
            <a:spAutoFit/>
          </a:bodyPr>
          <a:lstStyle/>
          <a:p>
            <a:pPr marL="342900" indent="-342900" algn="l">
              <a:buFont typeface="Wingdings" pitchFamily="2" charset="2"/>
              <a:buChar char="v"/>
            </a:pPr>
            <a:r>
              <a:rPr lang="en-US" sz="3600" dirty="0">
                <a:solidFill>
                  <a:srgbClr val="002060"/>
                </a:solidFill>
                <a:latin typeface="Times New Roman" panose="02020603050405020304" pitchFamily="18" charset="0"/>
                <a:cs typeface="Times New Roman" panose="02020603050405020304" pitchFamily="18" charset="0"/>
              </a:rPr>
              <a:t>Mesh terms used:</a:t>
            </a:r>
          </a:p>
          <a:p>
            <a:pPr marL="342900" indent="-342900" algn="l">
              <a:buFont typeface="Wingdings" pitchFamily="2" charset="2"/>
              <a:buChar char="v"/>
            </a:pPr>
            <a:endParaRPr lang="en-US" sz="3600" dirty="0">
              <a:solidFill>
                <a:srgbClr val="002060"/>
              </a:solidFill>
              <a:latin typeface="Times New Roman" panose="02020603050405020304" pitchFamily="18" charset="0"/>
              <a:cs typeface="Times New Roman" panose="02020603050405020304" pitchFamily="18" charset="0"/>
            </a:endParaRPr>
          </a:p>
          <a:p>
            <a:pPr algn="l"/>
            <a:endParaRPr lang="en-US" sz="3600" dirty="0">
              <a:solidFill>
                <a:srgbClr val="002060"/>
              </a:solidFill>
              <a:latin typeface="Times New Roman" panose="02020603050405020304" pitchFamily="18" charset="0"/>
              <a:cs typeface="Times New Roman" panose="02020603050405020304" pitchFamily="18" charset="0"/>
            </a:endParaRPr>
          </a:p>
          <a:p>
            <a:pPr algn="l"/>
            <a:r>
              <a:rPr lang="en-US" sz="3600" dirty="0">
                <a:solidFill>
                  <a:srgbClr val="002060"/>
                </a:solidFill>
                <a:latin typeface="Times New Roman" panose="02020603050405020304" pitchFamily="18" charset="0"/>
                <a:cs typeface="Times New Roman" panose="02020603050405020304" pitchFamily="18" charset="0"/>
              </a:rPr>
              <a:t> </a:t>
            </a:r>
          </a:p>
          <a:p>
            <a:endParaRPr lang="en-US" sz="2000" dirty="0">
              <a:effectLst/>
            </a:endParaRPr>
          </a:p>
          <a:p>
            <a:pPr marL="342900" indent="-342900" algn="l">
              <a:buFont typeface="Wingdings" pitchFamily="2" charset="2"/>
              <a:buChar char="v"/>
            </a:pPr>
            <a:r>
              <a:rPr lang="en-US" sz="3600" dirty="0">
                <a:solidFill>
                  <a:srgbClr val="002060"/>
                </a:solidFill>
                <a:latin typeface="Times New Roman" panose="02020603050405020304" pitchFamily="18" charset="0"/>
                <a:cs typeface="Times New Roman" panose="02020603050405020304" pitchFamily="18" charset="0"/>
              </a:rPr>
              <a:t>Number of articles retrieved and Screening:</a:t>
            </a:r>
            <a:r>
              <a:rPr lang="en-US" sz="3600" dirty="0">
                <a:latin typeface="Times New Roman" panose="02020603050405020304" pitchFamily="18" charset="0"/>
                <a:cs typeface="Times New Roman" panose="02020603050405020304" pitchFamily="18" charset="0"/>
              </a:rPr>
              <a:t> 606 </a:t>
            </a:r>
          </a:p>
          <a:p>
            <a:pPr marL="342900" indent="-342900" algn="l">
              <a:buFont typeface="Wingdings" pitchFamily="2" charset="2"/>
              <a:buChar char="v"/>
            </a:pPr>
            <a:r>
              <a:rPr lang="en-US" sz="3600" dirty="0">
                <a:solidFill>
                  <a:srgbClr val="002060"/>
                </a:solidFill>
                <a:latin typeface="Times New Roman" panose="02020603050405020304" pitchFamily="18" charset="0"/>
                <a:cs typeface="Times New Roman" panose="02020603050405020304" pitchFamily="18" charset="0"/>
              </a:rPr>
              <a:t>Final number of publications: </a:t>
            </a:r>
            <a:r>
              <a:rPr lang="en-US" sz="3600" dirty="0">
                <a:latin typeface="Times New Roman" panose="02020603050405020304" pitchFamily="18" charset="0"/>
                <a:cs typeface="Times New Roman" panose="02020603050405020304" pitchFamily="18" charset="0"/>
              </a:rPr>
              <a:t>51</a:t>
            </a:r>
            <a:endParaRPr lang="en-TR" sz="3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192008E-0178-C367-942B-31928A8F1637}"/>
              </a:ext>
            </a:extLst>
          </p:cNvPr>
          <p:cNvSpPr txBox="1"/>
          <p:nvPr/>
        </p:nvSpPr>
        <p:spPr>
          <a:xfrm>
            <a:off x="4803322" y="2262437"/>
            <a:ext cx="7388678" cy="1877437"/>
          </a:xfrm>
          <a:prstGeom prst="rect">
            <a:avLst/>
          </a:prstGeom>
          <a:noFill/>
        </p:spPr>
        <p:txBody>
          <a:bodyPr wrap="square">
            <a:spAutoFit/>
          </a:bodyPr>
          <a:lstStyle/>
          <a:p>
            <a:r>
              <a:rPr lang="en-US" sz="3600" dirty="0">
                <a:solidFill>
                  <a:srgbClr val="002060"/>
                </a:solidFill>
                <a:latin typeface="Times New Roman" panose="02020603050405020304" pitchFamily="18" charset="0"/>
                <a:cs typeface="Times New Roman" panose="02020603050405020304" pitchFamily="18" charset="0"/>
              </a:rPr>
              <a:t>«</a:t>
            </a:r>
            <a:r>
              <a:rPr lang="en-US" sz="2800" dirty="0">
                <a:solidFill>
                  <a:srgbClr val="002060"/>
                </a:solidFill>
                <a:effectLst/>
                <a:latin typeface="Times New Roman" panose="02020603050405020304" pitchFamily="18" charset="0"/>
                <a:cs typeface="Times New Roman" panose="02020603050405020304" pitchFamily="18" charset="0"/>
              </a:rPr>
              <a:t>periacetabular osteotomy» AND </a:t>
            </a:r>
            <a:r>
              <a:rPr lang="en-US" sz="2000" dirty="0">
                <a:solidFill>
                  <a:srgbClr val="002060"/>
                </a:solidFill>
                <a:effectLst/>
                <a:latin typeface="Helvetica Neue" panose="02000503000000020004" pitchFamily="2" charset="0"/>
              </a:rPr>
              <a:t>((((((age[Title/Abstract]) OR (BMI[Title/Abstract])) OR (osteoarthritis[Title/Abstract])) OR (congruency[Title/Abstract])) OR (joint distance[Title/Abstract])) OR (outcome[Title/Abstract])) OR ("borderline hip dysplasia"[Title/Abstract])</a:t>
            </a:r>
          </a:p>
        </p:txBody>
      </p:sp>
      <p:sp>
        <p:nvSpPr>
          <p:cNvPr id="5" name="TextBox 4">
            <a:extLst>
              <a:ext uri="{FF2B5EF4-FFF2-40B4-BE49-F238E27FC236}">
                <a16:creationId xmlns:a16="http://schemas.microsoft.com/office/drawing/2014/main" id="{78F99CC8-E4F6-6C8A-0D91-BD75AC500DDC}"/>
              </a:ext>
            </a:extLst>
          </p:cNvPr>
          <p:cNvSpPr txBox="1"/>
          <p:nvPr/>
        </p:nvSpPr>
        <p:spPr>
          <a:xfrm>
            <a:off x="6802243" y="5386368"/>
            <a:ext cx="2395631" cy="1200329"/>
          </a:xfrm>
          <a:prstGeom prst="rect">
            <a:avLst/>
          </a:prstGeom>
          <a:noFill/>
        </p:spPr>
        <p:txBody>
          <a:bodyPr wrap="square">
            <a:spAutoFit/>
          </a:bodyPr>
          <a:lstStyle/>
          <a:p>
            <a:pPr algn="ctr"/>
            <a:r>
              <a:rPr lang="en-TR" sz="1800" dirty="0">
                <a:solidFill>
                  <a:srgbClr val="002060"/>
                </a:solidFill>
                <a:latin typeface="Times New Roman" panose="02020603050405020304" pitchFamily="18" charset="0"/>
                <a:cs typeface="Times New Roman" panose="02020603050405020304" pitchFamily="18" charset="0"/>
              </a:rPr>
              <a:t>Level  II        :   6 </a:t>
            </a:r>
          </a:p>
          <a:p>
            <a:pPr algn="ctr"/>
            <a:r>
              <a:rPr lang="en-TR" sz="1800" dirty="0">
                <a:solidFill>
                  <a:srgbClr val="002060"/>
                </a:solidFill>
                <a:latin typeface="Times New Roman" panose="02020603050405020304" pitchFamily="18" charset="0"/>
                <a:cs typeface="Times New Roman" panose="02020603050405020304" pitchFamily="18" charset="0"/>
              </a:rPr>
              <a:t>Level  III       : 25</a:t>
            </a:r>
          </a:p>
          <a:p>
            <a:pPr algn="ctr"/>
            <a:r>
              <a:rPr lang="en-TR" sz="1800" dirty="0">
                <a:solidFill>
                  <a:srgbClr val="002060"/>
                </a:solidFill>
                <a:latin typeface="Times New Roman" panose="02020603050405020304" pitchFamily="18" charset="0"/>
                <a:cs typeface="Times New Roman" panose="02020603050405020304" pitchFamily="18" charset="0"/>
              </a:rPr>
              <a:t>Level IV        : 19</a:t>
            </a:r>
          </a:p>
          <a:p>
            <a:pPr algn="ctr"/>
            <a:r>
              <a:rPr lang="en-TR" sz="1800" dirty="0">
                <a:solidFill>
                  <a:srgbClr val="002060"/>
                </a:solidFill>
                <a:latin typeface="Times New Roman" panose="02020603050405020304" pitchFamily="18" charset="0"/>
                <a:cs typeface="Times New Roman" panose="02020603050405020304" pitchFamily="18" charset="0"/>
              </a:rPr>
              <a:t> Level V         :   1 </a:t>
            </a:r>
            <a:endParaRPr lang="en-TR" dirty="0">
              <a:solidFill>
                <a:srgbClr val="002060"/>
              </a:solidFill>
            </a:endParaRPr>
          </a:p>
        </p:txBody>
      </p:sp>
    </p:spTree>
    <p:extLst>
      <p:ext uri="{BB962C8B-B14F-4D97-AF65-F5344CB8AC3E}">
        <p14:creationId xmlns:p14="http://schemas.microsoft.com/office/powerpoint/2010/main" val="921683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EF380BA-2F2E-C9C1-E313-CDB7B1D2B2D3}"/>
              </a:ext>
            </a:extLst>
          </p:cNvPr>
          <p:cNvSpPr txBox="1">
            <a:spLocks/>
          </p:cNvSpPr>
          <p:nvPr/>
        </p:nvSpPr>
        <p:spPr>
          <a:xfrm>
            <a:off x="243445" y="13639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TR"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2CA443-D42A-C2A7-C5DE-A3AF800729AA}"/>
              </a:ext>
            </a:extLst>
          </p:cNvPr>
          <p:cNvSpPr txBox="1"/>
          <p:nvPr/>
        </p:nvSpPr>
        <p:spPr>
          <a:xfrm>
            <a:off x="0" y="2171588"/>
            <a:ext cx="12192000" cy="4893647"/>
          </a:xfrm>
          <a:prstGeom prst="rect">
            <a:avLst/>
          </a:prstGeom>
          <a:noFill/>
        </p:spPr>
        <p:txBody>
          <a:bodyPr wrap="square">
            <a:spAutoFit/>
          </a:bodyPr>
          <a:lstStyle/>
          <a:p>
            <a:pPr marL="342900" indent="-342900" algn="l">
              <a:buFont typeface="Wingdings" pitchFamily="2" charset="2"/>
              <a:buChar char="v"/>
            </a:pPr>
            <a:r>
              <a:rPr lang="en-TR" sz="3200" dirty="0">
                <a:solidFill>
                  <a:srgbClr val="002060"/>
                </a:solidFill>
                <a:latin typeface="Times New Roman" panose="02020603050405020304" pitchFamily="18" charset="0"/>
                <a:cs typeface="Times New Roman" panose="02020603050405020304" pitchFamily="18" charset="0"/>
              </a:rPr>
              <a:t>Dysplasia</a:t>
            </a:r>
            <a:r>
              <a:rPr lang="en-TR" sz="3600" dirty="0">
                <a:solidFill>
                  <a:srgbClr val="002060"/>
                </a:solidFill>
                <a:latin typeface="Times New Roman" panose="02020603050405020304" pitchFamily="18" charset="0"/>
                <a:cs typeface="Times New Roman" panose="02020603050405020304" pitchFamily="18" charset="0"/>
              </a:rPr>
              <a:t>:  </a:t>
            </a:r>
            <a:r>
              <a:rPr lang="en-TR" sz="2400" b="1" dirty="0">
                <a:solidFill>
                  <a:srgbClr val="002060"/>
                </a:solidFill>
                <a:latin typeface="Times New Roman" panose="02020603050405020304" pitchFamily="18" charset="0"/>
                <a:cs typeface="Times New Roman" panose="02020603050405020304" pitchFamily="18" charset="0"/>
              </a:rPr>
              <a:t>Lateral Centre Edge (LCE) &lt;20˚</a:t>
            </a:r>
            <a:r>
              <a:rPr lang="en-TR" sz="2400" dirty="0">
                <a:solidFill>
                  <a:srgbClr val="002060"/>
                </a:solidFill>
                <a:latin typeface="Times New Roman" panose="02020603050405020304" pitchFamily="18" charset="0"/>
                <a:cs typeface="Times New Roman" panose="02020603050405020304" pitchFamily="18" charset="0"/>
              </a:rPr>
              <a:t>, ACE &lt;25˚, AI &gt;14˚</a:t>
            </a:r>
          </a:p>
          <a:p>
            <a:pPr lvl="1"/>
            <a:r>
              <a:rPr lang="en-TR" sz="2800" b="1" dirty="0">
                <a:solidFill>
                  <a:srgbClr val="002060"/>
                </a:solidFill>
                <a:latin typeface="Times New Roman" panose="02020603050405020304" pitchFamily="18" charset="0"/>
                <a:cs typeface="Times New Roman" panose="02020603050405020304" pitchFamily="18" charset="0"/>
              </a:rPr>
              <a:t>                 - Upper Limit ?  </a:t>
            </a:r>
            <a:r>
              <a:rPr lang="en-US" sz="2800" dirty="0">
                <a:solidFill>
                  <a:srgbClr val="002060"/>
                </a:solidFill>
                <a:latin typeface="Times New Roman" panose="02020603050405020304" pitchFamily="18" charset="0"/>
                <a:cs typeface="Times New Roman" panose="02020603050405020304" pitchFamily="18" charset="0"/>
              </a:rPr>
              <a:t>c</a:t>
            </a:r>
            <a:r>
              <a:rPr lang="en-TR" sz="2800" dirty="0">
                <a:solidFill>
                  <a:srgbClr val="002060"/>
                </a:solidFill>
                <a:latin typeface="Times New Roman" panose="02020603050405020304" pitchFamily="18" charset="0"/>
                <a:cs typeface="Times New Roman" panose="02020603050405020304" pitchFamily="18" charset="0"/>
              </a:rPr>
              <a:t>ut off </a:t>
            </a:r>
            <a:r>
              <a:rPr lang="en-TR" sz="2800" b="1" dirty="0">
                <a:solidFill>
                  <a:srgbClr val="002060"/>
                </a:solidFill>
                <a:latin typeface="Times New Roman" panose="02020603050405020304" pitchFamily="18" charset="0"/>
                <a:cs typeface="Times New Roman" panose="02020603050405020304" pitchFamily="18" charset="0"/>
              </a:rPr>
              <a:t>35yrs – 40yrs – 45yrs</a:t>
            </a:r>
          </a:p>
          <a:p>
            <a:pPr lvl="1" algn="r"/>
            <a:endParaRPr lang="en-US" sz="14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lvl="1" algn="r"/>
            <a:endParaRPr lang="en-US" sz="1400" dirty="0">
              <a:solidFill>
                <a:srgbClr val="002060"/>
              </a:solidFill>
              <a:latin typeface="Aptos" panose="020B0004020202020204" pitchFamily="34" charset="0"/>
              <a:ea typeface="Aptos" panose="020B0004020202020204" pitchFamily="34" charset="0"/>
              <a:cs typeface="Times New Roman" panose="02020603050405020304" pitchFamily="18" charset="0"/>
            </a:endParaRPr>
          </a:p>
          <a:p>
            <a:pPr lvl="1" algn="r"/>
            <a:r>
              <a:rPr lang="en-US" sz="14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Level III-Lerch et al., 2017, </a:t>
            </a:r>
            <a:r>
              <a:rPr lang="en-US" sz="1400" dirty="0">
                <a:solidFill>
                  <a:srgbClr val="002060"/>
                </a:solidFill>
                <a:latin typeface="Aptos" panose="020B0004020202020204" pitchFamily="34" charset="0"/>
                <a:cs typeface="Times New Roman" panose="02020603050405020304" pitchFamily="18" charset="0"/>
              </a:rPr>
              <a:t> Level II - </a:t>
            </a:r>
            <a:r>
              <a:rPr lang="en-US" sz="1400" dirty="0" err="1">
                <a:solidFill>
                  <a:srgbClr val="002060"/>
                </a:solidFill>
                <a:latin typeface="Aptos" panose="020B0004020202020204" pitchFamily="34" charset="0"/>
                <a:cs typeface="Times New Roman" panose="02020603050405020304" pitchFamily="18" charset="0"/>
              </a:rPr>
              <a:t>Matheney</a:t>
            </a:r>
            <a:r>
              <a:rPr lang="en-US" sz="1400" dirty="0">
                <a:solidFill>
                  <a:srgbClr val="002060"/>
                </a:solidFill>
                <a:latin typeface="Aptos" panose="020B0004020202020204" pitchFamily="34" charset="0"/>
                <a:cs typeface="Times New Roman" panose="02020603050405020304" pitchFamily="18" charset="0"/>
              </a:rPr>
              <a:t> et al., 2009,  Level II- </a:t>
            </a:r>
            <a:r>
              <a:rPr lang="en-US" sz="1400" dirty="0" err="1">
                <a:solidFill>
                  <a:srgbClr val="002060"/>
                </a:solidFill>
                <a:latin typeface="Aptos" panose="020B0004020202020204" pitchFamily="34" charset="0"/>
                <a:cs typeface="Times New Roman" panose="02020603050405020304" pitchFamily="18" charset="0"/>
              </a:rPr>
              <a:t>Troelsen</a:t>
            </a:r>
            <a:r>
              <a:rPr lang="en-US" sz="1400" dirty="0">
                <a:solidFill>
                  <a:srgbClr val="002060"/>
                </a:solidFill>
                <a:latin typeface="Aptos" panose="020B0004020202020204" pitchFamily="34" charset="0"/>
                <a:cs typeface="Times New Roman" panose="02020603050405020304" pitchFamily="18" charset="0"/>
              </a:rPr>
              <a:t> et al., 2009</a:t>
            </a:r>
          </a:p>
          <a:p>
            <a:pPr lvl="1"/>
            <a:r>
              <a:rPr lang="en-US" sz="1400" b="1" dirty="0">
                <a:solidFill>
                  <a:srgbClr val="002060"/>
                </a:solidFill>
                <a:latin typeface="Aptos" panose="020B0004020202020204" pitchFamily="34"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&gt;40yrs </a:t>
            </a:r>
            <a:r>
              <a:rPr lang="en-TR" sz="3200" b="1" dirty="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favorable results </a:t>
            </a:r>
            <a:r>
              <a:rPr lang="en-US" sz="2400" u="sng" dirty="0">
                <a:solidFill>
                  <a:srgbClr val="002060"/>
                </a:solidFill>
                <a:latin typeface="Times New Roman" panose="02020603050405020304" pitchFamily="18" charset="0"/>
                <a:cs typeface="Times New Roman" panose="02020603050405020304" pitchFamily="18" charset="0"/>
              </a:rPr>
              <a:t>@ mid term</a:t>
            </a:r>
            <a:r>
              <a:rPr lang="en-US" sz="2000" dirty="0">
                <a:solidFill>
                  <a:srgbClr val="002060"/>
                </a:solidFill>
                <a:latin typeface="Times New Roman" panose="02020603050405020304" pitchFamily="18" charset="0"/>
                <a:cs typeface="Times New Roman" panose="02020603050405020304" pitchFamily="18" charset="0"/>
              </a:rPr>
              <a:t>(&lt;5yrs f/u)</a:t>
            </a:r>
          </a:p>
          <a:p>
            <a:pPr lvl="1" algn="r"/>
            <a:r>
              <a:rPr lang="en-US" sz="1400" dirty="0">
                <a:solidFill>
                  <a:srgbClr val="002060"/>
                </a:solidFill>
                <a:latin typeface="Aptos" panose="020B0004020202020204" pitchFamily="34" charset="0"/>
                <a:cs typeface="Times New Roman" panose="02020603050405020304" pitchFamily="18" charset="0"/>
              </a:rPr>
              <a:t>Level III-Leopold et al. 2024, Level III -</a:t>
            </a:r>
            <a:r>
              <a:rPr lang="en-US" sz="1400" dirty="0" err="1">
                <a:solidFill>
                  <a:srgbClr val="002060"/>
                </a:solidFill>
                <a:latin typeface="Aptos" panose="020B0004020202020204" pitchFamily="34" charset="0"/>
                <a:cs typeface="Times New Roman" panose="02020603050405020304" pitchFamily="18" charset="0"/>
              </a:rPr>
              <a:t>Garbuz</a:t>
            </a:r>
            <a:r>
              <a:rPr lang="en-US" sz="1400" dirty="0">
                <a:solidFill>
                  <a:srgbClr val="002060"/>
                </a:solidFill>
                <a:latin typeface="Aptos" panose="020B0004020202020204" pitchFamily="34" charset="0"/>
                <a:cs typeface="Times New Roman" panose="02020603050405020304" pitchFamily="18" charset="0"/>
              </a:rPr>
              <a:t> et al., 2008</a:t>
            </a:r>
          </a:p>
          <a:p>
            <a:pPr lvl="1"/>
            <a:r>
              <a:rPr lang="en-US" sz="2000" b="1" i="1" dirty="0">
                <a:solidFill>
                  <a:srgbClr val="002060"/>
                </a:solidFill>
                <a:latin typeface="Aptos" panose="020B0004020202020204" pitchFamily="34" charset="0"/>
                <a:ea typeface="Aptos" panose="020B0004020202020204" pitchFamily="34"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poor results </a:t>
            </a:r>
            <a:r>
              <a:rPr lang="en-US" sz="2400" u="sng" dirty="0">
                <a:solidFill>
                  <a:srgbClr val="002060"/>
                </a:solidFill>
                <a:latin typeface="Times New Roman" panose="02020603050405020304" pitchFamily="18" charset="0"/>
                <a:cs typeface="Times New Roman" panose="02020603050405020304" pitchFamily="18" charset="0"/>
              </a:rPr>
              <a:t>@ long term </a:t>
            </a:r>
            <a:r>
              <a:rPr lang="en-US" sz="2000" dirty="0">
                <a:solidFill>
                  <a:srgbClr val="002060"/>
                </a:solidFill>
                <a:latin typeface="Times New Roman" panose="02020603050405020304" pitchFamily="18" charset="0"/>
                <a:cs typeface="Times New Roman" panose="02020603050405020304" pitchFamily="18" charset="0"/>
              </a:rPr>
              <a:t>(&gt;6yrs f/u)</a:t>
            </a:r>
          </a:p>
          <a:p>
            <a:pPr lvl="1" algn="r"/>
            <a:r>
              <a:rPr lang="en-US" sz="1400" dirty="0">
                <a:solidFill>
                  <a:srgbClr val="002060"/>
                </a:solidFill>
                <a:latin typeface="Aptos" panose="020B0004020202020204" pitchFamily="34" charset="0"/>
                <a:cs typeface="Times New Roman" panose="02020603050405020304" pitchFamily="18" charset="0"/>
              </a:rPr>
              <a:t>Level </a:t>
            </a:r>
            <a:r>
              <a:rPr lang="en-US" sz="1400" dirty="0" err="1">
                <a:solidFill>
                  <a:srgbClr val="002060"/>
                </a:solidFill>
                <a:latin typeface="Aptos" panose="020B0004020202020204" pitchFamily="34" charset="0"/>
                <a:cs typeface="Times New Roman" panose="02020603050405020304" pitchFamily="18" charset="0"/>
              </a:rPr>
              <a:t>IVTan</a:t>
            </a:r>
            <a:r>
              <a:rPr lang="en-US" sz="1400" dirty="0">
                <a:solidFill>
                  <a:srgbClr val="002060"/>
                </a:solidFill>
                <a:latin typeface="Aptos" panose="020B0004020202020204" pitchFamily="34" charset="0"/>
                <a:cs typeface="Times New Roman" panose="02020603050405020304" pitchFamily="18" charset="0"/>
              </a:rPr>
              <a:t> et al., 2022</a:t>
            </a:r>
          </a:p>
          <a:p>
            <a:pPr lvl="1"/>
            <a:r>
              <a:rPr lang="en-US" sz="3200" b="1" dirty="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preserve hip </a:t>
            </a:r>
            <a:r>
              <a:rPr lang="en-US" sz="2400" u="sng" dirty="0">
                <a:solidFill>
                  <a:srgbClr val="002060"/>
                </a:solidFill>
                <a:latin typeface="Times New Roman" panose="02020603050405020304" pitchFamily="18" charset="0"/>
                <a:cs typeface="Times New Roman" panose="02020603050405020304" pitchFamily="18" charset="0"/>
              </a:rPr>
              <a:t>@ long-term </a:t>
            </a:r>
            <a:r>
              <a:rPr lang="en-US" sz="2000" i="1" dirty="0">
                <a:solidFill>
                  <a:srgbClr val="002060"/>
                </a:solidFill>
                <a:latin typeface="Times New Roman" panose="02020603050405020304" pitchFamily="18" charset="0"/>
                <a:cs typeface="Times New Roman" panose="02020603050405020304" pitchFamily="18" charset="0"/>
              </a:rPr>
              <a:t>w </a:t>
            </a:r>
            <a:r>
              <a:rPr lang="en-US" sz="2400" i="1" dirty="0">
                <a:solidFill>
                  <a:srgbClr val="002060"/>
                </a:solidFill>
                <a:latin typeface="Times New Roman" panose="02020603050405020304" pitchFamily="18" charset="0"/>
                <a:cs typeface="Times New Roman" panose="02020603050405020304" pitchFamily="18" charset="0"/>
              </a:rPr>
              <a:t>preoperative good </a:t>
            </a:r>
            <a:r>
              <a:rPr lang="en-US" sz="2400" i="1" dirty="0" err="1">
                <a:solidFill>
                  <a:srgbClr val="002060"/>
                </a:solidFill>
                <a:latin typeface="Times New Roman" panose="02020603050405020304" pitchFamily="18" charset="0"/>
                <a:cs typeface="Times New Roman" panose="02020603050405020304" pitchFamily="18" charset="0"/>
              </a:rPr>
              <a:t>fxn</a:t>
            </a:r>
            <a:r>
              <a:rPr lang="en-US" sz="2400" i="1" dirty="0">
                <a:solidFill>
                  <a:srgbClr val="002060"/>
                </a:solidFill>
                <a:latin typeface="Times New Roman" panose="02020603050405020304" pitchFamily="18" charset="0"/>
                <a:cs typeface="Times New Roman" panose="02020603050405020304" pitchFamily="18" charset="0"/>
              </a:rPr>
              <a:t> – </a:t>
            </a:r>
            <a:r>
              <a:rPr lang="en-US" sz="2400" i="1" dirty="0" err="1">
                <a:solidFill>
                  <a:srgbClr val="002060"/>
                </a:solidFill>
                <a:latin typeface="Times New Roman" panose="02020603050405020304" pitchFamily="18" charset="0"/>
                <a:cs typeface="Times New Roman" panose="02020603050405020304" pitchFamily="18" charset="0"/>
              </a:rPr>
              <a:t>Tönnis</a:t>
            </a:r>
            <a:r>
              <a:rPr lang="en-US" sz="2400" i="1" dirty="0">
                <a:solidFill>
                  <a:srgbClr val="002060"/>
                </a:solidFill>
                <a:latin typeface="Times New Roman" panose="02020603050405020304" pitchFamily="18" charset="0"/>
                <a:cs typeface="Times New Roman" panose="02020603050405020304" pitchFamily="18" charset="0"/>
              </a:rPr>
              <a:t> 0-1</a:t>
            </a:r>
          </a:p>
          <a:p>
            <a:pPr lvl="1" algn="r"/>
            <a:r>
              <a:rPr lang="en-US" sz="1400" dirty="0">
                <a:solidFill>
                  <a:srgbClr val="002060"/>
                </a:solidFill>
                <a:latin typeface="Aptos" panose="020B0004020202020204" pitchFamily="34" charset="0"/>
                <a:cs typeface="Times New Roman" panose="02020603050405020304" pitchFamily="18" charset="0"/>
              </a:rPr>
              <a:t>Level IV- </a:t>
            </a:r>
            <a:r>
              <a:rPr lang="en-US" sz="1400" dirty="0" err="1">
                <a:solidFill>
                  <a:srgbClr val="002060"/>
                </a:solidFill>
                <a:latin typeface="Aptos" panose="020B0004020202020204" pitchFamily="34" charset="0"/>
                <a:cs typeface="Times New Roman" panose="02020603050405020304" pitchFamily="18" charset="0"/>
              </a:rPr>
              <a:t>Novais</a:t>
            </a:r>
            <a:r>
              <a:rPr lang="en-US" sz="1400" dirty="0">
                <a:solidFill>
                  <a:srgbClr val="002060"/>
                </a:solidFill>
                <a:latin typeface="Aptos" panose="020B0004020202020204" pitchFamily="34" charset="0"/>
                <a:cs typeface="Times New Roman" panose="02020603050405020304" pitchFamily="18" charset="0"/>
              </a:rPr>
              <a:t> et al., 2023</a:t>
            </a:r>
          </a:p>
          <a:p>
            <a:pPr lvl="1"/>
            <a:r>
              <a:rPr lang="en-US" sz="2400" dirty="0">
                <a:solidFill>
                  <a:srgbClr val="002060"/>
                </a:solidFill>
                <a:latin typeface="Times New Roman" panose="02020603050405020304" pitchFamily="18" charset="0"/>
                <a:cs typeface="Times New Roman" panose="02020603050405020304" pitchFamily="18" charset="0"/>
              </a:rPr>
              <a:t>		Adjusted </a:t>
            </a:r>
            <a:r>
              <a:rPr lang="en-US" sz="2400" i="1" dirty="0">
                <a:solidFill>
                  <a:srgbClr val="002060"/>
                </a:solidFill>
                <a:latin typeface="Times New Roman" panose="02020603050405020304" pitchFamily="18" charset="0"/>
                <a:cs typeface="Times New Roman" panose="02020603050405020304" pitchFamily="18" charset="0"/>
              </a:rPr>
              <a:t>w</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Tönnis</a:t>
            </a:r>
            <a:r>
              <a:rPr lang="en-US" sz="2400" dirty="0">
                <a:solidFill>
                  <a:srgbClr val="002060"/>
                </a:solidFill>
                <a:latin typeface="Times New Roman" panose="02020603050405020304" pitchFamily="18" charset="0"/>
                <a:cs typeface="Times New Roman" panose="02020603050405020304" pitchFamily="18" charset="0"/>
              </a:rPr>
              <a:t>, age is </a:t>
            </a:r>
            <a:r>
              <a:rPr lang="en-US" sz="2400" b="1" dirty="0">
                <a:solidFill>
                  <a:srgbClr val="002060"/>
                </a:solidFill>
                <a:latin typeface="Times New Roman" panose="02020603050405020304" pitchFamily="18" charset="0"/>
                <a:cs typeface="Times New Roman" panose="02020603050405020304" pitchFamily="18" charset="0"/>
              </a:rPr>
              <a:t>not</a:t>
            </a:r>
            <a:r>
              <a:rPr lang="en-US" sz="2400" dirty="0">
                <a:solidFill>
                  <a:srgbClr val="002060"/>
                </a:solidFill>
                <a:latin typeface="Times New Roman" panose="02020603050405020304" pitchFamily="18" charset="0"/>
                <a:cs typeface="Times New Roman" panose="02020603050405020304" pitchFamily="18" charset="0"/>
              </a:rPr>
              <a:t> a risk factor </a:t>
            </a:r>
            <a:r>
              <a:rPr lang="en-US" sz="2400" u="sng" dirty="0">
                <a:solidFill>
                  <a:srgbClr val="002060"/>
                </a:solidFill>
                <a:latin typeface="Times New Roman" panose="02020603050405020304" pitchFamily="18" charset="0"/>
                <a:cs typeface="Times New Roman" panose="02020603050405020304" pitchFamily="18" charset="0"/>
              </a:rPr>
              <a:t>@ long-term</a:t>
            </a:r>
            <a:r>
              <a:rPr lang="en-US" sz="2400" dirty="0">
                <a:solidFill>
                  <a:srgbClr val="002060"/>
                </a:solidFill>
                <a:latin typeface="Times New Roman" panose="02020603050405020304" pitchFamily="18" charset="0"/>
                <a:cs typeface="Times New Roman" panose="02020603050405020304" pitchFamily="18" charset="0"/>
              </a:rPr>
              <a:t> </a:t>
            </a:r>
          </a:p>
          <a:p>
            <a:pPr lvl="1" algn="r"/>
            <a:endParaRPr lang="en-US" sz="1400" dirty="0">
              <a:solidFill>
                <a:srgbClr val="002060"/>
              </a:solidFill>
              <a:latin typeface="Aptos" panose="020B0004020202020204" pitchFamily="34" charset="0"/>
              <a:cs typeface="Times New Roman" panose="02020603050405020304" pitchFamily="18" charset="0"/>
            </a:endParaRPr>
          </a:p>
          <a:p>
            <a:pPr lvl="1" algn="r"/>
            <a:r>
              <a:rPr lang="en-US" sz="1400" dirty="0">
                <a:solidFill>
                  <a:srgbClr val="002060"/>
                </a:solidFill>
                <a:latin typeface="Aptos" panose="020B0004020202020204" pitchFamily="34" charset="0"/>
                <a:cs typeface="Times New Roman" panose="02020603050405020304" pitchFamily="18" charset="0"/>
              </a:rPr>
              <a:t>Level II- </a:t>
            </a:r>
            <a:r>
              <a:rPr lang="en-US" sz="1400" dirty="0" err="1">
                <a:solidFill>
                  <a:srgbClr val="002060"/>
                </a:solidFill>
                <a:latin typeface="Aptos" panose="020B0004020202020204" pitchFamily="34" charset="0"/>
                <a:cs typeface="Times New Roman" panose="02020603050405020304" pitchFamily="18" charset="0"/>
              </a:rPr>
              <a:t>Troelsen</a:t>
            </a:r>
            <a:r>
              <a:rPr lang="en-US" sz="1400" dirty="0">
                <a:solidFill>
                  <a:srgbClr val="002060"/>
                </a:solidFill>
                <a:latin typeface="Aptos" panose="020B0004020202020204" pitchFamily="34" charset="0"/>
                <a:cs typeface="Times New Roman" panose="02020603050405020304" pitchFamily="18" charset="0"/>
              </a:rPr>
              <a:t> et al., 2009</a:t>
            </a:r>
          </a:p>
          <a:p>
            <a:pPr lvl="1" algn="r"/>
            <a:r>
              <a:rPr lang="en-US" sz="2400" i="1" dirty="0">
                <a:solidFill>
                  <a:srgbClr val="002060"/>
                </a:solidFill>
                <a:latin typeface="Times New Roman" panose="02020603050405020304" pitchFamily="18" charset="0"/>
                <a:cs typeface="Times New Roman" panose="02020603050405020304" pitchFamily="18" charset="0"/>
              </a:rPr>
              <a:t> </a:t>
            </a:r>
            <a:endParaRPr lang="en-US" sz="2800" i="1" dirty="0">
              <a:solidFill>
                <a:srgbClr val="002060"/>
              </a:solidFill>
              <a:latin typeface="Times New Roman" panose="02020603050405020304" pitchFamily="18" charset="0"/>
              <a:cs typeface="Times New Roman" panose="02020603050405020304" pitchFamily="18" charset="0"/>
            </a:endParaRPr>
          </a:p>
        </p:txBody>
      </p:sp>
      <p:sp>
        <p:nvSpPr>
          <p:cNvPr id="2" name="Title 2">
            <a:extLst>
              <a:ext uri="{FF2B5EF4-FFF2-40B4-BE49-F238E27FC236}">
                <a16:creationId xmlns:a16="http://schemas.microsoft.com/office/drawing/2014/main" id="{52D60733-C301-0075-BE24-297B4102E18A}"/>
              </a:ext>
            </a:extLst>
          </p:cNvPr>
          <p:cNvSpPr txBox="1">
            <a:spLocks/>
          </p:cNvSpPr>
          <p:nvPr/>
        </p:nvSpPr>
        <p:spPr>
          <a:xfrm>
            <a:off x="268069" y="1568449"/>
            <a:ext cx="10134715" cy="54536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Findings from Literature</a:t>
            </a:r>
          </a:p>
        </p:txBody>
      </p:sp>
      <p:sp>
        <p:nvSpPr>
          <p:cNvPr id="5" name="TextBox 4">
            <a:extLst>
              <a:ext uri="{FF2B5EF4-FFF2-40B4-BE49-F238E27FC236}">
                <a16:creationId xmlns:a16="http://schemas.microsoft.com/office/drawing/2014/main" id="{0E1161FF-9E61-8301-D02B-400968AD8B8C}"/>
              </a:ext>
            </a:extLst>
          </p:cNvPr>
          <p:cNvSpPr txBox="1"/>
          <p:nvPr/>
        </p:nvSpPr>
        <p:spPr>
          <a:xfrm>
            <a:off x="580902" y="3429000"/>
            <a:ext cx="975755" cy="523220"/>
          </a:xfrm>
          <a:prstGeom prst="rect">
            <a:avLst/>
          </a:prstGeom>
          <a:solidFill>
            <a:schemeClr val="accent5">
              <a:lumMod val="20000"/>
              <a:lumOff val="80000"/>
            </a:schemeClr>
          </a:solidFill>
        </p:spPr>
        <p:txBody>
          <a:bodyPr wrap="square">
            <a:spAutoFit/>
          </a:bodyPr>
          <a:lstStyle/>
          <a:p>
            <a:r>
              <a:rPr lang="en-US" sz="2800" dirty="0">
                <a:solidFill>
                  <a:srgbClr val="002060"/>
                </a:solidFill>
                <a:latin typeface="Times New Roman" panose="02020603050405020304" pitchFamily="18" charset="0"/>
                <a:cs typeface="Times New Roman" panose="02020603050405020304" pitchFamily="18" charset="0"/>
              </a:rPr>
              <a:t>A</a:t>
            </a:r>
            <a:r>
              <a:rPr lang="en-TR" sz="2800" dirty="0">
                <a:solidFill>
                  <a:srgbClr val="002060"/>
                </a:solidFill>
                <a:latin typeface="Times New Roman" panose="02020603050405020304" pitchFamily="18" charset="0"/>
                <a:cs typeface="Times New Roman" panose="02020603050405020304" pitchFamily="18" charset="0"/>
              </a:rPr>
              <a:t>GE </a:t>
            </a:r>
            <a:endParaRPr lang="en-TR" sz="2800" dirty="0">
              <a:solidFill>
                <a:srgbClr val="002060"/>
              </a:solidFill>
            </a:endParaRPr>
          </a:p>
        </p:txBody>
      </p:sp>
    </p:spTree>
    <p:extLst>
      <p:ext uri="{BB962C8B-B14F-4D97-AF65-F5344CB8AC3E}">
        <p14:creationId xmlns:p14="http://schemas.microsoft.com/office/powerpoint/2010/main" val="3204153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8129FD-B696-3B1C-CFAC-3B223E9CB29E}"/>
              </a:ext>
            </a:extLst>
          </p:cNvPr>
          <p:cNvSpPr txBox="1"/>
          <p:nvPr/>
        </p:nvSpPr>
        <p:spPr>
          <a:xfrm>
            <a:off x="0" y="3371762"/>
            <a:ext cx="2453268" cy="954107"/>
          </a:xfrm>
          <a:prstGeom prst="rect">
            <a:avLst/>
          </a:prstGeom>
          <a:solidFill>
            <a:schemeClr val="accent5">
              <a:lumMod val="20000"/>
              <a:lumOff val="80000"/>
            </a:schemeClr>
          </a:solidFill>
        </p:spPr>
        <p:txBody>
          <a:bodyPr wrap="square">
            <a:spAutoFit/>
          </a:bodyPr>
          <a:lstStyle>
            <a:defPPr>
              <a:defRPr lang="tr-TR"/>
            </a:defPPr>
            <a:lvl1pPr algn="ctr">
              <a:defRPr sz="2800">
                <a:solidFill>
                  <a:srgbClr val="002060"/>
                </a:solidFill>
                <a:latin typeface="Times New Roman" panose="02020603050405020304" pitchFamily="18" charset="0"/>
                <a:cs typeface="Times New Roman" panose="02020603050405020304" pitchFamily="18" charset="0"/>
              </a:defRPr>
            </a:lvl1pPr>
          </a:lstStyle>
          <a:p>
            <a:r>
              <a:rPr lang="en-TR" dirty="0"/>
              <a:t>Severity of Dysplasia </a:t>
            </a:r>
          </a:p>
        </p:txBody>
      </p:sp>
      <p:sp>
        <p:nvSpPr>
          <p:cNvPr id="4" name="TextBox 3">
            <a:extLst>
              <a:ext uri="{FF2B5EF4-FFF2-40B4-BE49-F238E27FC236}">
                <a16:creationId xmlns:a16="http://schemas.microsoft.com/office/drawing/2014/main" id="{A3EC9226-720B-1E55-DB82-6093D91AD139}"/>
              </a:ext>
            </a:extLst>
          </p:cNvPr>
          <p:cNvSpPr txBox="1"/>
          <p:nvPr/>
        </p:nvSpPr>
        <p:spPr>
          <a:xfrm>
            <a:off x="661180" y="2341138"/>
            <a:ext cx="11380764" cy="954107"/>
          </a:xfrm>
          <a:prstGeom prst="rect">
            <a:avLst/>
          </a:prstGeom>
          <a:noFill/>
        </p:spPr>
        <p:txBody>
          <a:bodyPr wrap="square" rtlCol="0">
            <a:spAutoFit/>
          </a:bodyPr>
          <a:lstStyle/>
          <a:p>
            <a:pPr algn="ctr"/>
            <a:r>
              <a:rPr lang="en-TR" sz="2800" dirty="0">
                <a:solidFill>
                  <a:srgbClr val="002060"/>
                </a:solidFill>
              </a:rPr>
              <a:t>Lateral Center Angle (LCEA) :  &lt;20˚,  Anterior Center Angle (ACEA): &lt;25˚ Acetabular Index (AI) &gt;14˚ </a:t>
            </a:r>
          </a:p>
        </p:txBody>
      </p:sp>
      <p:sp>
        <p:nvSpPr>
          <p:cNvPr id="5" name="TextBox 4">
            <a:extLst>
              <a:ext uri="{FF2B5EF4-FFF2-40B4-BE49-F238E27FC236}">
                <a16:creationId xmlns:a16="http://schemas.microsoft.com/office/drawing/2014/main" id="{F315322C-2E99-CEFD-4D1B-076783968C8E}"/>
              </a:ext>
            </a:extLst>
          </p:cNvPr>
          <p:cNvSpPr txBox="1"/>
          <p:nvPr/>
        </p:nvSpPr>
        <p:spPr>
          <a:xfrm>
            <a:off x="2446173" y="3323695"/>
            <a:ext cx="9456234" cy="738664"/>
          </a:xfrm>
          <a:prstGeom prst="rect">
            <a:avLst/>
          </a:prstGeom>
          <a:noFill/>
        </p:spPr>
        <p:txBody>
          <a:bodyPr wrap="square" rtlCol="0">
            <a:spAutoFit/>
          </a:bodyPr>
          <a:lstStyle/>
          <a:p>
            <a:r>
              <a:rPr lang="en-TR" sz="2400" b="1" dirty="0">
                <a:solidFill>
                  <a:srgbClr val="002060"/>
                </a:solidFill>
              </a:rPr>
              <a:t>BORDERLINE DYSPLASIA (</a:t>
            </a:r>
            <a:r>
              <a:rPr lang="en-US" sz="2400" b="1" dirty="0">
                <a:solidFill>
                  <a:srgbClr val="002060"/>
                </a:solidFill>
              </a:rPr>
              <a:t>18˚ to 25˚ / 20˚ to 25˚)</a:t>
            </a:r>
          </a:p>
          <a:p>
            <a:pPr algn="r"/>
            <a:r>
              <a:rPr lang="en-US" dirty="0">
                <a:solidFill>
                  <a:srgbClr val="002060"/>
                </a:solidFill>
              </a:rPr>
              <a:t> </a:t>
            </a:r>
            <a:r>
              <a:rPr lang="en-TR" dirty="0">
                <a:solidFill>
                  <a:srgbClr val="002060"/>
                </a:solidFill>
              </a:rPr>
              <a:t>  </a:t>
            </a:r>
            <a:r>
              <a:rPr lang="en-US" sz="105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(Level IV- </a:t>
            </a:r>
            <a:r>
              <a:rPr lang="en-US" sz="1050" dirty="0" err="1">
                <a:solidFill>
                  <a:srgbClr val="002060"/>
                </a:solidFill>
                <a:effectLst/>
                <a:latin typeface="Aptos" panose="020B0004020202020204" pitchFamily="34" charset="0"/>
                <a:ea typeface="Aptos" panose="020B0004020202020204" pitchFamily="34" charset="0"/>
                <a:cs typeface="Times New Roman" panose="02020603050405020304" pitchFamily="18" charset="0"/>
              </a:rPr>
              <a:t>Kraeutler</a:t>
            </a:r>
            <a:r>
              <a:rPr lang="en-US" sz="105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et al., 2020;  Level III- </a:t>
            </a:r>
            <a:r>
              <a:rPr lang="en-US" sz="1050" dirty="0" err="1">
                <a:solidFill>
                  <a:srgbClr val="002060"/>
                </a:solidFill>
                <a:effectLst/>
                <a:latin typeface="Aptos" panose="020B0004020202020204" pitchFamily="34" charset="0"/>
                <a:ea typeface="Aptos" panose="020B0004020202020204" pitchFamily="34" charset="0"/>
                <a:cs typeface="Times New Roman" panose="02020603050405020304" pitchFamily="18" charset="0"/>
              </a:rPr>
              <a:t>McClincy</a:t>
            </a:r>
            <a:r>
              <a:rPr lang="en-US" sz="105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 et al., 2019; Level IV- Murata et al., 2021; Level IV-Swarup et al., 2020</a:t>
            </a:r>
            <a:r>
              <a:rPr lang="en-TR" sz="1050" dirty="0">
                <a:solidFill>
                  <a:srgbClr val="002060"/>
                </a:solidFill>
                <a:effectLst/>
              </a:rPr>
              <a:t> </a:t>
            </a:r>
            <a:endParaRPr lang="en-TR" sz="1050" dirty="0">
              <a:solidFill>
                <a:srgbClr val="002060"/>
              </a:solidFill>
            </a:endParaRPr>
          </a:p>
        </p:txBody>
      </p:sp>
      <p:sp>
        <p:nvSpPr>
          <p:cNvPr id="6" name="TextBox 5">
            <a:extLst>
              <a:ext uri="{FF2B5EF4-FFF2-40B4-BE49-F238E27FC236}">
                <a16:creationId xmlns:a16="http://schemas.microsoft.com/office/drawing/2014/main" id="{76322EEB-75C1-E222-1EC5-4BEF2D91B2FD}"/>
              </a:ext>
            </a:extLst>
          </p:cNvPr>
          <p:cNvSpPr txBox="1"/>
          <p:nvPr/>
        </p:nvSpPr>
        <p:spPr>
          <a:xfrm>
            <a:off x="434772" y="5359033"/>
            <a:ext cx="11671501" cy="830997"/>
          </a:xfrm>
          <a:prstGeom prst="rect">
            <a:avLst/>
          </a:prstGeom>
          <a:noFill/>
        </p:spPr>
        <p:txBody>
          <a:bodyPr wrap="square" rtlCol="0">
            <a:spAutoFit/>
          </a:bodyPr>
          <a:lstStyle/>
          <a:p>
            <a:r>
              <a:rPr lang="en-US" sz="2400" b="1" dirty="0">
                <a:solidFill>
                  <a:srgbClr val="002060"/>
                </a:solidFill>
              </a:rPr>
              <a:t>AWI and PWI </a:t>
            </a:r>
            <a:r>
              <a:rPr lang="en-US" sz="2000" dirty="0">
                <a:solidFill>
                  <a:srgbClr val="002060"/>
                </a:solidFill>
              </a:rPr>
              <a:t>(anterior and posterior wall indices)</a:t>
            </a:r>
            <a:r>
              <a:rPr lang="en-US" sz="2400" dirty="0">
                <a:solidFill>
                  <a:srgbClr val="002060"/>
                </a:solidFill>
              </a:rPr>
              <a:t>           </a:t>
            </a:r>
            <a:r>
              <a:rPr lang="en-US" sz="1400" dirty="0">
                <a:solidFill>
                  <a:srgbClr val="002060"/>
                </a:solidFill>
              </a:rPr>
              <a:t>Level III- </a:t>
            </a:r>
            <a:r>
              <a:rPr lang="en-US" sz="1400" dirty="0" err="1">
                <a:solidFill>
                  <a:srgbClr val="002060"/>
                </a:solidFill>
              </a:rPr>
              <a:t>Siebenrock</a:t>
            </a:r>
            <a:r>
              <a:rPr lang="en-US" sz="1400" dirty="0">
                <a:solidFill>
                  <a:srgbClr val="002060"/>
                </a:solidFill>
              </a:rPr>
              <a:t> et al., 2012; Level III -</a:t>
            </a:r>
            <a:r>
              <a:rPr lang="en-US" sz="1400" dirty="0" err="1">
                <a:solidFill>
                  <a:srgbClr val="002060"/>
                </a:solidFill>
              </a:rPr>
              <a:t>Stetzelberger</a:t>
            </a:r>
            <a:r>
              <a:rPr lang="en-US" sz="1400" dirty="0">
                <a:solidFill>
                  <a:srgbClr val="002060"/>
                </a:solidFill>
              </a:rPr>
              <a:t> et al., 2021 </a:t>
            </a:r>
          </a:p>
          <a:p>
            <a:r>
              <a:rPr lang="en-US" sz="2400" b="1" dirty="0">
                <a:solidFill>
                  <a:srgbClr val="002060"/>
                </a:solidFill>
              </a:rPr>
              <a:t>FEAR index </a:t>
            </a:r>
            <a:r>
              <a:rPr lang="en-US" sz="2000" b="1" dirty="0">
                <a:solidFill>
                  <a:srgbClr val="002060"/>
                </a:solidFill>
              </a:rPr>
              <a:t>(</a:t>
            </a:r>
            <a:r>
              <a:rPr lang="en-US" sz="2000" dirty="0">
                <a:solidFill>
                  <a:srgbClr val="002060"/>
                </a:solidFill>
              </a:rPr>
              <a:t>femoral epiphyseal acetabular roof)</a:t>
            </a:r>
            <a:r>
              <a:rPr lang="en-US" sz="2000" b="1" dirty="0">
                <a:solidFill>
                  <a:srgbClr val="002060"/>
                </a:solidFill>
              </a:rPr>
              <a:t>                                                                        </a:t>
            </a:r>
            <a:r>
              <a:rPr lang="en-US" sz="1400" dirty="0">
                <a:solidFill>
                  <a:srgbClr val="002060"/>
                </a:solidFill>
              </a:rPr>
              <a:t>Level III -Wyatt et al., 2017</a:t>
            </a:r>
            <a:endParaRPr lang="en-TR" sz="1400" dirty="0">
              <a:solidFill>
                <a:srgbClr val="002060"/>
              </a:solidFill>
            </a:endParaRPr>
          </a:p>
        </p:txBody>
      </p:sp>
      <p:sp>
        <p:nvSpPr>
          <p:cNvPr id="7" name="TextBox 6">
            <a:extLst>
              <a:ext uri="{FF2B5EF4-FFF2-40B4-BE49-F238E27FC236}">
                <a16:creationId xmlns:a16="http://schemas.microsoft.com/office/drawing/2014/main" id="{4D4EACB4-7D4E-3442-E7AC-F98CFF85F66A}"/>
              </a:ext>
            </a:extLst>
          </p:cNvPr>
          <p:cNvSpPr txBox="1"/>
          <p:nvPr/>
        </p:nvSpPr>
        <p:spPr>
          <a:xfrm>
            <a:off x="520498" y="6157146"/>
            <a:ext cx="11500051" cy="677108"/>
          </a:xfrm>
          <a:prstGeom prst="rect">
            <a:avLst/>
          </a:prstGeom>
          <a:noFill/>
        </p:spPr>
        <p:txBody>
          <a:bodyPr wrap="square" rtlCol="0">
            <a:spAutoFit/>
          </a:bodyPr>
          <a:lstStyle/>
          <a:p>
            <a:r>
              <a:rPr lang="en-US" sz="2400" b="1" dirty="0">
                <a:solidFill>
                  <a:srgbClr val="002060"/>
                </a:solidFill>
                <a:latin typeface="Aptos" panose="020B0004020202020204" pitchFamily="34" charset="0"/>
                <a:cs typeface="Times New Roman" panose="02020603050405020304" pitchFamily="18" charset="0"/>
              </a:rPr>
              <a:t>3D </a:t>
            </a:r>
            <a:r>
              <a:rPr lang="en-US" sz="2400" dirty="0">
                <a:solidFill>
                  <a:srgbClr val="002060"/>
                </a:solidFill>
                <a:latin typeface="Aptos" panose="020B0004020202020204" pitchFamily="34" charset="0"/>
                <a:cs typeface="Times New Roman" panose="02020603050405020304" pitchFamily="18" charset="0"/>
              </a:rPr>
              <a:t>CT – Acetabular Sector Angles</a:t>
            </a:r>
          </a:p>
          <a:p>
            <a:pPr algn="r"/>
            <a:r>
              <a:rPr lang="en-US" sz="14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Level IV -Wilkin et al., 2017</a:t>
            </a:r>
            <a:r>
              <a:rPr lang="en-US" sz="1400" dirty="0">
                <a:solidFill>
                  <a:srgbClr val="002060"/>
                </a:solidFill>
                <a:latin typeface="Aptos" panose="020B0004020202020204" pitchFamily="34" charset="0"/>
                <a:ea typeface="Aptos" panose="020B0004020202020204" pitchFamily="34" charset="0"/>
                <a:cs typeface="Times New Roman" panose="02020603050405020304" pitchFamily="18" charset="0"/>
              </a:rPr>
              <a:t>, Level III- </a:t>
            </a:r>
            <a:r>
              <a:rPr lang="en-TR" sz="1400" dirty="0">
                <a:solidFill>
                  <a:srgbClr val="002060"/>
                </a:solidFill>
                <a:latin typeface="Aptos" panose="020B0004020202020204" pitchFamily="34" charset="0"/>
                <a:cs typeface="Times New Roman" panose="02020603050405020304" pitchFamily="18" charset="0"/>
              </a:rPr>
              <a:t>Larson et al., 2015,  Level III-</a:t>
            </a:r>
            <a:r>
              <a:rPr lang="en-US" sz="1400" dirty="0">
                <a:solidFill>
                  <a:srgbClr val="002060"/>
                </a:solidFill>
                <a:latin typeface="Aptos" panose="020B0004020202020204" pitchFamily="34" charset="0"/>
                <a:cs typeface="Times New Roman" panose="02020603050405020304" pitchFamily="18" charset="0"/>
              </a:rPr>
              <a:t>Verhaegen et al., 2023)</a:t>
            </a:r>
          </a:p>
        </p:txBody>
      </p:sp>
      <p:sp>
        <p:nvSpPr>
          <p:cNvPr id="16" name="TextBox 15">
            <a:extLst>
              <a:ext uri="{FF2B5EF4-FFF2-40B4-BE49-F238E27FC236}">
                <a16:creationId xmlns:a16="http://schemas.microsoft.com/office/drawing/2014/main" id="{966E23B3-273D-2730-216C-30FD097B1539}"/>
              </a:ext>
            </a:extLst>
          </p:cNvPr>
          <p:cNvSpPr txBox="1"/>
          <p:nvPr/>
        </p:nvSpPr>
        <p:spPr>
          <a:xfrm>
            <a:off x="2698357" y="4087890"/>
            <a:ext cx="6098344" cy="707886"/>
          </a:xfrm>
          <a:prstGeom prst="rect">
            <a:avLst/>
          </a:prstGeom>
          <a:noFill/>
        </p:spPr>
        <p:txBody>
          <a:bodyPr wrap="square">
            <a:spAutoFit/>
          </a:bodyPr>
          <a:lstStyle/>
          <a:p>
            <a:pPr algn="ctr"/>
            <a:r>
              <a:rPr lang="en-TR" sz="4000" b="1" i="1" dirty="0">
                <a:solidFill>
                  <a:srgbClr val="002060"/>
                </a:solidFill>
              </a:rPr>
              <a:t>Instability</a:t>
            </a:r>
            <a:r>
              <a:rPr lang="en-TR" sz="3600" b="1" dirty="0">
                <a:solidFill>
                  <a:srgbClr val="002060"/>
                </a:solidFill>
              </a:rPr>
              <a:t> (+) </a:t>
            </a:r>
            <a:r>
              <a:rPr lang="en-TR" sz="3600" b="1" dirty="0">
                <a:solidFill>
                  <a:srgbClr val="002060"/>
                </a:solidFill>
                <a:sym typeface="Wingdings" pitchFamily="2" charset="2"/>
              </a:rPr>
              <a:t> PAO</a:t>
            </a:r>
            <a:endParaRPr lang="en-TR" sz="3600" b="1" dirty="0">
              <a:solidFill>
                <a:srgbClr val="002060"/>
              </a:solidFill>
            </a:endParaRPr>
          </a:p>
        </p:txBody>
      </p:sp>
      <p:sp>
        <p:nvSpPr>
          <p:cNvPr id="18" name="TextBox 17">
            <a:extLst>
              <a:ext uri="{FF2B5EF4-FFF2-40B4-BE49-F238E27FC236}">
                <a16:creationId xmlns:a16="http://schemas.microsoft.com/office/drawing/2014/main" id="{EA58BDBA-51ED-8A4C-FB69-1481C45D6AAA}"/>
              </a:ext>
            </a:extLst>
          </p:cNvPr>
          <p:cNvSpPr txBox="1"/>
          <p:nvPr/>
        </p:nvSpPr>
        <p:spPr>
          <a:xfrm>
            <a:off x="478305" y="4643221"/>
            <a:ext cx="11563639" cy="646331"/>
          </a:xfrm>
          <a:prstGeom prst="rect">
            <a:avLst/>
          </a:prstGeom>
          <a:noFill/>
        </p:spPr>
        <p:txBody>
          <a:bodyPr wrap="square">
            <a:spAutoFit/>
          </a:bodyPr>
          <a:lstStyle/>
          <a:p>
            <a:pPr algn="ctr"/>
            <a:r>
              <a:rPr lang="en-TR" sz="1800" b="1"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Evaluation of </a:t>
            </a:r>
            <a:r>
              <a:rPr lang="en-US" sz="1800" b="1"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the </a:t>
            </a:r>
            <a:r>
              <a:rPr lang="en-TR" sz="1800" b="1" dirty="0">
                <a:solidFill>
                  <a:srgbClr val="002060"/>
                </a:solidFill>
                <a:effectLst/>
                <a:latin typeface="Aptos" panose="020B0004020202020204" pitchFamily="34" charset="0"/>
                <a:ea typeface="Aptos" panose="020B0004020202020204" pitchFamily="34" charset="0"/>
                <a:cs typeface="Times New Roman" panose="02020603050405020304" pitchFamily="18" charset="0"/>
              </a:rPr>
              <a:t>three-dimensional nature of acetabular dysplasia is essential for planning corrective osteotomies</a:t>
            </a:r>
            <a:endParaRPr lang="en-US" sz="1050" b="1" dirty="0">
              <a:solidFill>
                <a:srgbClr val="002060"/>
              </a:solidFill>
              <a:latin typeface="Aptos" panose="020B0004020202020204" pitchFamily="34" charset="0"/>
              <a:cs typeface="Times New Roman" panose="02020603050405020304" pitchFamily="18" charset="0"/>
            </a:endParaRPr>
          </a:p>
        </p:txBody>
      </p:sp>
      <p:sp>
        <p:nvSpPr>
          <p:cNvPr id="2" name="Title 2">
            <a:extLst>
              <a:ext uri="{FF2B5EF4-FFF2-40B4-BE49-F238E27FC236}">
                <a16:creationId xmlns:a16="http://schemas.microsoft.com/office/drawing/2014/main" id="{D80A3EDF-8C6B-9FED-D3EB-413CEE4A7C29}"/>
              </a:ext>
            </a:extLst>
          </p:cNvPr>
          <p:cNvSpPr txBox="1">
            <a:spLocks/>
          </p:cNvSpPr>
          <p:nvPr/>
        </p:nvSpPr>
        <p:spPr>
          <a:xfrm>
            <a:off x="381000" y="15684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Findings from Literature</a:t>
            </a:r>
          </a:p>
          <a:p>
            <a:endParaRPr lang="en-TR"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1274601-86A6-C376-972F-D8DEB81C1CFF}"/>
              </a:ext>
            </a:extLst>
          </p:cNvPr>
          <p:cNvSpPr txBox="1"/>
          <p:nvPr/>
        </p:nvSpPr>
        <p:spPr>
          <a:xfrm>
            <a:off x="8423227" y="2451428"/>
            <a:ext cx="746948" cy="1015663"/>
          </a:xfrm>
          <a:prstGeom prst="rect">
            <a:avLst/>
          </a:prstGeom>
          <a:noFill/>
        </p:spPr>
        <p:txBody>
          <a:bodyPr wrap="square" rtlCol="0">
            <a:spAutoFit/>
          </a:bodyPr>
          <a:lstStyle/>
          <a:p>
            <a:r>
              <a:rPr lang="en-TR" sz="6000" b="1" dirty="0">
                <a:solidFill>
                  <a:srgbClr val="002060"/>
                </a:solidFill>
              </a:rPr>
              <a:t>✓</a:t>
            </a:r>
          </a:p>
        </p:txBody>
      </p:sp>
      <p:sp>
        <p:nvSpPr>
          <p:cNvPr id="9" name="TextBox 8">
            <a:extLst>
              <a:ext uri="{FF2B5EF4-FFF2-40B4-BE49-F238E27FC236}">
                <a16:creationId xmlns:a16="http://schemas.microsoft.com/office/drawing/2014/main" id="{04CE3834-43C8-DDCA-8A64-FFFCCBF18A8B}"/>
              </a:ext>
            </a:extLst>
          </p:cNvPr>
          <p:cNvSpPr txBox="1"/>
          <p:nvPr/>
        </p:nvSpPr>
        <p:spPr>
          <a:xfrm>
            <a:off x="8440253" y="3939331"/>
            <a:ext cx="746948" cy="1015663"/>
          </a:xfrm>
          <a:prstGeom prst="rect">
            <a:avLst/>
          </a:prstGeom>
          <a:noFill/>
        </p:spPr>
        <p:txBody>
          <a:bodyPr wrap="square" rtlCol="0">
            <a:spAutoFit/>
          </a:bodyPr>
          <a:lstStyle/>
          <a:p>
            <a:r>
              <a:rPr lang="en-TR" sz="6000" b="1" dirty="0">
                <a:solidFill>
                  <a:srgbClr val="002060"/>
                </a:solidFill>
              </a:rPr>
              <a:t>?</a:t>
            </a:r>
          </a:p>
        </p:txBody>
      </p:sp>
      <p:sp>
        <p:nvSpPr>
          <p:cNvPr id="11" name="TextBox 10">
            <a:extLst>
              <a:ext uri="{FF2B5EF4-FFF2-40B4-BE49-F238E27FC236}">
                <a16:creationId xmlns:a16="http://schemas.microsoft.com/office/drawing/2014/main" id="{B3A11E62-5D81-392B-E82C-58577FFF1DCF}"/>
              </a:ext>
            </a:extLst>
          </p:cNvPr>
          <p:cNvSpPr txBox="1"/>
          <p:nvPr/>
        </p:nvSpPr>
        <p:spPr>
          <a:xfrm>
            <a:off x="10320367" y="5073864"/>
            <a:ext cx="1721577" cy="307777"/>
          </a:xfrm>
          <a:prstGeom prst="rect">
            <a:avLst/>
          </a:prstGeom>
          <a:noFill/>
        </p:spPr>
        <p:txBody>
          <a:bodyPr wrap="square">
            <a:spAutoFit/>
          </a:bodyPr>
          <a:lstStyle/>
          <a:p>
            <a:pPr algn="r"/>
            <a:r>
              <a:rPr lang="en-US" sz="1400" dirty="0">
                <a:solidFill>
                  <a:srgbClr val="002060"/>
                </a:solidFill>
              </a:rPr>
              <a:t>Wilkin et al., 2017</a:t>
            </a:r>
            <a:endParaRPr lang="en-TR" sz="1400" dirty="0"/>
          </a:p>
        </p:txBody>
      </p:sp>
    </p:spTree>
    <p:extLst>
      <p:ext uri="{BB962C8B-B14F-4D97-AF65-F5344CB8AC3E}">
        <p14:creationId xmlns:p14="http://schemas.microsoft.com/office/powerpoint/2010/main" val="3965170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88C26F-78AE-207C-5B3B-7D945798C740}"/>
              </a:ext>
            </a:extLst>
          </p:cNvPr>
          <p:cNvSpPr txBox="1"/>
          <p:nvPr/>
        </p:nvSpPr>
        <p:spPr>
          <a:xfrm>
            <a:off x="285750" y="1968243"/>
            <a:ext cx="11906250" cy="4431983"/>
          </a:xfrm>
          <a:prstGeom prst="rect">
            <a:avLst/>
          </a:prstGeom>
          <a:noFill/>
        </p:spPr>
        <p:txBody>
          <a:bodyPr wrap="square" rtlCol="0">
            <a:spAutoFit/>
          </a:bodyPr>
          <a:lstStyle/>
          <a:p>
            <a:pPr algn="just"/>
            <a:r>
              <a:rPr lang="en-US" sz="2400"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plain radiograph PWS (Posterior wall sign) ,</a:t>
            </a:r>
            <a:r>
              <a:rPr lang="en-US" sz="2400"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COS (Cross Over Sign</a:t>
            </a:r>
            <a:r>
              <a:rPr lang="en-US" sz="2400"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ISS (Ischial Spine Sign)</a:t>
            </a:r>
            <a:r>
              <a:rPr lang="en-US" sz="2400" dirty="0">
                <a:solidFill>
                  <a:srgbClr val="002060"/>
                </a:solidFill>
                <a:latin typeface="Times New Roman" panose="02020603050405020304" pitchFamily="18" charset="0"/>
                <a:cs typeface="Times New Roman" panose="02020603050405020304" pitchFamily="18" charset="0"/>
              </a:rPr>
              <a:t> </a:t>
            </a:r>
          </a:p>
          <a:p>
            <a:pPr algn="just"/>
            <a:r>
              <a:rPr lang="en-US" sz="2400" dirty="0">
                <a:solidFill>
                  <a:srgbClr val="002060"/>
                </a:solidFill>
                <a:latin typeface="Times New Roman" panose="02020603050405020304" pitchFamily="18" charset="0"/>
                <a:cs typeface="Times New Roman" panose="02020603050405020304" pitchFamily="18" charset="0"/>
              </a:rPr>
              <a:t>+Magnetic Resonance (MR) chondro-labral damage detected for reverse PAO in FAI </a:t>
            </a:r>
            <a:r>
              <a:rPr lang="en-US" sz="2400" dirty="0" err="1">
                <a:solidFill>
                  <a:srgbClr val="002060"/>
                </a:solidFill>
                <a:latin typeface="Times New Roman" panose="02020603050405020304" pitchFamily="18" charset="0"/>
                <a:cs typeface="Times New Roman" panose="02020603050405020304" pitchFamily="18" charset="0"/>
              </a:rPr>
              <a:t>femoroacetabular</a:t>
            </a:r>
            <a:r>
              <a:rPr lang="en-US" sz="2400" dirty="0">
                <a:solidFill>
                  <a:srgbClr val="002060"/>
                </a:solidFill>
                <a:latin typeface="Times New Roman" panose="02020603050405020304" pitchFamily="18" charset="0"/>
                <a:cs typeface="Times New Roman" panose="02020603050405020304" pitchFamily="18" charset="0"/>
              </a:rPr>
              <a:t> impingement with secondary acetabular retroversion.        </a:t>
            </a:r>
            <a:r>
              <a:rPr lang="en-US" sz="1400" dirty="0">
                <a:solidFill>
                  <a:srgbClr val="002060"/>
                </a:solidFill>
                <a:cs typeface="Times New Roman" panose="02020603050405020304" pitchFamily="18" charset="0"/>
              </a:rPr>
              <a:t>Level IV-</a:t>
            </a:r>
            <a:r>
              <a:rPr lang="en-US" sz="1400" dirty="0" err="1">
                <a:solidFill>
                  <a:srgbClr val="002060"/>
                </a:solidFill>
                <a:cs typeface="Times New Roman" panose="02020603050405020304" pitchFamily="18" charset="0"/>
              </a:rPr>
              <a:t>Siebenrock</a:t>
            </a:r>
            <a:r>
              <a:rPr lang="en-US" sz="1400" dirty="0">
                <a:solidFill>
                  <a:srgbClr val="002060"/>
                </a:solidFill>
                <a:cs typeface="Times New Roman" panose="02020603050405020304" pitchFamily="18" charset="0"/>
              </a:rPr>
              <a:t> et al., 2003</a:t>
            </a:r>
          </a:p>
          <a:p>
            <a:pPr algn="just"/>
            <a:endParaRPr lang="en-US" sz="1400" dirty="0">
              <a:solidFill>
                <a:srgbClr val="002060"/>
              </a:solidFill>
              <a:cs typeface="Times New Roman" panose="02020603050405020304" pitchFamily="18" charset="0"/>
            </a:endParaRPr>
          </a:p>
          <a:p>
            <a:pPr algn="just"/>
            <a:endParaRPr lang="en-US" sz="1400" dirty="0">
              <a:solidFill>
                <a:srgbClr val="002060"/>
              </a:solidFill>
              <a:cs typeface="Times New Roman" panose="02020603050405020304" pitchFamily="18" charset="0"/>
            </a:endParaRPr>
          </a:p>
          <a:p>
            <a:pPr algn="just"/>
            <a:endParaRPr lang="en-US" sz="2400" dirty="0">
              <a:solidFill>
                <a:srgbClr val="002060"/>
              </a:solidFill>
              <a:latin typeface="Times New Roman" panose="02020603050405020304" pitchFamily="18" charset="0"/>
              <a:cs typeface="Times New Roman" panose="02020603050405020304" pitchFamily="18" charset="0"/>
            </a:endParaRPr>
          </a:p>
          <a:p>
            <a:pPr algn="just"/>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en-US" sz="2400" dirty="0">
                <a:solidFill>
                  <a:srgbClr val="002060"/>
                </a:solidFill>
                <a:latin typeface="Times New Roman" panose="02020603050405020304" pitchFamily="18" charset="0"/>
                <a:cs typeface="Times New Roman" panose="02020603050405020304" pitchFamily="18" charset="0"/>
              </a:rPr>
              <a:t>Favorable outcomes have been reported reverse POA in 8-10 years of follow-up in FAI non-dysplastic hips                                                                       </a:t>
            </a:r>
            <a:r>
              <a:rPr lang="en-US" sz="1400" dirty="0">
                <a:solidFill>
                  <a:srgbClr val="002060"/>
                </a:solidFill>
                <a:cs typeface="Times New Roman" panose="02020603050405020304" pitchFamily="18" charset="0"/>
              </a:rPr>
              <a:t>Level III- Parry et al., 2016, Level IV- </a:t>
            </a:r>
            <a:r>
              <a:rPr lang="en-US" sz="1400" dirty="0" err="1">
                <a:solidFill>
                  <a:srgbClr val="002060"/>
                </a:solidFill>
                <a:cs typeface="Times New Roman" panose="02020603050405020304" pitchFamily="18" charset="0"/>
              </a:rPr>
              <a:t>Siebenrock</a:t>
            </a:r>
            <a:r>
              <a:rPr lang="en-US" sz="1400" dirty="0">
                <a:solidFill>
                  <a:srgbClr val="002060"/>
                </a:solidFill>
                <a:cs typeface="Times New Roman" panose="02020603050405020304" pitchFamily="18" charset="0"/>
              </a:rPr>
              <a:t> et al., 2014</a:t>
            </a:r>
          </a:p>
          <a:p>
            <a:pPr algn="just"/>
            <a:r>
              <a:rPr lang="en-US" sz="1400" dirty="0">
                <a:solidFill>
                  <a:srgbClr val="002060"/>
                </a:solidFill>
                <a:cs typeface="Times New Roman" panose="02020603050405020304" pitchFamily="18" charset="0"/>
              </a:rPr>
              <a:t> </a:t>
            </a:r>
          </a:p>
          <a:p>
            <a:pPr algn="just"/>
            <a:r>
              <a:rPr lang="en-US" sz="2400" dirty="0">
                <a:solidFill>
                  <a:srgbClr val="002060"/>
                </a:solidFill>
                <a:latin typeface="Times New Roman" panose="02020603050405020304" pitchFamily="18" charset="0"/>
                <a:cs typeface="Times New Roman" panose="02020603050405020304" pitchFamily="18" charset="0"/>
              </a:rPr>
              <a:t>Even PAO provides higher survivorship than rim trimming, which has been reported in a match-control 10-year follow-up study                                                             </a:t>
            </a:r>
            <a:r>
              <a:rPr lang="en-US" sz="1400" dirty="0">
                <a:solidFill>
                  <a:srgbClr val="002060"/>
                </a:solidFill>
                <a:cs typeface="Times New Roman" panose="02020603050405020304" pitchFamily="18" charset="0"/>
              </a:rPr>
              <a:t>Level III-</a:t>
            </a:r>
            <a:r>
              <a:rPr lang="en-US" sz="1400" dirty="0" err="1">
                <a:solidFill>
                  <a:srgbClr val="002060"/>
                </a:solidFill>
                <a:cs typeface="Times New Roman" panose="02020603050405020304" pitchFamily="18" charset="0"/>
              </a:rPr>
              <a:t>Zurmühle</a:t>
            </a:r>
            <a:r>
              <a:rPr lang="en-US" sz="1400" dirty="0">
                <a:solidFill>
                  <a:srgbClr val="002060"/>
                </a:solidFill>
                <a:cs typeface="Times New Roman" panose="02020603050405020304" pitchFamily="18" charset="0"/>
              </a:rPr>
              <a:t> et al., 2017 </a:t>
            </a:r>
            <a:endParaRPr lang="en-TR" sz="1400" dirty="0">
              <a:solidFill>
                <a:srgbClr val="002060"/>
              </a:solidFill>
              <a:cs typeface="Times New Roman" panose="02020603050405020304" pitchFamily="18" charset="0"/>
            </a:endParaRPr>
          </a:p>
        </p:txBody>
      </p:sp>
      <p:sp>
        <p:nvSpPr>
          <p:cNvPr id="3" name="TextBox 2">
            <a:extLst>
              <a:ext uri="{FF2B5EF4-FFF2-40B4-BE49-F238E27FC236}">
                <a16:creationId xmlns:a16="http://schemas.microsoft.com/office/drawing/2014/main" id="{95BCDF54-9724-4CB0-2A90-F3CC43257EFA}"/>
              </a:ext>
            </a:extLst>
          </p:cNvPr>
          <p:cNvSpPr txBox="1"/>
          <p:nvPr/>
        </p:nvSpPr>
        <p:spPr>
          <a:xfrm>
            <a:off x="81964" y="3706865"/>
            <a:ext cx="3168650" cy="954107"/>
          </a:xfrm>
          <a:prstGeom prst="rect">
            <a:avLst/>
          </a:prstGeom>
          <a:solidFill>
            <a:schemeClr val="accent5">
              <a:lumMod val="20000"/>
              <a:lumOff val="80000"/>
            </a:schemeClr>
          </a:solidFill>
        </p:spPr>
        <p:txBody>
          <a:bodyPr wrap="square">
            <a:spAutoFit/>
          </a:bodyPr>
          <a:lstStyle>
            <a:defPPr>
              <a:defRPr lang="tr-TR"/>
            </a:defPPr>
            <a:lvl1pPr>
              <a:defRPr sz="2800">
                <a:solidFill>
                  <a:srgbClr val="002060"/>
                </a:solidFill>
                <a:latin typeface="Times New Roman" panose="02020603050405020304" pitchFamily="18" charset="0"/>
                <a:cs typeface="Times New Roman" panose="02020603050405020304" pitchFamily="18" charset="0"/>
              </a:defRPr>
            </a:lvl1pPr>
          </a:lstStyle>
          <a:p>
            <a:pPr algn="ctr"/>
            <a:r>
              <a:rPr lang="en-TR" dirty="0"/>
              <a:t>Non dysplastic hips</a:t>
            </a:r>
          </a:p>
          <a:p>
            <a:pPr algn="ctr"/>
            <a:r>
              <a:rPr lang="en-TR" dirty="0"/>
              <a:t>( Retroversion)</a:t>
            </a:r>
          </a:p>
        </p:txBody>
      </p:sp>
      <p:sp>
        <p:nvSpPr>
          <p:cNvPr id="4" name="TextBox 3">
            <a:extLst>
              <a:ext uri="{FF2B5EF4-FFF2-40B4-BE49-F238E27FC236}">
                <a16:creationId xmlns:a16="http://schemas.microsoft.com/office/drawing/2014/main" id="{3F202CB1-1829-2EDE-B90F-DC6EC67FDC36}"/>
              </a:ext>
            </a:extLst>
          </p:cNvPr>
          <p:cNvSpPr txBox="1"/>
          <p:nvPr/>
        </p:nvSpPr>
        <p:spPr>
          <a:xfrm>
            <a:off x="3454400" y="3829975"/>
            <a:ext cx="6098344" cy="707886"/>
          </a:xfrm>
          <a:prstGeom prst="rect">
            <a:avLst/>
          </a:prstGeom>
          <a:noFill/>
        </p:spPr>
        <p:txBody>
          <a:bodyPr wrap="square">
            <a:spAutoFit/>
          </a:bodyPr>
          <a:lstStyle/>
          <a:p>
            <a:pPr algn="ctr"/>
            <a:r>
              <a:rPr lang="en-TR" sz="4000" b="1" i="1" dirty="0"/>
              <a:t>Impingement </a:t>
            </a:r>
            <a:r>
              <a:rPr lang="en-TR" sz="3600" b="1" dirty="0"/>
              <a:t>(+) </a:t>
            </a:r>
            <a:r>
              <a:rPr lang="en-TR" sz="3600" b="1" dirty="0">
                <a:sym typeface="Wingdings" pitchFamily="2" charset="2"/>
              </a:rPr>
              <a:t> PAO</a:t>
            </a:r>
            <a:endParaRPr lang="en-TR" sz="3600" b="1" dirty="0"/>
          </a:p>
        </p:txBody>
      </p:sp>
      <p:sp>
        <p:nvSpPr>
          <p:cNvPr id="5" name="Title 2">
            <a:extLst>
              <a:ext uri="{FF2B5EF4-FFF2-40B4-BE49-F238E27FC236}">
                <a16:creationId xmlns:a16="http://schemas.microsoft.com/office/drawing/2014/main" id="{5D6457E1-182F-A1C6-7A72-C393A834C390}"/>
              </a:ext>
            </a:extLst>
          </p:cNvPr>
          <p:cNvSpPr txBox="1">
            <a:spLocks/>
          </p:cNvSpPr>
          <p:nvPr/>
        </p:nvSpPr>
        <p:spPr>
          <a:xfrm>
            <a:off x="268069" y="1568449"/>
            <a:ext cx="10134715" cy="54536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Findings from Literature</a:t>
            </a:r>
          </a:p>
        </p:txBody>
      </p:sp>
    </p:spTree>
    <p:extLst>
      <p:ext uri="{BB962C8B-B14F-4D97-AF65-F5344CB8AC3E}">
        <p14:creationId xmlns:p14="http://schemas.microsoft.com/office/powerpoint/2010/main" val="2754047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4FB9CEA-6F48-FA14-AA41-62528F13140B}"/>
              </a:ext>
            </a:extLst>
          </p:cNvPr>
          <p:cNvSpPr txBox="1">
            <a:spLocks/>
          </p:cNvSpPr>
          <p:nvPr/>
        </p:nvSpPr>
        <p:spPr>
          <a:xfrm>
            <a:off x="381000" y="15684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Findings from Literature</a:t>
            </a:r>
          </a:p>
          <a:p>
            <a:endParaRPr lang="en-TR"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37C20-AA3D-D93C-D1C2-D978528FCD06}"/>
              </a:ext>
            </a:extLst>
          </p:cNvPr>
          <p:cNvSpPr txBox="1"/>
          <p:nvPr/>
        </p:nvSpPr>
        <p:spPr>
          <a:xfrm>
            <a:off x="534739" y="3190860"/>
            <a:ext cx="11615057" cy="1477328"/>
          </a:xfrm>
          <a:prstGeom prst="rect">
            <a:avLst/>
          </a:prstGeom>
          <a:noFill/>
        </p:spPr>
        <p:txBody>
          <a:bodyPr wrap="square">
            <a:spAutoFit/>
          </a:bodyPr>
          <a:lstStyle/>
          <a:p>
            <a:r>
              <a:rPr lang="en-US" sz="2400" u="sng" dirty="0">
                <a:solidFill>
                  <a:srgbClr val="002060"/>
                </a:solidFill>
                <a:latin typeface="Times New Roman" panose="02020603050405020304" pitchFamily="18" charset="0"/>
                <a:cs typeface="Times New Roman" panose="02020603050405020304" pitchFamily="18" charset="0"/>
              </a:rPr>
              <a:t>incongruence</a:t>
            </a:r>
            <a:r>
              <a:rPr lang="en-US" sz="2400" dirty="0">
                <a:solidFill>
                  <a:srgbClr val="002060"/>
                </a:solidFill>
                <a:latin typeface="Times New Roman" panose="02020603050405020304" pitchFamily="18" charset="0"/>
                <a:cs typeface="Times New Roman" panose="02020603050405020304" pitchFamily="18" charset="0"/>
              </a:rPr>
              <a:t> identified as a risk factor in intermediate term </a:t>
            </a:r>
          </a:p>
          <a:p>
            <a:pPr algn="r"/>
            <a:r>
              <a:rPr lang="en-US" sz="1400" dirty="0">
                <a:solidFill>
                  <a:srgbClr val="002060"/>
                </a:solidFill>
                <a:cs typeface="Times New Roman" panose="02020603050405020304" pitchFamily="18" charset="0"/>
              </a:rPr>
              <a:t>Level III- Albers et al., 2013;  Level III-</a:t>
            </a:r>
            <a:r>
              <a:rPr lang="en-US" sz="1400" dirty="0" err="1">
                <a:solidFill>
                  <a:srgbClr val="002060"/>
                </a:solidFill>
                <a:cs typeface="Times New Roman" panose="02020603050405020304" pitchFamily="18" charset="0"/>
              </a:rPr>
              <a:t>Grammatopoulos</a:t>
            </a:r>
            <a:r>
              <a:rPr lang="en-US" sz="1400" dirty="0">
                <a:solidFill>
                  <a:srgbClr val="002060"/>
                </a:solidFill>
                <a:cs typeface="Times New Roman" panose="02020603050405020304" pitchFamily="18" charset="0"/>
              </a:rPr>
              <a:t> et al., 2016; Level II- </a:t>
            </a:r>
            <a:r>
              <a:rPr lang="en-US" sz="1400" dirty="0" err="1">
                <a:solidFill>
                  <a:srgbClr val="002060"/>
                </a:solidFill>
                <a:cs typeface="Times New Roman" panose="02020603050405020304" pitchFamily="18" charset="0"/>
              </a:rPr>
              <a:t>Matheney</a:t>
            </a:r>
            <a:r>
              <a:rPr lang="en-US" sz="1400" dirty="0">
                <a:solidFill>
                  <a:srgbClr val="002060"/>
                </a:solidFill>
                <a:cs typeface="Times New Roman" panose="02020603050405020304" pitchFamily="18" charset="0"/>
              </a:rPr>
              <a:t> et al., 2009</a:t>
            </a:r>
          </a:p>
          <a:p>
            <a:pPr algn="r"/>
            <a:endParaRPr lang="en-US" sz="1400" dirty="0">
              <a:solidFill>
                <a:srgbClr val="002060"/>
              </a:solidFill>
              <a:cs typeface="Times New Roman" panose="02020603050405020304" pitchFamily="18" charset="0"/>
            </a:endParaRPr>
          </a:p>
          <a:p>
            <a:r>
              <a:rPr lang="en-US" sz="1400" dirty="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long- term  </a:t>
            </a:r>
          </a:p>
          <a:p>
            <a:pPr algn="r"/>
            <a:r>
              <a:rPr lang="en-US" sz="1400" dirty="0">
                <a:solidFill>
                  <a:srgbClr val="002060"/>
                </a:solidFill>
                <a:cs typeface="Times New Roman" panose="02020603050405020304" pitchFamily="18" charset="0"/>
              </a:rPr>
              <a:t>Level II -Wells et al., 2017</a:t>
            </a:r>
          </a:p>
        </p:txBody>
      </p:sp>
      <p:sp>
        <p:nvSpPr>
          <p:cNvPr id="5" name="TextBox 4">
            <a:extLst>
              <a:ext uri="{FF2B5EF4-FFF2-40B4-BE49-F238E27FC236}">
                <a16:creationId xmlns:a16="http://schemas.microsoft.com/office/drawing/2014/main" id="{FE7329CD-7A38-CE0F-43FE-66BFD4E08D68}"/>
              </a:ext>
            </a:extLst>
          </p:cNvPr>
          <p:cNvSpPr txBox="1"/>
          <p:nvPr/>
        </p:nvSpPr>
        <p:spPr>
          <a:xfrm>
            <a:off x="740899" y="5214176"/>
            <a:ext cx="11408897" cy="461665"/>
          </a:xfrm>
          <a:prstGeom prst="rect">
            <a:avLst/>
          </a:prstGeom>
          <a:noFill/>
        </p:spPr>
        <p:txBody>
          <a:bodyPr wrap="square">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&lt;2mm                          </a:t>
            </a:r>
            <a:r>
              <a:rPr lang="en-US"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&lt;3mm                 </a:t>
            </a:r>
            <a:endParaRPr lang="en-TR" sz="2400" b="1"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975289F-D2EF-7C22-DC76-E570AB86FF9C}"/>
              </a:ext>
            </a:extLst>
          </p:cNvPr>
          <p:cNvSpPr txBox="1"/>
          <p:nvPr/>
        </p:nvSpPr>
        <p:spPr>
          <a:xfrm>
            <a:off x="373338" y="2575307"/>
            <a:ext cx="2165252" cy="523220"/>
          </a:xfrm>
          <a:prstGeom prst="rect">
            <a:avLst/>
          </a:prstGeom>
          <a:solidFill>
            <a:schemeClr val="accent5">
              <a:lumMod val="20000"/>
              <a:lumOff val="80000"/>
            </a:schemeClr>
          </a:solidFill>
        </p:spPr>
        <p:txBody>
          <a:bodyPr wrap="square" anchor="ctr">
            <a:spAutoFit/>
          </a:bodyPr>
          <a:lstStyle/>
          <a:p>
            <a:r>
              <a:rPr lang="en-TR" sz="2800" dirty="0">
                <a:solidFill>
                  <a:srgbClr val="002060"/>
                </a:solidFill>
                <a:latin typeface="Times New Roman" panose="02020603050405020304" pitchFamily="18" charset="0"/>
                <a:cs typeface="Times New Roman" panose="02020603050405020304" pitchFamily="18" charset="0"/>
              </a:rPr>
              <a:t>Congruency </a:t>
            </a:r>
          </a:p>
        </p:txBody>
      </p:sp>
      <p:sp>
        <p:nvSpPr>
          <p:cNvPr id="7" name="TextBox 6">
            <a:extLst>
              <a:ext uri="{FF2B5EF4-FFF2-40B4-BE49-F238E27FC236}">
                <a16:creationId xmlns:a16="http://schemas.microsoft.com/office/drawing/2014/main" id="{C18256B3-2C81-77F5-38AC-4A214872489F}"/>
              </a:ext>
            </a:extLst>
          </p:cNvPr>
          <p:cNvSpPr txBox="1"/>
          <p:nvPr/>
        </p:nvSpPr>
        <p:spPr>
          <a:xfrm>
            <a:off x="381000" y="4427856"/>
            <a:ext cx="2157590" cy="523220"/>
          </a:xfrm>
          <a:prstGeom prst="rect">
            <a:avLst/>
          </a:prstGeom>
          <a:solidFill>
            <a:schemeClr val="accent5">
              <a:lumMod val="20000"/>
              <a:lumOff val="80000"/>
            </a:schemeClr>
          </a:solidFill>
        </p:spPr>
        <p:txBody>
          <a:bodyPr wrap="square">
            <a:spAutoFit/>
          </a:bodyPr>
          <a:lstStyle/>
          <a:p>
            <a:r>
              <a:rPr lang="en-TR" sz="2800" dirty="0">
                <a:solidFill>
                  <a:srgbClr val="002060"/>
                </a:solidFill>
                <a:latin typeface="Times New Roman" panose="02020603050405020304" pitchFamily="18" charset="0"/>
                <a:cs typeface="Times New Roman" panose="02020603050405020304" pitchFamily="18" charset="0"/>
              </a:rPr>
              <a:t>Joint Space </a:t>
            </a:r>
          </a:p>
        </p:txBody>
      </p:sp>
      <p:sp>
        <p:nvSpPr>
          <p:cNvPr id="9" name="TextBox 8">
            <a:extLst>
              <a:ext uri="{FF2B5EF4-FFF2-40B4-BE49-F238E27FC236}">
                <a16:creationId xmlns:a16="http://schemas.microsoft.com/office/drawing/2014/main" id="{7F9E7F95-E242-BAE0-9265-C81592BD577D}"/>
              </a:ext>
            </a:extLst>
          </p:cNvPr>
          <p:cNvSpPr txBox="1"/>
          <p:nvPr/>
        </p:nvSpPr>
        <p:spPr>
          <a:xfrm>
            <a:off x="862839" y="5839227"/>
            <a:ext cx="6286500" cy="307777"/>
          </a:xfrm>
          <a:prstGeom prst="rect">
            <a:avLst/>
          </a:prstGeom>
          <a:noFill/>
        </p:spPr>
        <p:txBody>
          <a:bodyPr wrap="square">
            <a:spAutoFit/>
          </a:bodyPr>
          <a:lstStyle/>
          <a:p>
            <a:r>
              <a:rPr lang="en-US" sz="1400" dirty="0">
                <a:solidFill>
                  <a:srgbClr val="002060"/>
                </a:solidFill>
                <a:cs typeface="Times New Roman" panose="02020603050405020304" pitchFamily="18" charset="0"/>
              </a:rPr>
              <a:t>Level II-Wells</a:t>
            </a:r>
            <a:r>
              <a:rPr lang="en-US" sz="1400" dirty="0">
                <a:solidFill>
                  <a:srgbClr val="002060"/>
                </a:solidFill>
                <a:latin typeface="Times New Roman" panose="02020603050405020304" pitchFamily="18" charset="0"/>
                <a:cs typeface="Times New Roman" panose="02020603050405020304" pitchFamily="18" charset="0"/>
              </a:rPr>
              <a:t> et al., 2017 </a:t>
            </a:r>
            <a:endParaRPr lang="en-TR" sz="1400" dirty="0"/>
          </a:p>
        </p:txBody>
      </p:sp>
      <p:sp>
        <p:nvSpPr>
          <p:cNvPr id="11" name="TextBox 10">
            <a:extLst>
              <a:ext uri="{FF2B5EF4-FFF2-40B4-BE49-F238E27FC236}">
                <a16:creationId xmlns:a16="http://schemas.microsoft.com/office/drawing/2014/main" id="{E982B11C-6AE5-B670-424F-E3A7D476528E}"/>
              </a:ext>
            </a:extLst>
          </p:cNvPr>
          <p:cNvSpPr txBox="1"/>
          <p:nvPr/>
        </p:nvSpPr>
        <p:spPr>
          <a:xfrm>
            <a:off x="4297136" y="5839227"/>
            <a:ext cx="6286500" cy="307777"/>
          </a:xfrm>
          <a:prstGeom prst="rect">
            <a:avLst/>
          </a:prstGeom>
          <a:noFill/>
        </p:spPr>
        <p:txBody>
          <a:bodyPr wrap="square">
            <a:spAutoFit/>
          </a:bodyPr>
          <a:lstStyle/>
          <a:p>
            <a:r>
              <a:rPr lang="en-US" sz="1400" dirty="0">
                <a:solidFill>
                  <a:srgbClr val="002060"/>
                </a:solidFill>
                <a:cs typeface="Times New Roman" panose="02020603050405020304" pitchFamily="18" charset="0"/>
              </a:rPr>
              <a:t>Level II-</a:t>
            </a:r>
            <a:r>
              <a:rPr lang="en-US" sz="1400" dirty="0" err="1">
                <a:solidFill>
                  <a:srgbClr val="002060"/>
                </a:solidFill>
                <a:cs typeface="Times New Roman" panose="02020603050405020304" pitchFamily="18" charset="0"/>
              </a:rPr>
              <a:t>Hartig</a:t>
            </a:r>
            <a:r>
              <a:rPr lang="en-US" sz="1400" dirty="0">
                <a:solidFill>
                  <a:srgbClr val="002060"/>
                </a:solidFill>
                <a:cs typeface="Times New Roman" panose="02020603050405020304" pitchFamily="18" charset="0"/>
              </a:rPr>
              <a:t>-Andreasen et al., 2012;  Level II -</a:t>
            </a:r>
            <a:r>
              <a:rPr lang="en-US" sz="1400" dirty="0" err="1">
                <a:solidFill>
                  <a:srgbClr val="002060"/>
                </a:solidFill>
                <a:cs typeface="Times New Roman" panose="02020603050405020304" pitchFamily="18" charset="0"/>
              </a:rPr>
              <a:t>Troelsen</a:t>
            </a:r>
            <a:r>
              <a:rPr lang="en-US" sz="1400" dirty="0">
                <a:solidFill>
                  <a:srgbClr val="002060"/>
                </a:solidFill>
                <a:cs typeface="Times New Roman" panose="02020603050405020304" pitchFamily="18" charset="0"/>
              </a:rPr>
              <a:t> et al., 2009 </a:t>
            </a:r>
            <a:endParaRPr lang="en-TR" sz="1400" dirty="0"/>
          </a:p>
        </p:txBody>
      </p:sp>
      <p:sp>
        <p:nvSpPr>
          <p:cNvPr id="12" name="TextBox 11">
            <a:extLst>
              <a:ext uri="{FF2B5EF4-FFF2-40B4-BE49-F238E27FC236}">
                <a16:creationId xmlns:a16="http://schemas.microsoft.com/office/drawing/2014/main" id="{4F6D7FFB-B151-A849-BF58-4E9E2923CF09}"/>
              </a:ext>
            </a:extLst>
          </p:cNvPr>
          <p:cNvSpPr txBox="1"/>
          <p:nvPr/>
        </p:nvSpPr>
        <p:spPr>
          <a:xfrm>
            <a:off x="6226628" y="5214176"/>
            <a:ext cx="3820886" cy="461665"/>
          </a:xfrm>
          <a:prstGeom prst="rect">
            <a:avLst/>
          </a:prstGeom>
          <a:noFill/>
        </p:spPr>
        <p:txBody>
          <a:bodyPr wrap="square" rtlCol="0">
            <a:spAutoFit/>
          </a:bodyPr>
          <a:lstStyle/>
          <a:p>
            <a:r>
              <a:rPr lang="en-US" sz="2400" dirty="0">
                <a:solidFill>
                  <a:srgbClr val="002060"/>
                </a:solidFill>
                <a:latin typeface="Times New Roman" panose="02020603050405020304" pitchFamily="18" charset="0"/>
                <a:cs typeface="Times New Roman" panose="02020603050405020304" pitchFamily="18" charset="0"/>
              </a:rPr>
              <a:t>is a risk factor </a:t>
            </a:r>
            <a:endParaRPr lang="en-TR"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193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EF380BA-2F2E-C9C1-E313-CDB7B1D2B2D3}"/>
              </a:ext>
            </a:extLst>
          </p:cNvPr>
          <p:cNvSpPr txBox="1">
            <a:spLocks/>
          </p:cNvSpPr>
          <p:nvPr/>
        </p:nvSpPr>
        <p:spPr>
          <a:xfrm>
            <a:off x="243445" y="13639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TR" b="1" dirty="0">
              <a:solidFill>
                <a:srgbClr val="002060"/>
              </a:solidFill>
              <a:latin typeface="Times New Roman" panose="02020603050405020304" pitchFamily="18" charset="0"/>
              <a:cs typeface="Times New Roman" panose="02020603050405020304" pitchFamily="18" charset="0"/>
            </a:endParaRPr>
          </a:p>
        </p:txBody>
      </p:sp>
      <p:sp>
        <p:nvSpPr>
          <p:cNvPr id="2" name="Title 2">
            <a:extLst>
              <a:ext uri="{FF2B5EF4-FFF2-40B4-BE49-F238E27FC236}">
                <a16:creationId xmlns:a16="http://schemas.microsoft.com/office/drawing/2014/main" id="{52D60733-C301-0075-BE24-297B4102E18A}"/>
              </a:ext>
            </a:extLst>
          </p:cNvPr>
          <p:cNvSpPr txBox="1">
            <a:spLocks/>
          </p:cNvSpPr>
          <p:nvPr/>
        </p:nvSpPr>
        <p:spPr>
          <a:xfrm>
            <a:off x="268069" y="1568449"/>
            <a:ext cx="10134715" cy="54536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Findings from Literature</a:t>
            </a:r>
          </a:p>
        </p:txBody>
      </p:sp>
      <p:sp>
        <p:nvSpPr>
          <p:cNvPr id="3" name="TextBox 2">
            <a:extLst>
              <a:ext uri="{FF2B5EF4-FFF2-40B4-BE49-F238E27FC236}">
                <a16:creationId xmlns:a16="http://schemas.microsoft.com/office/drawing/2014/main" id="{C4D9EB35-4231-6DFC-B9D0-6500180E88B4}"/>
              </a:ext>
            </a:extLst>
          </p:cNvPr>
          <p:cNvSpPr txBox="1"/>
          <p:nvPr/>
        </p:nvSpPr>
        <p:spPr>
          <a:xfrm>
            <a:off x="-331307" y="2663378"/>
            <a:ext cx="12192001" cy="1384995"/>
          </a:xfrm>
          <a:prstGeom prst="rect">
            <a:avLst/>
          </a:prstGeom>
          <a:noFill/>
        </p:spPr>
        <p:txBody>
          <a:bodyPr wrap="square" rtlCol="0">
            <a:spAutoFit/>
          </a:bodyPr>
          <a:lstStyle/>
          <a:p>
            <a:r>
              <a:rPr lang="en-TR" sz="2400" dirty="0">
                <a:solidFill>
                  <a:srgbClr val="002060"/>
                </a:solidFill>
                <a:latin typeface="Times New Roman" panose="02020603050405020304" pitchFamily="18" charset="0"/>
                <a:cs typeface="Times New Roman" panose="02020603050405020304" pitchFamily="18" charset="0"/>
              </a:rPr>
              <a:t>                                          Tönnis &gt;1 </a:t>
            </a:r>
            <a:r>
              <a:rPr lang="en-TR" sz="2400" dirty="0">
                <a:solidFill>
                  <a:srgbClr val="002060"/>
                </a:solidFill>
                <a:latin typeface="Times New Roman" panose="02020603050405020304" pitchFamily="18" charset="0"/>
                <a:cs typeface="Times New Roman" panose="02020603050405020304" pitchFamily="18" charset="0"/>
                <a:sym typeface="Wingdings" pitchFamily="2" charset="2"/>
              </a:rPr>
              <a:t>  higher rates Total Hip Arthroplasty  (THA) @ 10yrs </a:t>
            </a:r>
          </a:p>
          <a:p>
            <a:pPr algn="r"/>
            <a:r>
              <a:rPr lang="en-US" sz="2400" dirty="0">
                <a:solidFill>
                  <a:srgbClr val="002060"/>
                </a:solidFill>
                <a:latin typeface="Times New Roman" panose="02020603050405020304" pitchFamily="18" charset="0"/>
                <a:cs typeface="Times New Roman" panose="02020603050405020304" pitchFamily="18" charset="0"/>
                <a:sym typeface="Wingdings" pitchFamily="2" charset="2"/>
              </a:rPr>
              <a:t>unrelated with demographic factor- AGE </a:t>
            </a:r>
          </a:p>
          <a:p>
            <a:pPr algn="r"/>
            <a:r>
              <a:rPr lang="en-US" sz="1400" dirty="0">
                <a:solidFill>
                  <a:srgbClr val="002060"/>
                </a:solidFill>
                <a:effectLst/>
                <a:ea typeface="Aptos" panose="020B0004020202020204" pitchFamily="34" charset="0"/>
                <a:cs typeface="Times New Roman" panose="02020603050405020304" pitchFamily="18" charset="0"/>
              </a:rPr>
              <a:t>Level IV- </a:t>
            </a:r>
            <a:r>
              <a:rPr lang="en-US" sz="1400" dirty="0" err="1">
                <a:solidFill>
                  <a:srgbClr val="002060"/>
                </a:solidFill>
                <a:effectLst/>
                <a:ea typeface="Aptos" panose="020B0004020202020204" pitchFamily="34" charset="0"/>
                <a:cs typeface="Times New Roman" panose="02020603050405020304" pitchFamily="18" charset="0"/>
              </a:rPr>
              <a:t>Wyles</a:t>
            </a:r>
            <a:r>
              <a:rPr lang="en-US" sz="1400" dirty="0">
                <a:solidFill>
                  <a:srgbClr val="002060"/>
                </a:solidFill>
                <a:effectLst/>
                <a:ea typeface="Aptos" panose="020B0004020202020204" pitchFamily="34" charset="0"/>
                <a:cs typeface="Times New Roman" panose="02020603050405020304" pitchFamily="18" charset="0"/>
              </a:rPr>
              <a:t> et al., 2019</a:t>
            </a:r>
            <a:r>
              <a:rPr lang="en-TR" sz="1800" dirty="0">
                <a:solidFill>
                  <a:srgbClr val="002060"/>
                </a:solidFill>
                <a:effectLst/>
                <a:cs typeface="Times New Roman" panose="02020603050405020304" pitchFamily="18" charset="0"/>
              </a:rPr>
              <a:t> </a:t>
            </a:r>
            <a:r>
              <a:rPr lang="en-US" sz="1800" dirty="0">
                <a:solidFill>
                  <a:srgbClr val="002060"/>
                </a:solidFill>
                <a:cs typeface="Times New Roman" panose="02020603050405020304" pitchFamily="18" charset="0"/>
                <a:sym typeface="Wingdings" pitchFamily="2" charset="2"/>
              </a:rPr>
              <a:t> </a:t>
            </a:r>
            <a:r>
              <a:rPr lang="en-TR" sz="1800" dirty="0">
                <a:solidFill>
                  <a:srgbClr val="002060"/>
                </a:solidFill>
                <a:cs typeface="Times New Roman" panose="02020603050405020304" pitchFamily="18" charset="0"/>
              </a:rPr>
              <a:t> </a:t>
            </a:r>
          </a:p>
          <a:p>
            <a:endParaRPr lang="en-TR"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AD9E9AB-2C5E-DA87-DE20-DE77B1B5C194}"/>
              </a:ext>
            </a:extLst>
          </p:cNvPr>
          <p:cNvSpPr txBox="1"/>
          <p:nvPr/>
        </p:nvSpPr>
        <p:spPr>
          <a:xfrm>
            <a:off x="2795730" y="4227920"/>
            <a:ext cx="9396270" cy="1261884"/>
          </a:xfrm>
          <a:prstGeom prst="rect">
            <a:avLst/>
          </a:prstGeom>
          <a:noFill/>
        </p:spPr>
        <p:txBody>
          <a:bodyPr wrap="square" rtlCol="0">
            <a:spAutoFit/>
          </a:bodyPr>
          <a:lstStyle/>
          <a:p>
            <a:r>
              <a:rPr lang="en-TR" sz="2400" dirty="0">
                <a:solidFill>
                  <a:srgbClr val="002060"/>
                </a:solidFill>
                <a:latin typeface="Times New Roman" panose="02020603050405020304" pitchFamily="18" charset="0"/>
                <a:cs typeface="Times New Roman" panose="02020603050405020304" pitchFamily="18" charset="0"/>
              </a:rPr>
              <a:t>Tönnis &gt;1  </a:t>
            </a:r>
            <a:r>
              <a:rPr lang="en-TR" sz="2400" dirty="0">
                <a:solidFill>
                  <a:srgbClr val="002060"/>
                </a:solidFill>
                <a:latin typeface="Times New Roman" panose="02020603050405020304" pitchFamily="18" charset="0"/>
                <a:cs typeface="Times New Roman" panose="02020603050405020304" pitchFamily="18" charset="0"/>
                <a:sym typeface="Wingdings" pitchFamily="2" charset="2"/>
              </a:rPr>
              <a:t>  higher rates THA  @10yrs </a:t>
            </a:r>
          </a:p>
          <a:p>
            <a:pPr algn="r"/>
            <a:r>
              <a:rPr lang="en-US" sz="1400" dirty="0">
                <a:solidFill>
                  <a:srgbClr val="002060"/>
                </a:solidFill>
                <a:latin typeface="Aptos" panose="020B0004020202020204" pitchFamily="34" charset="0"/>
                <a:cs typeface="Times New Roman" panose="02020603050405020304" pitchFamily="18" charset="0"/>
                <a:sym typeface="Wingdings" pitchFamily="2" charset="2"/>
              </a:rPr>
              <a:t>Level III -Dahl et al., 2014; Level II-</a:t>
            </a:r>
            <a:r>
              <a:rPr lang="en-US" sz="1400" dirty="0" err="1">
                <a:solidFill>
                  <a:srgbClr val="002060"/>
                </a:solidFill>
                <a:latin typeface="Aptos" panose="020B0004020202020204" pitchFamily="34" charset="0"/>
                <a:cs typeface="Times New Roman" panose="02020603050405020304" pitchFamily="18" charset="0"/>
                <a:sym typeface="Wingdings" pitchFamily="2" charset="2"/>
              </a:rPr>
              <a:t>Hartig</a:t>
            </a:r>
            <a:r>
              <a:rPr lang="en-US" sz="1400" dirty="0">
                <a:solidFill>
                  <a:srgbClr val="002060"/>
                </a:solidFill>
                <a:latin typeface="Aptos" panose="020B0004020202020204" pitchFamily="34" charset="0"/>
                <a:cs typeface="Times New Roman" panose="02020603050405020304" pitchFamily="18" charset="0"/>
                <a:sym typeface="Wingdings" pitchFamily="2" charset="2"/>
              </a:rPr>
              <a:t>-Andreasen et al., 2012; Level IV-</a:t>
            </a:r>
            <a:r>
              <a:rPr lang="en-US" sz="1400" dirty="0" err="1">
                <a:solidFill>
                  <a:srgbClr val="002060"/>
                </a:solidFill>
                <a:latin typeface="Aptos" panose="020B0004020202020204" pitchFamily="34" charset="0"/>
                <a:cs typeface="Times New Roman" panose="02020603050405020304" pitchFamily="18" charset="0"/>
                <a:sym typeface="Wingdings" pitchFamily="2" charset="2"/>
              </a:rPr>
              <a:t>Kralj</a:t>
            </a:r>
            <a:r>
              <a:rPr lang="en-US" sz="1400" dirty="0">
                <a:solidFill>
                  <a:srgbClr val="002060"/>
                </a:solidFill>
                <a:latin typeface="Aptos" panose="020B0004020202020204" pitchFamily="34" charset="0"/>
                <a:cs typeface="Times New Roman" panose="02020603050405020304" pitchFamily="18" charset="0"/>
                <a:sym typeface="Wingdings" pitchFamily="2" charset="2"/>
              </a:rPr>
              <a:t> et al., 2005;  Level III-Lerch et al., 2017; Level III-</a:t>
            </a:r>
            <a:r>
              <a:rPr lang="en-US" sz="1400" dirty="0" err="1">
                <a:solidFill>
                  <a:srgbClr val="002060"/>
                </a:solidFill>
                <a:latin typeface="Aptos" panose="020B0004020202020204" pitchFamily="34" charset="0"/>
                <a:cs typeface="Times New Roman" panose="02020603050405020304" pitchFamily="18" charset="0"/>
                <a:sym typeface="Wingdings" pitchFamily="2" charset="2"/>
              </a:rPr>
              <a:t>Stetzelberger</a:t>
            </a:r>
            <a:r>
              <a:rPr lang="en-US" sz="1400" dirty="0">
                <a:solidFill>
                  <a:srgbClr val="002060"/>
                </a:solidFill>
                <a:latin typeface="Aptos" panose="020B0004020202020204" pitchFamily="34" charset="0"/>
                <a:cs typeface="Times New Roman" panose="02020603050405020304" pitchFamily="18" charset="0"/>
                <a:sym typeface="Wingdings" pitchFamily="2" charset="2"/>
              </a:rPr>
              <a:t> et al., 2021; Level II -</a:t>
            </a:r>
            <a:r>
              <a:rPr lang="en-US" sz="1400" dirty="0" err="1">
                <a:solidFill>
                  <a:srgbClr val="002060"/>
                </a:solidFill>
                <a:latin typeface="Aptos" panose="020B0004020202020204" pitchFamily="34" charset="0"/>
                <a:cs typeface="Times New Roman" panose="02020603050405020304" pitchFamily="18" charset="0"/>
                <a:sym typeface="Wingdings" pitchFamily="2" charset="2"/>
              </a:rPr>
              <a:t>Troelsen</a:t>
            </a:r>
            <a:r>
              <a:rPr lang="en-US" sz="1400" dirty="0">
                <a:solidFill>
                  <a:srgbClr val="002060"/>
                </a:solidFill>
                <a:latin typeface="Aptos" panose="020B0004020202020204" pitchFamily="34" charset="0"/>
                <a:cs typeface="Times New Roman" panose="02020603050405020304" pitchFamily="18" charset="0"/>
                <a:sym typeface="Wingdings" pitchFamily="2" charset="2"/>
              </a:rPr>
              <a:t> et al., 2009; Level III- </a:t>
            </a:r>
            <a:r>
              <a:rPr lang="en-US" sz="1400" dirty="0" err="1">
                <a:solidFill>
                  <a:srgbClr val="002060"/>
                </a:solidFill>
                <a:latin typeface="Aptos" panose="020B0004020202020204" pitchFamily="34" charset="0"/>
                <a:cs typeface="Times New Roman" panose="02020603050405020304" pitchFamily="18" charset="0"/>
                <a:sym typeface="Wingdings" pitchFamily="2" charset="2"/>
              </a:rPr>
              <a:t>Ziran</a:t>
            </a:r>
            <a:r>
              <a:rPr lang="en-US" sz="1400" dirty="0">
                <a:solidFill>
                  <a:srgbClr val="002060"/>
                </a:solidFill>
                <a:latin typeface="Aptos" panose="020B0004020202020204" pitchFamily="34" charset="0"/>
                <a:cs typeface="Times New Roman" panose="02020603050405020304" pitchFamily="18" charset="0"/>
                <a:sym typeface="Wingdings" pitchFamily="2" charset="2"/>
              </a:rPr>
              <a:t> et al., 2018)</a:t>
            </a:r>
            <a:endParaRPr lang="en-TR" sz="1400" dirty="0">
              <a:solidFill>
                <a:srgbClr val="002060"/>
              </a:solidFill>
              <a:latin typeface="Aptos" panose="020B0004020202020204" pitchFamily="34" charset="0"/>
              <a:cs typeface="Times New Roman" panose="02020603050405020304" pitchFamily="18" charset="0"/>
              <a:sym typeface="Wingdings" pitchFamily="2" charset="2"/>
            </a:endParaRPr>
          </a:p>
          <a:p>
            <a:endParaRPr lang="en-TR" sz="2400" dirty="0">
              <a:solidFill>
                <a:srgbClr val="002060"/>
              </a:solidFill>
            </a:endParaRPr>
          </a:p>
        </p:txBody>
      </p:sp>
      <p:sp>
        <p:nvSpPr>
          <p:cNvPr id="6" name="TextBox 5">
            <a:extLst>
              <a:ext uri="{FF2B5EF4-FFF2-40B4-BE49-F238E27FC236}">
                <a16:creationId xmlns:a16="http://schemas.microsoft.com/office/drawing/2014/main" id="{8894357B-3CE4-3AAB-E052-FC523C2BD9B1}"/>
              </a:ext>
            </a:extLst>
          </p:cNvPr>
          <p:cNvSpPr txBox="1"/>
          <p:nvPr/>
        </p:nvSpPr>
        <p:spPr>
          <a:xfrm>
            <a:off x="2795731" y="5289551"/>
            <a:ext cx="8958943" cy="677108"/>
          </a:xfrm>
          <a:prstGeom prst="rect">
            <a:avLst/>
          </a:prstGeom>
          <a:noFill/>
        </p:spPr>
        <p:txBody>
          <a:bodyPr wrap="square" rtlCol="0">
            <a:spAutoFit/>
          </a:bodyPr>
          <a:lstStyle/>
          <a:p>
            <a:r>
              <a:rPr lang="en-TR" sz="2400" dirty="0">
                <a:solidFill>
                  <a:srgbClr val="002060"/>
                </a:solidFill>
                <a:latin typeface="Times New Roman" panose="02020603050405020304" pitchFamily="18" charset="0"/>
                <a:cs typeface="Times New Roman" panose="02020603050405020304" pitchFamily="18" charset="0"/>
              </a:rPr>
              <a:t>Tönnis 2   s</a:t>
            </a:r>
            <a:r>
              <a:rPr lang="en-US" sz="2400" dirty="0" err="1">
                <a:solidFill>
                  <a:srgbClr val="002060"/>
                </a:solidFill>
                <a:latin typeface="Times New Roman" panose="02020603050405020304" pitchFamily="18" charset="0"/>
                <a:cs typeface="Times New Roman" panose="02020603050405020304" pitchFamily="18" charset="0"/>
              </a:rPr>
              <a:t>ti</a:t>
            </a:r>
            <a:r>
              <a:rPr lang="en-TR" sz="2400" dirty="0">
                <a:solidFill>
                  <a:srgbClr val="002060"/>
                </a:solidFill>
                <a:latin typeface="Times New Roman" panose="02020603050405020304" pitchFamily="18" charset="0"/>
                <a:cs typeface="Times New Roman" panose="02020603050405020304" pitchFamily="18" charset="0"/>
              </a:rPr>
              <a:t>ll benefit from PAO </a:t>
            </a:r>
            <a:r>
              <a:rPr lang="en-TR" sz="2400" i="1" dirty="0">
                <a:solidFill>
                  <a:srgbClr val="002060"/>
                </a:solidFill>
                <a:latin typeface="Times New Roman" panose="02020603050405020304" pitchFamily="18" charset="0"/>
                <a:cs typeface="Times New Roman" panose="02020603050405020304" pitchFamily="18" charset="0"/>
              </a:rPr>
              <a:t>if</a:t>
            </a:r>
            <a:r>
              <a:rPr lang="en-TR" sz="2400" dirty="0">
                <a:solidFill>
                  <a:srgbClr val="002060"/>
                </a:solidFill>
                <a:latin typeface="Times New Roman" panose="02020603050405020304" pitchFamily="18" charset="0"/>
                <a:cs typeface="Times New Roman" panose="02020603050405020304" pitchFamily="18" charset="0"/>
              </a:rPr>
              <a:t>  have a good congruency @ 5yrs </a:t>
            </a:r>
          </a:p>
          <a:p>
            <a:pPr algn="r"/>
            <a:r>
              <a:rPr lang="en-US" sz="1400" dirty="0">
                <a:solidFill>
                  <a:srgbClr val="002060"/>
                </a:solidFill>
                <a:latin typeface="Times New Roman" panose="02020603050405020304" pitchFamily="18" charset="0"/>
                <a:cs typeface="Times New Roman" panose="02020603050405020304" pitchFamily="18" charset="0"/>
              </a:rPr>
              <a:t>Level III- Zhang et al., 2023</a:t>
            </a:r>
            <a:r>
              <a:rPr lang="en-TR" sz="1400" dirty="0">
                <a:solidFill>
                  <a:srgbClr val="00206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3613DE2F-D1C4-C388-F10F-78525DF6DC28}"/>
              </a:ext>
            </a:extLst>
          </p:cNvPr>
          <p:cNvSpPr txBox="1"/>
          <p:nvPr/>
        </p:nvSpPr>
        <p:spPr>
          <a:xfrm>
            <a:off x="1261404" y="6089770"/>
            <a:ext cx="10930596" cy="461665"/>
          </a:xfrm>
          <a:prstGeom prst="rect">
            <a:avLst/>
          </a:prstGeom>
          <a:noFill/>
        </p:spPr>
        <p:txBody>
          <a:bodyPr wrap="square">
            <a:spAutoFit/>
          </a:bodyPr>
          <a:lstStyle/>
          <a:p>
            <a:r>
              <a:rPr lang="en-US" sz="2400" b="1"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The degree of arthritis is crucial in determining the eligibility for PAO. </a:t>
            </a:r>
            <a:endParaRPr lang="en-TR" sz="2400" b="1"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9F4B533-4ACB-1789-9E5B-7E309F2E028D}"/>
              </a:ext>
            </a:extLst>
          </p:cNvPr>
          <p:cNvSpPr txBox="1"/>
          <p:nvPr/>
        </p:nvSpPr>
        <p:spPr>
          <a:xfrm>
            <a:off x="112816" y="3407430"/>
            <a:ext cx="3762498" cy="523220"/>
          </a:xfrm>
          <a:prstGeom prst="rect">
            <a:avLst/>
          </a:prstGeom>
          <a:solidFill>
            <a:schemeClr val="accent5">
              <a:lumMod val="20000"/>
              <a:lumOff val="80000"/>
            </a:schemeClr>
          </a:solidFill>
        </p:spPr>
        <p:txBody>
          <a:bodyPr wrap="square">
            <a:spAutoFit/>
          </a:bodyPr>
          <a:lstStyle/>
          <a:p>
            <a:r>
              <a:rPr lang="en-TR" sz="2800" dirty="0">
                <a:solidFill>
                  <a:srgbClr val="002060"/>
                </a:solidFill>
                <a:latin typeface="Times New Roman" panose="02020603050405020304" pitchFamily="18" charset="0"/>
                <a:cs typeface="Times New Roman" panose="02020603050405020304" pitchFamily="18" charset="0"/>
              </a:rPr>
              <a:t>Osteoarthritis Degree </a:t>
            </a:r>
            <a:endParaRPr lang="en-TR" sz="2800" dirty="0"/>
          </a:p>
        </p:txBody>
      </p:sp>
    </p:spTree>
    <p:extLst>
      <p:ext uri="{BB962C8B-B14F-4D97-AF65-F5344CB8AC3E}">
        <p14:creationId xmlns:p14="http://schemas.microsoft.com/office/powerpoint/2010/main" val="232922711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b2cb18b-1808-4a12-b3e4-0026674f10ec" xsi:nil="true"/>
    <Tarih xmlns="5e998ea4-89a7-4b33-a9ed-5044a4d65497" xsi:nil="true"/>
    <lcf76f155ced4ddcb4097134ff3c332f xmlns="5e998ea4-89a7-4b33-a9ed-5044a4d6549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2B840B92403B6E46AC9F9DC6E234F7AC" ma:contentTypeVersion="16" ma:contentTypeDescription="Yeni belge oluşturun." ma:contentTypeScope="" ma:versionID="7514b18c6098b7855efbf3d658a0b053">
  <xsd:schema xmlns:xsd="http://www.w3.org/2001/XMLSchema" xmlns:xs="http://www.w3.org/2001/XMLSchema" xmlns:p="http://schemas.microsoft.com/office/2006/metadata/properties" xmlns:ns2="6b2cb18b-1808-4a12-b3e4-0026674f10ec" xmlns:ns3="5e998ea4-89a7-4b33-a9ed-5044a4d65497" targetNamespace="http://schemas.microsoft.com/office/2006/metadata/properties" ma:root="true" ma:fieldsID="9f0748201c77966b270ec4d6aa41c4b7" ns2:_="" ns3:_="">
    <xsd:import namespace="6b2cb18b-1808-4a12-b3e4-0026674f10ec"/>
    <xsd:import namespace="5e998ea4-89a7-4b33-a9ed-5044a4d654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Tari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cb18b-1808-4a12-b3e4-0026674f10ec" elementFormDefault="qualified">
    <xsd:import namespace="http://schemas.microsoft.com/office/2006/documentManagement/types"/>
    <xsd:import namespace="http://schemas.microsoft.com/office/infopath/2007/PartnerControls"/>
    <xsd:element name="SharedWithUsers" ma:index="8"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Ayrıntıları ile Paylaşıldı" ma:internalName="SharedWithDetails" ma:readOnly="true">
      <xsd:simpleType>
        <xsd:restriction base="dms:Note">
          <xsd:maxLength value="255"/>
        </xsd:restriction>
      </xsd:simpleType>
    </xsd:element>
    <xsd:element name="TaxCatchAll" ma:index="14" nillable="true" ma:displayName="Taxonomy Catch All Column" ma:hidden="true" ma:list="{e838da6f-f4e1-4ccf-b804-d5d5cd3133fd}" ma:internalName="TaxCatchAll" ma:showField="CatchAllData" ma:web="6b2cb18b-1808-4a12-b3e4-0026674f10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998ea4-89a7-4b33-a9ed-5044a4d654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e58c957c-ee55-4f6f-9beb-d227bd4327b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Tarih" ma:index="21" nillable="true" ma:displayName="Tarih" ma:format="DateOnly" ma:internalName="Tarih">
      <xsd:simpleType>
        <xsd:restriction base="dms:DateTim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2D4354-B25A-448A-B9A3-A5FBB3131EE7}">
  <ds:schemaRefs>
    <ds:schemaRef ds:uri="http://schemas.microsoft.com/sharepoint/v3/contenttype/forms"/>
  </ds:schemaRefs>
</ds:datastoreItem>
</file>

<file path=customXml/itemProps2.xml><?xml version="1.0" encoding="utf-8"?>
<ds:datastoreItem xmlns:ds="http://schemas.openxmlformats.org/officeDocument/2006/customXml" ds:itemID="{C8265FE3-6229-4FAD-9775-69AC66D14E5A}">
  <ds:schemaRefs>
    <ds:schemaRef ds:uri="http://schemas.microsoft.com/office/2006/metadata/properties"/>
    <ds:schemaRef ds:uri="http://schemas.microsoft.com/office/infopath/2007/PartnerControls"/>
    <ds:schemaRef ds:uri="6b2cb18b-1808-4a12-b3e4-0026674f10ec"/>
    <ds:schemaRef ds:uri="5e998ea4-89a7-4b33-a9ed-5044a4d65497"/>
  </ds:schemaRefs>
</ds:datastoreItem>
</file>

<file path=customXml/itemProps3.xml><?xml version="1.0" encoding="utf-8"?>
<ds:datastoreItem xmlns:ds="http://schemas.openxmlformats.org/officeDocument/2006/customXml" ds:itemID="{A84EC9C4-5697-4725-8CDC-8BB81BD53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2cb18b-1808-4a12-b3e4-0026674f10ec"/>
    <ds:schemaRef ds:uri="5e998ea4-89a7-4b33-a9ed-5044a4d654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3032</TotalTime>
  <Words>1727</Words>
  <Application>Microsoft Office PowerPoint</Application>
  <PresentationFormat>Geniş ekran</PresentationFormat>
  <Paragraphs>153</Paragraphs>
  <Slides>14</Slides>
  <Notes>11</Notes>
  <HiddenSlides>1</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14</vt:i4>
      </vt:variant>
    </vt:vector>
  </HeadingPairs>
  <TitlesOfParts>
    <vt:vector size="21" baseType="lpstr">
      <vt:lpstr>Aptos</vt:lpstr>
      <vt:lpstr>Aptos Display</vt:lpstr>
      <vt:lpstr>Arial</vt:lpstr>
      <vt:lpstr>Helvetica Neue</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Rationale: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Deniz Demirkıran</dc:creator>
  <cp:lastModifiedBy>kayhan karaytug</cp:lastModifiedBy>
  <cp:revision>20</cp:revision>
  <dcterms:created xsi:type="dcterms:W3CDTF">2024-06-13T13:25:39Z</dcterms:created>
  <dcterms:modified xsi:type="dcterms:W3CDTF">2024-08-26T18:43:20Z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0x0101002B840B92403B6E46AC9F9DC6E234F7AC</vt:lpwstr>
  </property>
</Properties>
</file>