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58" r:id="rId7"/>
    <p:sldId id="257" r:id="rId8"/>
    <p:sldId id="259" r:id="rId9"/>
    <p:sldId id="266" r:id="rId10"/>
    <p:sldId id="265" r:id="rId11"/>
    <p:sldId id="268"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5"/>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10348E-5705-70CC-7DE0-CD463721256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8E8972A-C597-D29C-FC71-8A696D8B7E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88E0CE7-45E1-729E-EDAE-BB7471093DBA}"/>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A9C2BA04-9106-34CE-D7E0-DB451EA19B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DF8CA68-ABD8-1F34-A6C3-C43041BDC388}"/>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78979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A830BB-7CD5-37C0-E99D-4DA5959E1FE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357A575-DA6A-758B-71DA-E01D2C7FF0B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EAC089-4E5F-1DD3-BFE3-AA3894E16C35}"/>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24BD8715-99A2-3427-79EE-AB722DA08F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1FBF0D-97B5-DC51-CE20-3780AD6E7A23}"/>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426959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039A3B4-DACA-E9A5-390B-66FF3DE9293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64B7AAE-4BC0-2953-D5AA-0984DDDCE76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0D0897-AD34-9EA5-D676-CE84375BE046}"/>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6B31BB52-2894-C830-414D-B71067147B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8A5E96-B483-0423-ACB7-214668478A47}"/>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809476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A6AF08-0421-09D3-8DE9-617729C92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7" name="Title 6">
            <a:extLst>
              <a:ext uri="{FF2B5EF4-FFF2-40B4-BE49-F238E27FC236}">
                <a16:creationId xmlns:a16="http://schemas.microsoft.com/office/drawing/2014/main" id="{3A6C518A-4934-5BD2-97B0-912E4DA265D4}"/>
              </a:ext>
            </a:extLst>
          </p:cNvPr>
          <p:cNvSpPr>
            <a:spLocks noGrp="1"/>
          </p:cNvSpPr>
          <p:nvPr>
            <p:ph type="title"/>
          </p:nvPr>
        </p:nvSpPr>
        <p:spPr/>
        <p:txBody>
          <a:bodyPr/>
          <a:lstStyle/>
          <a:p>
            <a:r>
              <a:rPr lang="en-US"/>
              <a:t>Click to edit Master title style</a:t>
            </a:r>
            <a:endParaRPr lang="en-TR"/>
          </a:p>
        </p:txBody>
      </p:sp>
    </p:spTree>
    <p:extLst>
      <p:ext uri="{BB962C8B-B14F-4D97-AF65-F5344CB8AC3E}">
        <p14:creationId xmlns:p14="http://schemas.microsoft.com/office/powerpoint/2010/main" val="3261282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1E1028-E088-8134-B346-06CAAFEDA3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DCEFF01-9BC3-3B87-697C-8AED770EA78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AE0975-8EB5-AB1F-4056-3418A93267DD}"/>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8310F209-9AB5-795F-6353-10953522A5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62AE78-9469-A674-68B1-0C6AC98380EE}"/>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48934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EA4B7F-19A7-64B1-A3EF-6CBFF588EA6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32AC138-E2D1-4072-0221-03E64E75B82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19BBEFA-4F66-B68D-0609-DF590BDB97BB}"/>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9675623F-2B01-9887-5684-8312B85F48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828E54-2CF6-C285-0214-03824C0E64D1}"/>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44746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798460-88F1-7DA5-EF1A-A765DEF350E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F3D8D2-1CCE-AD7A-25E5-1FBD9A301C4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FCE3575-8353-68BA-B6FC-77DBCC13613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D5FBE56-53E5-90DE-6678-E82B4CF65F0F}"/>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6" name="Alt Bilgi Yer Tutucusu 5">
            <a:extLst>
              <a:ext uri="{FF2B5EF4-FFF2-40B4-BE49-F238E27FC236}">
                <a16:creationId xmlns:a16="http://schemas.microsoft.com/office/drawing/2014/main" id="{D4B9D7A8-6FD3-DA3A-6F32-8A0D9B87B1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C318010-70EB-D035-D9F9-B6C86685C729}"/>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0313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139D06-6740-C202-33DF-E1149010B19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1628258-4747-38FB-91CD-10CFFCC87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FF73BF5-F032-FF9F-263C-1941A539571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CA20834-3FA7-63E3-8BC9-880CFBABF2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E5FBF3B-E573-DE2D-D006-94F08199E61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6D35F49-AC82-677A-C585-FFEA3E5AADB1}"/>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8" name="Alt Bilgi Yer Tutucusu 7">
            <a:extLst>
              <a:ext uri="{FF2B5EF4-FFF2-40B4-BE49-F238E27FC236}">
                <a16:creationId xmlns:a16="http://schemas.microsoft.com/office/drawing/2014/main" id="{1E4AB0C5-DCE3-99E3-FA8F-702689BE9AA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3BA8757-2238-F541-ADCC-053629D89FC9}"/>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4554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77E9CD-C895-3593-7C2A-95BB80DCBE3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1924B6C-B628-762F-5E58-48B3C4937A23}"/>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4" name="Alt Bilgi Yer Tutucusu 3">
            <a:extLst>
              <a:ext uri="{FF2B5EF4-FFF2-40B4-BE49-F238E27FC236}">
                <a16:creationId xmlns:a16="http://schemas.microsoft.com/office/drawing/2014/main" id="{F57A6905-E990-BC42-AC09-B164541780F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31747A6-BCC5-ACD3-768E-9BEBF918D6D5}"/>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34481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1251629-A31D-AE24-3BB1-54E74ED2A2B1}"/>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3" name="Alt Bilgi Yer Tutucusu 2">
            <a:extLst>
              <a:ext uri="{FF2B5EF4-FFF2-40B4-BE49-F238E27FC236}">
                <a16:creationId xmlns:a16="http://schemas.microsoft.com/office/drawing/2014/main" id="{E58E4CE9-101A-CBC3-F705-3811534FF07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41944F0-25C1-671C-0E4D-868A67029CA2}"/>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6102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E0D9E6-8BC0-FEEC-D19A-CD1A78ADB35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B68FD1B-8160-6974-7470-1B8406A7D8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4D633C1-93FA-9762-6D5A-DF61948052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BE0F140-AF74-1660-76D2-68495B95C4C0}"/>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6" name="Alt Bilgi Yer Tutucusu 5">
            <a:extLst>
              <a:ext uri="{FF2B5EF4-FFF2-40B4-BE49-F238E27FC236}">
                <a16:creationId xmlns:a16="http://schemas.microsoft.com/office/drawing/2014/main" id="{5A10344F-FB56-28B8-8E84-A3DF84E9980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C43AE5E-7C56-5F64-E99A-780AF9E2DE7D}"/>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358946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D73E8D-57A4-A438-A59C-E22648B77CB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DE85AEA-10C2-A22E-F62E-0AD5593FB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CFC951F-7E5B-D42E-A0C6-AEEA77ED9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9B7FD75-4FF5-376E-2112-6CB10077EAF7}"/>
              </a:ext>
            </a:extLst>
          </p:cNvPr>
          <p:cNvSpPr>
            <a:spLocks noGrp="1"/>
          </p:cNvSpPr>
          <p:nvPr>
            <p:ph type="dt" sz="half" idx="10"/>
          </p:nvPr>
        </p:nvSpPr>
        <p:spPr/>
        <p:txBody>
          <a:bodyPr/>
          <a:lstStyle/>
          <a:p>
            <a:fld id="{DB894795-7BCA-403B-9443-D65F7866B0B7}" type="datetimeFigureOut">
              <a:rPr lang="tr-TR" smtClean="0"/>
              <a:t>26.08.2024</a:t>
            </a:fld>
            <a:endParaRPr lang="tr-TR"/>
          </a:p>
        </p:txBody>
      </p:sp>
      <p:sp>
        <p:nvSpPr>
          <p:cNvPr id="6" name="Alt Bilgi Yer Tutucusu 5">
            <a:extLst>
              <a:ext uri="{FF2B5EF4-FFF2-40B4-BE49-F238E27FC236}">
                <a16:creationId xmlns:a16="http://schemas.microsoft.com/office/drawing/2014/main" id="{A353AD91-1108-2493-0985-1F28F6A0239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33027F-C033-1FC2-2FA1-59875B4CD904}"/>
              </a:ext>
            </a:extLst>
          </p:cNvPr>
          <p:cNvSpPr>
            <a:spLocks noGrp="1"/>
          </p:cNvSpPr>
          <p:nvPr>
            <p:ph type="sldNum" sz="quarter" idx="12"/>
          </p:nvPr>
        </p:nvSpPr>
        <p:spPr/>
        <p:txBody>
          <a:bodyPr/>
          <a:lstStyle/>
          <a:p>
            <a:fld id="{E30503C0-BB46-4D93-B90F-6E0A04AF3665}" type="slidenum">
              <a:rPr lang="tr-TR" smtClean="0"/>
              <a:t>‹#›</a:t>
            </a:fld>
            <a:endParaRPr lang="tr-TR"/>
          </a:p>
        </p:txBody>
      </p:sp>
    </p:spTree>
    <p:extLst>
      <p:ext uri="{BB962C8B-B14F-4D97-AF65-F5344CB8AC3E}">
        <p14:creationId xmlns:p14="http://schemas.microsoft.com/office/powerpoint/2010/main" val="260091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F97E2E3-9D27-71F1-7ECC-C65A8EEC75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F6494A-515A-6040-320A-BC308F1D3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78060F-A820-8782-7417-2A7E52BE5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894795-7BCA-403B-9443-D65F7866B0B7}" type="datetimeFigureOut">
              <a:rPr lang="tr-TR" smtClean="0"/>
              <a:t>26.08.2024</a:t>
            </a:fld>
            <a:endParaRPr lang="tr-TR"/>
          </a:p>
        </p:txBody>
      </p:sp>
      <p:sp>
        <p:nvSpPr>
          <p:cNvPr id="5" name="Alt Bilgi Yer Tutucusu 4">
            <a:extLst>
              <a:ext uri="{FF2B5EF4-FFF2-40B4-BE49-F238E27FC236}">
                <a16:creationId xmlns:a16="http://schemas.microsoft.com/office/drawing/2014/main" id="{970ED59B-586D-4BF9-5511-C6EFB540E7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936659F6-D3D0-C2EC-5832-ACA3D7242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30503C0-BB46-4D93-B90F-6E0A04AF3665}" type="slidenum">
              <a:rPr lang="tr-TR" smtClean="0"/>
              <a:t>‹#›</a:t>
            </a:fld>
            <a:endParaRPr lang="tr-TR"/>
          </a:p>
        </p:txBody>
      </p:sp>
      <p:pic>
        <p:nvPicPr>
          <p:cNvPr id="8" name="Resim 7" descr="metin, ekran görüntüsü içeren bir resim&#10;&#10;Açıklama otomatik olarak oluşturuldu">
            <a:extLst>
              <a:ext uri="{FF2B5EF4-FFF2-40B4-BE49-F238E27FC236}">
                <a16:creationId xmlns:a16="http://schemas.microsoft.com/office/drawing/2014/main" id="{2BA767CB-B04D-3A64-DFF3-9BB3D1D2F6A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194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B0D34168-14C1-BA1E-4FC0-47ADA7C0B655}"/>
              </a:ext>
            </a:extLst>
          </p:cNvPr>
          <p:cNvSpPr txBox="1">
            <a:spLocks/>
          </p:cNvSpPr>
          <p:nvPr/>
        </p:nvSpPr>
        <p:spPr>
          <a:xfrm>
            <a:off x="212360" y="3429000"/>
            <a:ext cx="11767279" cy="25289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20000"/>
              </a:lnSpc>
            </a:pPr>
            <a:r>
              <a:rPr lang="en-US" sz="360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What Are the Indications for Surgical </a:t>
            </a:r>
            <a:r>
              <a:rPr lang="en-US" sz="3600" b="1" kern="100" dirty="0">
                <a:solidFill>
                  <a:srgbClr val="002060"/>
                </a:solidFill>
                <a:latin typeface="Times New Roman" panose="02020603050405020304" pitchFamily="18" charset="0"/>
                <a:ea typeface="Aptos" panose="020B0004020202020204" pitchFamily="34" charset="0"/>
                <a:cs typeface="Times New Roman" panose="02020603050405020304" pitchFamily="18" charset="0"/>
              </a:rPr>
              <a:t>I</a:t>
            </a:r>
            <a:r>
              <a:rPr lang="en-US" sz="360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ntervention for Patients with Femoroacetabular </a:t>
            </a:r>
            <a:r>
              <a:rPr lang="en-US" sz="3600" b="1" kern="100" dirty="0">
                <a:solidFill>
                  <a:srgbClr val="002060"/>
                </a:solidFill>
                <a:latin typeface="Times New Roman" panose="02020603050405020304" pitchFamily="18" charset="0"/>
                <a:ea typeface="Aptos" panose="020B0004020202020204" pitchFamily="34" charset="0"/>
                <a:cs typeface="Times New Roman" panose="02020603050405020304" pitchFamily="18" charset="0"/>
              </a:rPr>
              <a:t>I</a:t>
            </a:r>
            <a:r>
              <a:rPr lang="en-US" sz="3600" b="1"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mpingement of the Hip?</a:t>
            </a:r>
            <a:br>
              <a:rPr lang="en-US" sz="3600" kern="100" dirty="0">
                <a:effectLst/>
                <a:latin typeface="Times New Roman" panose="02020603050405020304" pitchFamily="18" charset="0"/>
                <a:ea typeface="Aptos" panose="020B0004020202020204" pitchFamily="34" charset="0"/>
                <a:cs typeface="Times New Roman" panose="02020603050405020304" pitchFamily="18" charset="0"/>
              </a:rPr>
            </a:br>
            <a:endParaRPr lang="en-TR"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20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7D7E4676-0EA6-09C7-7AA3-7F442008D177}"/>
              </a:ext>
            </a:extLst>
          </p:cNvPr>
          <p:cNvSpPr txBox="1">
            <a:spLocks/>
          </p:cNvSpPr>
          <p:nvPr/>
        </p:nvSpPr>
        <p:spPr>
          <a:xfrm>
            <a:off x="1121972" y="6985353"/>
            <a:ext cx="105156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TR" dirty="0">
              <a:solidFill>
                <a:srgbClr val="002060"/>
              </a:solidFill>
              <a:latin typeface="Times New Roman" panose="02020603050405020304" pitchFamily="18" charset="0"/>
              <a:cs typeface="Times New Roman" panose="02020603050405020304" pitchFamily="18" charset="0"/>
            </a:endParaRPr>
          </a:p>
        </p:txBody>
      </p:sp>
      <p:pic>
        <p:nvPicPr>
          <p:cNvPr id="3" name="Picture 2" descr="A person wearing glasses and a suit&#10;&#10;Description automatically generated">
            <a:extLst>
              <a:ext uri="{FF2B5EF4-FFF2-40B4-BE49-F238E27FC236}">
                <a16:creationId xmlns:a16="http://schemas.microsoft.com/office/drawing/2014/main" id="{3F993143-0791-B5E2-9508-3AD3723705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862" y="1507574"/>
            <a:ext cx="2323475" cy="2344898"/>
          </a:xfrm>
          <a:prstGeom prst="rect">
            <a:avLst/>
          </a:prstGeom>
        </p:spPr>
      </p:pic>
      <p:pic>
        <p:nvPicPr>
          <p:cNvPr id="5" name="Picture 4" descr="A person in a suit and tie&#10;&#10;Description automatically generated">
            <a:extLst>
              <a:ext uri="{FF2B5EF4-FFF2-40B4-BE49-F238E27FC236}">
                <a16:creationId xmlns:a16="http://schemas.microsoft.com/office/drawing/2014/main" id="{75851939-95AE-CB99-DE7A-EB72403343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5807" y="1507574"/>
            <a:ext cx="2178258" cy="2344898"/>
          </a:xfrm>
          <a:prstGeom prst="rect">
            <a:avLst/>
          </a:prstGeom>
        </p:spPr>
      </p:pic>
      <p:pic>
        <p:nvPicPr>
          <p:cNvPr id="7" name="Picture 6" descr="A person in a white coat&#10;&#10;Description automatically generated">
            <a:extLst>
              <a:ext uri="{FF2B5EF4-FFF2-40B4-BE49-F238E27FC236}">
                <a16:creationId xmlns:a16="http://schemas.microsoft.com/office/drawing/2014/main" id="{1E7CB264-81CC-29F4-6A32-A5C5FBE979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1205" y="4303528"/>
            <a:ext cx="2073795" cy="1981200"/>
          </a:xfrm>
          <a:prstGeom prst="rect">
            <a:avLst/>
          </a:prstGeom>
        </p:spPr>
      </p:pic>
      <p:pic>
        <p:nvPicPr>
          <p:cNvPr id="10" name="Picture 9" descr="A person wearing glasses and a blue suit&#10;&#10;Description automatically generated">
            <a:extLst>
              <a:ext uri="{FF2B5EF4-FFF2-40B4-BE49-F238E27FC236}">
                <a16:creationId xmlns:a16="http://schemas.microsoft.com/office/drawing/2014/main" id="{B353EB1B-F932-1DBC-3FB3-8EE35D5AA6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95356" y="1504135"/>
            <a:ext cx="2323475" cy="2344898"/>
          </a:xfrm>
          <a:prstGeom prst="rect">
            <a:avLst/>
          </a:prstGeom>
        </p:spPr>
      </p:pic>
      <p:pic>
        <p:nvPicPr>
          <p:cNvPr id="12" name="Picture 11" descr="A person in a suit and tie&#10;&#10;Description automatically generated">
            <a:extLst>
              <a:ext uri="{FF2B5EF4-FFF2-40B4-BE49-F238E27FC236}">
                <a16:creationId xmlns:a16="http://schemas.microsoft.com/office/drawing/2014/main" id="{7AC52513-3461-C37D-C3D4-D32D0A18E9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78632" y="1507569"/>
            <a:ext cx="2073795" cy="2344898"/>
          </a:xfrm>
          <a:prstGeom prst="rect">
            <a:avLst/>
          </a:prstGeom>
        </p:spPr>
      </p:pic>
      <p:sp>
        <p:nvSpPr>
          <p:cNvPr id="14" name="TextBox 13">
            <a:extLst>
              <a:ext uri="{FF2B5EF4-FFF2-40B4-BE49-F238E27FC236}">
                <a16:creationId xmlns:a16="http://schemas.microsoft.com/office/drawing/2014/main" id="{E1690B13-2B35-3704-CAF8-81F1D6D49013}"/>
              </a:ext>
            </a:extLst>
          </p:cNvPr>
          <p:cNvSpPr txBox="1"/>
          <p:nvPr/>
        </p:nvSpPr>
        <p:spPr>
          <a:xfrm>
            <a:off x="0" y="3923362"/>
            <a:ext cx="1219200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  Ali Parsa MD                                     Benjamin Domb MD                 Javad </a:t>
            </a:r>
            <a:r>
              <a:rPr lang="en-US" sz="1400" dirty="0" err="1">
                <a:latin typeface="Arial" panose="020B0604020202020204" pitchFamily="34" charset="0"/>
                <a:cs typeface="Arial" panose="020B0604020202020204" pitchFamily="34" charset="0"/>
              </a:rPr>
              <a:t>Parvizi</a:t>
            </a:r>
            <a:r>
              <a:rPr lang="en-US" sz="1400" dirty="0">
                <a:latin typeface="Arial" panose="020B0604020202020204" pitchFamily="34" charset="0"/>
                <a:cs typeface="Arial" panose="020B0604020202020204" pitchFamily="34" charset="0"/>
              </a:rPr>
              <a:t> MD                  Ibrahim </a:t>
            </a:r>
            <a:r>
              <a:rPr lang="en-US" sz="1400" dirty="0" err="1">
                <a:latin typeface="Arial" panose="020B0604020202020204" pitchFamily="34" charset="0"/>
                <a:cs typeface="Arial" panose="020B0604020202020204" pitchFamily="34" charset="0"/>
              </a:rPr>
              <a:t>Tuncai</a:t>
            </a:r>
            <a:r>
              <a:rPr lang="en-US" sz="1400" dirty="0">
                <a:latin typeface="Arial" panose="020B0604020202020204" pitchFamily="34" charset="0"/>
                <a:cs typeface="Arial" panose="020B0604020202020204" pitchFamily="34" charset="0"/>
              </a:rPr>
              <a:t> MD                 Naomi Kobayashi MD</a:t>
            </a:r>
          </a:p>
        </p:txBody>
      </p:sp>
      <p:pic>
        <p:nvPicPr>
          <p:cNvPr id="4" name="Picture 3" descr="A person in a white coat and tie&#10;&#10;Description automatically generated">
            <a:extLst>
              <a:ext uri="{FF2B5EF4-FFF2-40B4-BE49-F238E27FC236}">
                <a16:creationId xmlns:a16="http://schemas.microsoft.com/office/drawing/2014/main" id="{5C273258-9889-0714-90B7-9AA43ABFE4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22004" y="1504136"/>
            <a:ext cx="2074837" cy="2344898"/>
          </a:xfrm>
          <a:prstGeom prst="rect">
            <a:avLst/>
          </a:prstGeom>
        </p:spPr>
      </p:pic>
      <p:pic>
        <p:nvPicPr>
          <p:cNvPr id="8" name="Picture 7" descr="A silhouette of a person&#10;&#10;Description automatically generated">
            <a:extLst>
              <a:ext uri="{FF2B5EF4-FFF2-40B4-BE49-F238E27FC236}">
                <a16:creationId xmlns:a16="http://schemas.microsoft.com/office/drawing/2014/main" id="{7B931B2F-E4F8-574B-3441-08FD340879B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66230" y="4303528"/>
            <a:ext cx="1981200" cy="1981200"/>
          </a:xfrm>
          <a:prstGeom prst="rect">
            <a:avLst/>
          </a:prstGeom>
        </p:spPr>
      </p:pic>
      <p:pic>
        <p:nvPicPr>
          <p:cNvPr id="13" name="Picture 12" descr="A silhouette of a person&#10;&#10;Description automatically generated">
            <a:extLst>
              <a:ext uri="{FF2B5EF4-FFF2-40B4-BE49-F238E27FC236}">
                <a16:creationId xmlns:a16="http://schemas.microsoft.com/office/drawing/2014/main" id="{D02278F7-53F5-6DAB-96A3-629C10ADA3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79359" y="4303528"/>
            <a:ext cx="1981200" cy="1981200"/>
          </a:xfrm>
          <a:prstGeom prst="rect">
            <a:avLst/>
          </a:prstGeom>
        </p:spPr>
      </p:pic>
      <p:sp>
        <p:nvSpPr>
          <p:cNvPr id="15" name="TextBox 14">
            <a:extLst>
              <a:ext uri="{FF2B5EF4-FFF2-40B4-BE49-F238E27FC236}">
                <a16:creationId xmlns:a16="http://schemas.microsoft.com/office/drawing/2014/main" id="{B880A316-0B77-70D7-02BC-FDE97133B271}"/>
              </a:ext>
            </a:extLst>
          </p:cNvPr>
          <p:cNvSpPr txBox="1"/>
          <p:nvPr/>
        </p:nvSpPr>
        <p:spPr>
          <a:xfrm>
            <a:off x="344774" y="6357117"/>
            <a:ext cx="11674057"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                                          Oussama Charr MD               </a:t>
            </a:r>
            <a:r>
              <a:rPr lang="en-US" sz="1600" dirty="0" err="1">
                <a:latin typeface="Arial" panose="020B0604020202020204" pitchFamily="34" charset="0"/>
                <a:cs typeface="Arial" panose="020B0604020202020204" pitchFamily="34" charset="0"/>
              </a:rPr>
              <a:t>Tourik</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Rouk</a:t>
            </a:r>
            <a:r>
              <a:rPr lang="en-US" sz="1600" dirty="0">
                <a:latin typeface="Arial" panose="020B0604020202020204" pitchFamily="34" charset="0"/>
                <a:cs typeface="Arial" panose="020B0604020202020204" pitchFamily="34" charset="0"/>
              </a:rPr>
              <a:t> MD               </a:t>
            </a:r>
            <a:r>
              <a:rPr lang="en-US" sz="1600" dirty="0" err="1">
                <a:latin typeface="Arial" panose="020B0604020202020204" pitchFamily="34" charset="0"/>
                <a:cs typeface="Arial" panose="020B0604020202020204" pitchFamily="34" charset="0"/>
              </a:rPr>
              <a:t>Arirshahriar</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Ariamanesh</a:t>
            </a:r>
            <a:r>
              <a:rPr lang="en-US" sz="1600" dirty="0">
                <a:latin typeface="Arial" panose="020B0604020202020204" pitchFamily="34" charset="0"/>
                <a:cs typeface="Arial" panose="020B0604020202020204" pitchFamily="34" charset="0"/>
              </a:rPr>
              <a:t> MD</a:t>
            </a:r>
          </a:p>
        </p:txBody>
      </p:sp>
    </p:spTree>
    <p:extLst>
      <p:ext uri="{BB962C8B-B14F-4D97-AF65-F5344CB8AC3E}">
        <p14:creationId xmlns:p14="http://schemas.microsoft.com/office/powerpoint/2010/main" val="61157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1357746" y="2668249"/>
            <a:ext cx="9401298" cy="3824625"/>
          </a:xfrm>
        </p:spPr>
        <p:txBody>
          <a:bodyPr>
            <a:normAutofit/>
          </a:bodyPr>
          <a:lstStyle/>
          <a:p>
            <a:pPr marL="342900" indent="-342900" algn="l">
              <a:lnSpc>
                <a:spcPct val="160000"/>
              </a:lnSpc>
              <a:buFont typeface="Wingdings" pitchFamily="2" charset="2"/>
              <a:buChar char="v"/>
            </a:pPr>
            <a:r>
              <a:rPr lang="en-US" sz="2800" dirty="0">
                <a:latin typeface="Arial" panose="020B0604020202020204" pitchFamily="34" charset="0"/>
                <a:cs typeface="Arial" panose="020B0604020202020204" pitchFamily="34" charset="0"/>
              </a:rPr>
              <a:t>Femoroacetabular impingement (FAI) is a significant risk factor for secondary osteoarthritis, particularly in young, active individuals. Addressing FAI early can prevent long-term joint damage, alleviate pain, and enhance both quality of life and athletic performance.</a:t>
            </a:r>
            <a:endParaRPr lang="en-TR" sz="2800" dirty="0">
              <a:solidFill>
                <a:schemeClr val="bg1"/>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C55FD2DD-8111-8A96-4DEE-1641F5A6ED92}"/>
              </a:ext>
            </a:extLst>
          </p:cNvPr>
          <p:cNvSpPr>
            <a:spLocks noGrp="1"/>
          </p:cNvSpPr>
          <p:nvPr>
            <p:ph type="title"/>
          </p:nvPr>
        </p:nvSpPr>
        <p:spPr>
          <a:xfrm>
            <a:off x="1432956" y="1715061"/>
            <a:ext cx="10515600" cy="1325563"/>
          </a:xfrm>
        </p:spPr>
        <p:txBody>
          <a:bodyPr>
            <a:normAutofit fontScale="90000"/>
          </a:bodyPr>
          <a:lstStyle/>
          <a:p>
            <a:r>
              <a:rPr lang="en-US" u="sng" dirty="0">
                <a:solidFill>
                  <a:srgbClr val="002060"/>
                </a:solidFill>
                <a:latin typeface="Times New Roman" panose="02020603050405020304" pitchFamily="18" charset="0"/>
                <a:cs typeface="Times New Roman" panose="02020603050405020304" pitchFamily="18" charset="0"/>
              </a:rPr>
              <a:t>Why is this topic Important</a:t>
            </a:r>
            <a:br>
              <a:rPr lang="en-US" u="sng" dirty="0">
                <a:solidFill>
                  <a:srgbClr val="002060"/>
                </a:solidFill>
                <a:latin typeface="Times New Roman" panose="02020603050405020304" pitchFamily="18" charset="0"/>
                <a:cs typeface="Times New Roman" panose="02020603050405020304" pitchFamily="18" charset="0"/>
              </a:rPr>
            </a:br>
            <a:br>
              <a:rPr lang="en-US" u="sng" dirty="0">
                <a:solidFill>
                  <a:srgbClr val="002060"/>
                </a:solidFill>
                <a:latin typeface="Times New Roman" panose="02020603050405020304" pitchFamily="18" charset="0"/>
                <a:cs typeface="Times New Roman" panose="02020603050405020304" pitchFamily="18" charset="0"/>
              </a:rPr>
            </a:br>
            <a:endParaRPr lang="en-TR" u="sng"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938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BEF380BA-2F2E-C9C1-E313-CDB7B1D2B2D3}"/>
              </a:ext>
            </a:extLst>
          </p:cNvPr>
          <p:cNvSpPr txBox="1">
            <a:spLocks/>
          </p:cNvSpPr>
          <p:nvPr/>
        </p:nvSpPr>
        <p:spPr>
          <a:xfrm>
            <a:off x="1432956" y="204484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u="sng" dirty="0">
                <a:solidFill>
                  <a:srgbClr val="002060"/>
                </a:solidFill>
                <a:latin typeface="Times New Roman" panose="02020603050405020304" pitchFamily="18" charset="0"/>
                <a:cs typeface="Times New Roman" panose="02020603050405020304" pitchFamily="18" charset="0"/>
              </a:rPr>
              <a:t>Literature Review/Process</a:t>
            </a:r>
          </a:p>
          <a:p>
            <a:endParaRPr lang="en-TR">
              <a:solidFill>
                <a:srgbClr val="00206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B2CA443-D42A-C2A7-C5DE-A3AF800729AA}"/>
              </a:ext>
            </a:extLst>
          </p:cNvPr>
          <p:cNvSpPr txBox="1"/>
          <p:nvPr/>
        </p:nvSpPr>
        <p:spPr>
          <a:xfrm>
            <a:off x="404734" y="2828836"/>
            <a:ext cx="8739266" cy="2492990"/>
          </a:xfrm>
          <a:prstGeom prst="rect">
            <a:avLst/>
          </a:prstGeom>
          <a:noFill/>
        </p:spPr>
        <p:txBody>
          <a:bodyPr wrap="square">
            <a:spAutoFit/>
          </a:bodyPr>
          <a:lstStyle/>
          <a:p>
            <a:pPr marL="342900" indent="-342900" algn="l">
              <a:buFont typeface="Wingdings" pitchFamily="2" charset="2"/>
              <a:buChar char="v"/>
            </a:pPr>
            <a:r>
              <a:rPr lang="en-US" sz="2000" b="1" dirty="0">
                <a:latin typeface="Times New Roman" panose="02020603050405020304" pitchFamily="18" charset="0"/>
                <a:cs typeface="Times New Roman" panose="02020603050405020304" pitchFamily="18" charset="0"/>
              </a:rPr>
              <a:t>Mesh: Femoroacetabular impingement, Surgery, labral tear, Cam</a:t>
            </a:r>
          </a:p>
          <a:p>
            <a:pPr marL="342900" indent="-342900" algn="l">
              <a:buFont typeface="Wingdings" pitchFamily="2" charset="2"/>
              <a:buChar char="v"/>
            </a:pPr>
            <a:endParaRPr lang="en-US" sz="3600" dirty="0">
              <a:latin typeface="Times New Roman" panose="02020603050405020304" pitchFamily="18" charset="0"/>
              <a:cs typeface="Times New Roman" panose="02020603050405020304" pitchFamily="18" charset="0"/>
            </a:endParaRPr>
          </a:p>
          <a:p>
            <a:pPr marL="342900" indent="-342900" algn="l">
              <a:buFont typeface="Wingdings" pitchFamily="2" charset="2"/>
              <a:buChar char="v"/>
            </a:pPr>
            <a:r>
              <a:rPr lang="en-US" sz="2000" b="1" dirty="0">
                <a:latin typeface="Times New Roman" panose="02020603050405020304" pitchFamily="18" charset="0"/>
                <a:cs typeface="Times New Roman" panose="02020603050405020304" pitchFamily="18" charset="0"/>
              </a:rPr>
              <a:t>Number of articles retrieved:301</a:t>
            </a:r>
          </a:p>
          <a:p>
            <a:pPr algn="l"/>
            <a:endParaRPr lang="en-US" sz="2000" b="1" dirty="0">
              <a:latin typeface="Times New Roman" panose="02020603050405020304" pitchFamily="18" charset="0"/>
              <a:cs typeface="Times New Roman" panose="02020603050405020304" pitchFamily="18" charset="0"/>
            </a:endParaRPr>
          </a:p>
          <a:p>
            <a:pPr marL="342900" indent="-342900" algn="l">
              <a:buFont typeface="Wingdings" pitchFamily="2" charset="2"/>
              <a:buChar char="v"/>
            </a:pPr>
            <a:r>
              <a:rPr lang="en-US" sz="2000" b="1" dirty="0">
                <a:latin typeface="Times New Roman" panose="02020603050405020304" pitchFamily="18" charset="0"/>
                <a:cs typeface="Times New Roman" panose="02020603050405020304" pitchFamily="18" charset="0"/>
              </a:rPr>
              <a:t>Screening:89</a:t>
            </a:r>
          </a:p>
          <a:p>
            <a:pPr algn="l"/>
            <a:endParaRPr lang="en-US" sz="2000" b="1" dirty="0">
              <a:latin typeface="Times New Roman" panose="02020603050405020304" pitchFamily="18" charset="0"/>
              <a:cs typeface="Times New Roman" panose="02020603050405020304" pitchFamily="18" charset="0"/>
            </a:endParaRPr>
          </a:p>
          <a:p>
            <a:pPr marL="342900" indent="-342900" algn="l">
              <a:buFont typeface="Wingdings" pitchFamily="2" charset="2"/>
              <a:buChar char="v"/>
            </a:pPr>
            <a:r>
              <a:rPr lang="en-US" sz="2000" b="1" dirty="0">
                <a:latin typeface="Times New Roman" panose="02020603050405020304" pitchFamily="18" charset="0"/>
                <a:cs typeface="Times New Roman" panose="02020603050405020304" pitchFamily="18" charset="0"/>
              </a:rPr>
              <a:t>Final number of publications:20</a:t>
            </a:r>
            <a:endParaRPr lang="en-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683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18AA4814-0B3A-1384-52BF-BB5242F154BF}"/>
              </a:ext>
            </a:extLst>
          </p:cNvPr>
          <p:cNvSpPr txBox="1">
            <a:spLocks/>
          </p:cNvSpPr>
          <p:nvPr/>
        </p:nvSpPr>
        <p:spPr>
          <a:xfrm>
            <a:off x="1078042" y="1568448"/>
            <a:ext cx="10515600" cy="93490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u="sng" dirty="0">
                <a:solidFill>
                  <a:srgbClr val="002060"/>
                </a:solidFill>
                <a:latin typeface="Times New Roman" panose="02020603050405020304" pitchFamily="18" charset="0"/>
                <a:cs typeface="Times New Roman" panose="02020603050405020304" pitchFamily="18" charset="0"/>
              </a:rPr>
              <a:t>Findings from Literature</a:t>
            </a:r>
          </a:p>
          <a:p>
            <a:endParaRPr lang="en-TR" sz="2800" dirty="0">
              <a:solidFill>
                <a:srgbClr val="002060"/>
              </a:solidFill>
              <a:latin typeface="Times New Roman" panose="02020603050405020304" pitchFamily="18" charset="0"/>
              <a:cs typeface="Times New Roman" panose="02020603050405020304" pitchFamily="18" charset="0"/>
            </a:endParaRPr>
          </a:p>
        </p:txBody>
      </p:sp>
      <p:sp>
        <p:nvSpPr>
          <p:cNvPr id="9" name="Subtitle 1">
            <a:extLst>
              <a:ext uri="{FF2B5EF4-FFF2-40B4-BE49-F238E27FC236}">
                <a16:creationId xmlns:a16="http://schemas.microsoft.com/office/drawing/2014/main" id="{32B55A9B-1B02-09FB-8C9F-C9F0885ABA06}"/>
              </a:ext>
            </a:extLst>
          </p:cNvPr>
          <p:cNvSpPr>
            <a:spLocks noGrp="1"/>
          </p:cNvSpPr>
          <p:nvPr>
            <p:ph type="subTitle" idx="1"/>
          </p:nvPr>
        </p:nvSpPr>
        <p:spPr>
          <a:xfrm>
            <a:off x="0" y="2249434"/>
            <a:ext cx="11712315" cy="4470255"/>
          </a:xfrm>
        </p:spPr>
        <p:txBody>
          <a:bodyPr>
            <a:normAutofit/>
          </a:bodyPr>
          <a:lstStyle/>
          <a:p>
            <a:pPr marL="342900" indent="-342900" algn="l">
              <a:lnSpc>
                <a:spcPct val="150000"/>
              </a:lnSpc>
              <a:buFont typeface="Wingdings" pitchFamily="2" charset="2"/>
              <a:buChar char="v"/>
            </a:pPr>
            <a:r>
              <a:rPr lang="en-US" sz="2800" dirty="0">
                <a:solidFill>
                  <a:srgbClr val="002060"/>
                </a:solidFill>
                <a:latin typeface="Times New Roman" panose="02020603050405020304" pitchFamily="18" charset="0"/>
                <a:cs typeface="Times New Roman" panose="02020603050405020304" pitchFamily="18" charset="0"/>
              </a:rPr>
              <a:t>In recent years, with the improvement of surgical techniques, the experience of surgeons, the use of intraoperative fluoroscopy, and deformity templates, arthroscopic surgery for FAI has become much more common. It offers excellent long-term prognosis, less soft tissue damage, and faster recovery. However, there is still evidence supporting open surgical treatments, such as </a:t>
            </a:r>
            <a:r>
              <a:rPr lang="en-US" sz="2800">
                <a:solidFill>
                  <a:srgbClr val="002060"/>
                </a:solidFill>
                <a:latin typeface="Times New Roman" panose="02020603050405020304" pitchFamily="18" charset="0"/>
                <a:cs typeface="Times New Roman" panose="02020603050405020304" pitchFamily="18" charset="0"/>
              </a:rPr>
              <a:t>mini-open and </a:t>
            </a:r>
            <a:r>
              <a:rPr lang="en-US" sz="2800" dirty="0">
                <a:solidFill>
                  <a:srgbClr val="002060"/>
                </a:solidFill>
                <a:latin typeface="Times New Roman" panose="02020603050405020304" pitchFamily="18" charset="0"/>
                <a:cs typeface="Times New Roman" panose="02020603050405020304" pitchFamily="18" charset="0"/>
              </a:rPr>
              <a:t>surgical hip dislocation in treatment </a:t>
            </a:r>
            <a:r>
              <a:rPr lang="en-US" sz="2800">
                <a:solidFill>
                  <a:srgbClr val="002060"/>
                </a:solidFill>
                <a:latin typeface="Times New Roman" panose="02020603050405020304" pitchFamily="18" charset="0"/>
                <a:cs typeface="Times New Roman" panose="02020603050405020304" pitchFamily="18" charset="0"/>
              </a:rPr>
              <a:t>of FAI.</a:t>
            </a:r>
            <a:endParaRPr lang="en-US" sz="2800" dirty="0">
              <a:solidFill>
                <a:srgbClr val="002060"/>
              </a:solidFill>
              <a:latin typeface="Times New Roman" panose="02020603050405020304" pitchFamily="18" charset="0"/>
              <a:cs typeface="Times New Roman" panose="02020603050405020304" pitchFamily="18" charset="0"/>
            </a:endParaRPr>
          </a:p>
          <a:p>
            <a:pPr marL="342900" indent="-342900" algn="l">
              <a:lnSpc>
                <a:spcPct val="150000"/>
              </a:lnSpc>
              <a:buFont typeface="Wingdings" pitchFamily="2" charset="2"/>
              <a:buChar char="v"/>
            </a:pPr>
            <a:endParaRPr lang="en-TR"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73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309228" y="1690688"/>
            <a:ext cx="11573543" cy="4470255"/>
          </a:xfrm>
        </p:spPr>
        <p:txBody>
          <a:bodyPr>
            <a:normAutofit lnSpcReduction="10000"/>
          </a:bodyPr>
          <a:lstStyle/>
          <a:p>
            <a:pPr marL="342900" indent="-342900" algn="l">
              <a:buFont typeface="Wingdings" pitchFamily="2" charset="2"/>
              <a:buChar char="v"/>
            </a:pPr>
            <a:r>
              <a:rPr lang="en-US" sz="4800" b="1" dirty="0">
                <a:highlight>
                  <a:srgbClr val="00FF00"/>
                </a:highlight>
                <a:latin typeface="Times New Roman" panose="02020603050405020304" pitchFamily="18" charset="0"/>
                <a:cs typeface="Times New Roman" panose="02020603050405020304" pitchFamily="18" charset="0"/>
              </a:rPr>
              <a:t>Response:</a:t>
            </a:r>
          </a:p>
          <a:p>
            <a:pPr algn="l"/>
            <a:endParaRPr lang="en-US" sz="4800" b="1" dirty="0">
              <a:highlight>
                <a:srgbClr val="00FF00"/>
              </a:highligh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Response:</a:t>
            </a:r>
            <a:endPar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R="0" lvl="0" algn="l" defTabSz="914400" rtl="0" eaLnBrk="1" fontAlgn="auto" latinLnBrk="0" hangingPunct="1">
              <a:lnSpc>
                <a:spcPct val="107000"/>
              </a:lnSpc>
              <a:spcBef>
                <a:spcPts val="0"/>
              </a:spcBef>
              <a:spcAft>
                <a:spcPts val="0"/>
              </a:spcAft>
              <a:buClrTx/>
              <a:buSzTx/>
              <a:tabLst/>
              <a:defRPr/>
            </a:pPr>
            <a:r>
              <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Symptomatic patients with femoroacetabular impingement (FAI), with well-preserved joint space (&lt;</a:t>
            </a:r>
            <a:r>
              <a:rPr kumimoji="0" lang="en-US"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Tönnis</a:t>
            </a:r>
            <a:r>
              <a:rPr kumimoji="0" lang="en-US"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grade 1</a:t>
            </a:r>
            <a:r>
              <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particularly in younger patients, who do not respond to initial non-operative treatments, are candidates for surgical intervention. There is no evidence supporting prophylactic surgery of asymptomatic FAI.</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R="0" lvl="0" algn="l" defTabSz="914400" rtl="0" eaLnBrk="1" fontAlgn="auto" latinLnBrk="0" hangingPunct="1">
              <a:lnSpc>
                <a:spcPct val="107000"/>
              </a:lnSpc>
              <a:spcBef>
                <a:spcPts val="0"/>
              </a:spcBef>
              <a:spcAft>
                <a:spcPts val="0"/>
              </a:spcAft>
              <a:buClrTx/>
              <a:buSzTx/>
              <a:tabLst/>
              <a:defRPr/>
            </a:pPr>
            <a:r>
              <a:rPr kumimoji="0" lang="en-US"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Evidence: </a:t>
            </a:r>
            <a:r>
              <a:rPr kumimoji="0" lang="en-US"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Strong</a:t>
            </a:r>
          </a:p>
        </p:txBody>
      </p:sp>
      <p:sp>
        <p:nvSpPr>
          <p:cNvPr id="3" name="Title 2">
            <a:extLst>
              <a:ext uri="{FF2B5EF4-FFF2-40B4-BE49-F238E27FC236}">
                <a16:creationId xmlns:a16="http://schemas.microsoft.com/office/drawing/2014/main" id="{C55FD2DD-8111-8A96-4DEE-1641F5A6ED92}"/>
              </a:ext>
            </a:extLst>
          </p:cNvPr>
          <p:cNvSpPr>
            <a:spLocks noGrp="1"/>
          </p:cNvSpPr>
          <p:nvPr>
            <p:ph type="title"/>
          </p:nvPr>
        </p:nvSpPr>
        <p:spPr/>
        <p:txBody>
          <a:bodyPr/>
          <a:lstStyle/>
          <a:p>
            <a:r>
              <a:rPr lang="en-US" dirty="0">
                <a:solidFill>
                  <a:srgbClr val="FFFF00"/>
                </a:solidFill>
              </a:rPr>
              <a:t>Voting Slide (Example)</a:t>
            </a:r>
            <a:endParaRPr lang="en-TR">
              <a:solidFill>
                <a:srgbClr val="FFFF00"/>
              </a:solidFill>
            </a:endParaRPr>
          </a:p>
        </p:txBody>
      </p:sp>
    </p:spTree>
    <p:extLst>
      <p:ext uri="{BB962C8B-B14F-4D97-AF65-F5344CB8AC3E}">
        <p14:creationId xmlns:p14="http://schemas.microsoft.com/office/powerpoint/2010/main" val="359572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1395351" y="1529325"/>
            <a:ext cx="9401298" cy="449378"/>
          </a:xfrm>
        </p:spPr>
        <p:txBody>
          <a:bodyPr>
            <a:normAutofit lnSpcReduction="10000"/>
          </a:bodyPr>
          <a:lstStyle/>
          <a:p>
            <a:pPr marL="342900" indent="-342900" algn="l">
              <a:buFont typeface="Wingdings" pitchFamily="2" charset="2"/>
              <a:buChar char="v"/>
            </a:pPr>
            <a:r>
              <a:rPr lang="en-US" sz="2800" dirty="0">
                <a:solidFill>
                  <a:schemeClr val="bg1"/>
                </a:solidFill>
                <a:latin typeface="Times New Roman" panose="02020603050405020304" pitchFamily="18" charset="0"/>
                <a:cs typeface="Times New Roman" panose="02020603050405020304" pitchFamily="18" charset="0"/>
              </a:rPr>
              <a:t> </a:t>
            </a:r>
            <a:r>
              <a:rPr lang="en-US" sz="2800" b="1" dirty="0">
                <a:highlight>
                  <a:srgbClr val="FFFF00"/>
                </a:highlight>
                <a:latin typeface="Times New Roman" panose="02020603050405020304" pitchFamily="18" charset="0"/>
                <a:cs typeface="Times New Roman" panose="02020603050405020304" pitchFamily="18" charset="0"/>
              </a:rPr>
              <a:t>Rationale: </a:t>
            </a:r>
            <a:endParaRPr lang="en-TR" sz="2800" dirty="0">
              <a:highlight>
                <a:srgbClr val="FFFF00"/>
              </a:highlight>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B66803D-0C0C-4CD5-AC23-5B871DE6E61E}"/>
              </a:ext>
            </a:extLst>
          </p:cNvPr>
          <p:cNvSpPr txBox="1"/>
          <p:nvPr/>
        </p:nvSpPr>
        <p:spPr>
          <a:xfrm>
            <a:off x="242341" y="1978703"/>
            <a:ext cx="11707318" cy="422481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As described by Ganz et al. (1),FAI is a significant cause of hip pain in young adults. Moreover, FAI may contribute significantly to the development of hip osteoarthritis (2-4).</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Results of a recent long- term study with a mean follow-up of 13 years, on progression of osteoarthritis in FAI patients, who had been treated with hip arthroscopy compared with non-surgically treated patients showed, 7% of patients in the surgical group progressed to total hip arthroplasty (THA), compared to 11% in the nonoperative control group. Moderate OA (</a:t>
            </a:r>
            <a:r>
              <a:rPr kumimoji="0" lang="en-US" sz="14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Tönnis</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grade 2) was observed in 12% of the surgical cohort versus 22% of the nonsurgical patients. Risk factors for failure included older age at diagnosis, male sex, presence of cam morphology, and initial arthritic joint changes. The study concluded that hip arthroscopy has a preventive effect on the development and progression of OA in young patients with FAI over the long-term follow-up (5).</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A recent matched cohort study suggested that correcting the cam deformity may positively affect the natural history of FAI patients with lower conversion rate to THA and better outcome scores (6).</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However, there is evidence that effective nonoperative treatments can alleviate symptoms and potentially postpone or even negate the requirement for surgery in FAI patients (7-9). A recent systematic review</a:t>
            </a:r>
            <a:r>
              <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concluded that  </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physical therapy and activity modification may provide some benefit for patients </a:t>
            </a:r>
            <a:r>
              <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with FAI.</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The study, however, concluded that there is a need to evaluate the role of non-operative treatment strategies, like physical therapy, compared to operative care, to determine their true clinical effectiveness (7).</a:t>
            </a:r>
            <a:r>
              <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a:t>
            </a:r>
          </a:p>
        </p:txBody>
      </p:sp>
      <p:sp>
        <p:nvSpPr>
          <p:cNvPr id="6" name="Title 5">
            <a:extLst>
              <a:ext uri="{FF2B5EF4-FFF2-40B4-BE49-F238E27FC236}">
                <a16:creationId xmlns:a16="http://schemas.microsoft.com/office/drawing/2014/main" id="{66DE3AE0-8425-4A3A-FDC9-6868FD804393}"/>
              </a:ext>
            </a:extLst>
          </p:cNvPr>
          <p:cNvSpPr>
            <a:spLocks noGrp="1"/>
          </p:cNvSpPr>
          <p:nvPr>
            <p:ph type="title"/>
          </p:nvPr>
        </p:nvSpPr>
        <p:spPr>
          <a:xfrm>
            <a:off x="1033072" y="0"/>
            <a:ext cx="10515600" cy="1325563"/>
          </a:xfrm>
        </p:spPr>
        <p:txBody>
          <a:bodyPr/>
          <a:lstStyle/>
          <a:p>
            <a:endParaRPr lang="en-US" dirty="0"/>
          </a:p>
        </p:txBody>
      </p:sp>
    </p:spTree>
    <p:extLst>
      <p:ext uri="{BB962C8B-B14F-4D97-AF65-F5344CB8AC3E}">
        <p14:creationId xmlns:p14="http://schemas.microsoft.com/office/powerpoint/2010/main" val="324054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249A512-17E1-A9CA-9038-0E42F36107C8}"/>
              </a:ext>
            </a:extLst>
          </p:cNvPr>
          <p:cNvSpPr>
            <a:spLocks noGrp="1"/>
          </p:cNvSpPr>
          <p:nvPr>
            <p:ph type="subTitle" idx="1"/>
          </p:nvPr>
        </p:nvSpPr>
        <p:spPr>
          <a:xfrm>
            <a:off x="419726" y="1528997"/>
            <a:ext cx="11482464" cy="5186596"/>
          </a:xfrm>
        </p:spPr>
        <p:txBody>
          <a:bodyPr>
            <a:normAutofit lnSpcReduction="10000"/>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It is known that FAI is a mechanical disorder linked to a shape defect in the hip. As a result, curative treatment entails shape-corrective surgery (10). Surgical intervention for FAI aims to correct these morphological abnormalities before irreversible joint damage occurs. A key diagnostic parameter for FAI is the alpha angle, which is used to identify cam deformities. An alpha angle greater than 55° is indicative of a cam deformity, where the femoral head is not perfectly round, leading to increased contact stress on the acetabular cartilage and labrum.  Additionally, a lateral center-edge angle greater than 35° to 40° suggests a pincer deformity, characterized by </a:t>
            </a:r>
            <a:r>
              <a:rPr kumimoji="0" lang="en-US" sz="14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overcoverage</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of the femoral head by the acetabulum . Positive impingement tests, such as the flexion-adduction-internal rotation (FADIR) test, are clinical signs of FAI, indicating that these morphological abnormalities are causing pathological contact within the hip joint (11,12).</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en-US" sz="1400" kern="100" dirty="0">
              <a:solidFill>
                <a:srgbClr val="000000"/>
              </a:solidFill>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Surgical intervention for FAI is typically considered when patients exhibit persistent symptoms despite conservative treatments, such as physical therapy and activity modification. Indications for surgery include failure of nonoperative management to alleviate symptoms, the presence of significant structural abnormalities like a high alpha angle or a pronounced pincer deformity, and radiographic evidence of damage to the labrum or cartilage. Additionally, younger patients and those with minimal osteoarthritic changes are more likely to benefit from surgical correction. The primary goal of surgical treatment is to reshape the femoral head and/or acetabulum to restore normal hip mechanics and prevent further joint damage. Procedures may include </a:t>
            </a:r>
            <a:r>
              <a:rPr kumimoji="0" lang="en-US" sz="14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femoroplasty</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to correct cam deformities, </a:t>
            </a:r>
            <a:r>
              <a:rPr kumimoji="0" lang="en-US" sz="14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acetabuloplasty</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for pincer deformities, labral repair, and addressing any cartilage lesions (13).</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In recent years, with the improvement of surgical techniques, the experience of surgeons, the use of intraoperative fluoroscopy, and deformity templates, arthroscopic surgery for FAI has become much more common. It offers excellent long-term prognosis, less soft tissue damage, and faster recovery (17). However, there is still evidence supporting open surgical treatments, such as mini-open (18) and surgical hip dislocation in treatment of FAI (19).</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Current evidence is insufficient to define a cutoff for how much arthritis is too much for hip arthroscopy. However, this analysis shows that patients with a </a:t>
            </a:r>
            <a:r>
              <a:rPr kumimoji="0" lang="en-US" sz="14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Tönnis</a:t>
            </a:r>
            <a:r>
              <a:rPr kumimoji="0" lang="en-US" sz="14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grade of 1 or greater or a joint space of 2 mm or less are less likely to benefit from hip arthroscopy and more likely to require conversion to total hip arthroplasty/surface replacement arthroplasty.</a:t>
            </a: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4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9AE1BE0A-70BD-0E33-EF1B-139DFDE13584}"/>
              </a:ext>
            </a:extLst>
          </p:cNvPr>
          <p:cNvSpPr>
            <a:spLocks noGrp="1"/>
          </p:cNvSpPr>
          <p:nvPr>
            <p:ph type="title"/>
          </p:nvPr>
        </p:nvSpPr>
        <p:spPr>
          <a:xfrm>
            <a:off x="838200" y="0"/>
            <a:ext cx="10515600" cy="1325563"/>
          </a:xfrm>
        </p:spPr>
        <p:txBody>
          <a:bodyPr/>
          <a:lstStyle/>
          <a:p>
            <a:endParaRPr lang="en-US" dirty="0"/>
          </a:p>
        </p:txBody>
      </p:sp>
    </p:spTree>
    <p:extLst>
      <p:ext uri="{BB962C8B-B14F-4D97-AF65-F5344CB8AC3E}">
        <p14:creationId xmlns:p14="http://schemas.microsoft.com/office/powerpoint/2010/main" val="1976813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65D20F-9141-68D2-6774-12A301B5C910}"/>
              </a:ext>
            </a:extLst>
          </p:cNvPr>
          <p:cNvSpPr>
            <a:spLocks noGrp="1"/>
          </p:cNvSpPr>
          <p:nvPr>
            <p:ph type="subTitle" idx="1"/>
          </p:nvPr>
        </p:nvSpPr>
        <p:spPr>
          <a:xfrm>
            <a:off x="464695" y="1774371"/>
            <a:ext cx="11542425" cy="4718503"/>
          </a:xfrm>
        </p:spPr>
        <p:txBody>
          <a:bodyPr>
            <a:normAutofit fontScale="55000" lnSpcReduction="20000"/>
          </a:bodyPr>
          <a:lstStyle/>
          <a:p>
            <a:r>
              <a:rPr lang="en-US" sz="4800" b="1" dirty="0">
                <a:highlight>
                  <a:srgbClr val="FF0000"/>
                </a:highlight>
                <a:latin typeface="Times New Roman" panose="02020603050405020304" pitchFamily="18" charset="0"/>
                <a:cs typeface="Times New Roman" panose="02020603050405020304" pitchFamily="18" charset="0"/>
              </a:rPr>
              <a:t>Question</a:t>
            </a:r>
            <a:endParaRPr lang="tr-TR" sz="4800" b="1" dirty="0">
              <a:highlight>
                <a:srgbClr val="FF0000"/>
              </a:highlight>
              <a:latin typeface="Times New Roman" panose="02020603050405020304" pitchFamily="18" charset="0"/>
              <a:cs typeface="Times New Roman" panose="02020603050405020304" pitchFamily="18" charset="0"/>
            </a:endParaRPr>
          </a:p>
          <a:p>
            <a:r>
              <a:rPr kumimoji="0" lang="en-US" sz="32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What are the indications for surgical intervention for</a:t>
            </a:r>
            <a:r>
              <a:rPr kumimoji="0" lang="tr-TR" sz="32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 </a:t>
            </a:r>
            <a:r>
              <a:rPr kumimoji="0" lang="en-US" sz="32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patients with femoroacetabular impingement of the hip?</a:t>
            </a:r>
            <a:endParaRPr kumimoji="0" lang="tr-TR" sz="32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endParaRPr>
          </a:p>
          <a:p>
            <a:endParaRPr kumimoji="0" lang="tr-TR" sz="44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endParaRPr>
          </a:p>
          <a:p>
            <a:pPr marL="0" marR="0" lvl="0" indent="0"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4400" b="1" i="0" u="none" strike="noStrike" kern="100" cap="none" spc="0" normalizeH="0" baseline="0" noProof="0" dirty="0">
                <a:ln>
                  <a:noFill/>
                </a:ln>
                <a:solidFill>
                  <a:srgbClr val="002060"/>
                </a:solidFill>
                <a:effectLst/>
                <a:highlight>
                  <a:srgbClr val="00FF00"/>
                </a:highlight>
                <a:uLnTx/>
                <a:uFillTx/>
                <a:latin typeface="Arial" panose="020B0604020202020204" pitchFamily="34" charset="0"/>
                <a:ea typeface="Aptos" panose="020B0004020202020204" pitchFamily="34" charset="0"/>
                <a:cs typeface="Arial" panose="020B0604020202020204" pitchFamily="34" charset="0"/>
              </a:rPr>
              <a:t>Response:</a:t>
            </a:r>
            <a:endParaRPr kumimoji="0" lang="en-US" sz="4400" b="0" i="0" u="none" strike="noStrike" kern="100" cap="none" spc="0" normalizeH="0" baseline="0" noProof="0" dirty="0">
              <a:ln>
                <a:noFill/>
              </a:ln>
              <a:solidFill>
                <a:prstClr val="black"/>
              </a:solidFill>
              <a:effectLst/>
              <a:highlight>
                <a:srgbClr val="00FF00"/>
              </a:highlight>
              <a:uLnTx/>
              <a:uFillTx/>
              <a:latin typeface="Arial" panose="020B06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32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R="0" lvl="0" algn="l" defTabSz="914400" rtl="0" eaLnBrk="1" fontAlgn="auto" latinLnBrk="0" hangingPunct="1">
              <a:lnSpc>
                <a:spcPct val="170000"/>
              </a:lnSpc>
              <a:spcBef>
                <a:spcPts val="0"/>
              </a:spcBef>
              <a:spcAft>
                <a:spcPts val="0"/>
              </a:spcAft>
              <a:buClrTx/>
              <a:buSzTx/>
              <a:tabLst/>
              <a:defRPr/>
            </a:pPr>
            <a:r>
              <a:rPr kumimoji="0" lang="en-US" sz="36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Symptomatic patients with </a:t>
            </a:r>
            <a:r>
              <a:rPr kumimoji="0" lang="en-US" sz="3600" b="0" i="0" u="none" strike="noStrike" kern="100" cap="none" spc="0" normalizeH="0" baseline="0" noProof="0" dirty="0" err="1">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femoroacetabular</a:t>
            </a:r>
            <a:r>
              <a:rPr kumimoji="0" lang="en-US" sz="36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impingement (FAI), with well-preserved joint space (&lt;</a:t>
            </a:r>
            <a:r>
              <a:rPr kumimoji="0" lang="en-US" sz="3600" b="0" i="0" u="none" strike="noStrike" kern="100" cap="none" spc="0" normalizeH="0" baseline="0" noProof="0" dirty="0" err="1">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Tönnis</a:t>
            </a:r>
            <a:r>
              <a:rPr kumimoji="0" lang="en-US" sz="3600" b="0" i="0" u="none" strike="noStrike" kern="100" cap="none" spc="0" normalizeH="0" baseline="0" noProof="0" dirty="0">
                <a:ln>
                  <a:noFill/>
                </a:ln>
                <a:solidFill>
                  <a:srgbClr val="000000"/>
                </a:solidFill>
                <a:effectLst/>
                <a:uLnTx/>
                <a:uFillTx/>
                <a:latin typeface="Arial" panose="020B0604020202020204" pitchFamily="34" charset="0"/>
                <a:ea typeface="Aptos" panose="020B0004020202020204" pitchFamily="34" charset="0"/>
                <a:cs typeface="Arial" panose="020B0604020202020204" pitchFamily="34" charset="0"/>
              </a:rPr>
              <a:t> grade 1</a:t>
            </a:r>
            <a:r>
              <a:rPr kumimoji="0" lang="en-US" sz="36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 particularly in younger patients, who do not respond to initial non-operative treatments, are candidates for surgical intervention. There is no evidence supporting prophylactic surgery of asymptomatic FAI.</a:t>
            </a:r>
          </a:p>
          <a:p>
            <a:pPr marL="0" marR="0" lvl="0" indent="0" algn="l" defTabSz="914400" rtl="0" eaLnBrk="1" fontAlgn="auto" latinLnBrk="0" hangingPunct="1">
              <a:lnSpc>
                <a:spcPct val="170000"/>
              </a:lnSpc>
              <a:spcBef>
                <a:spcPts val="0"/>
              </a:spcBef>
              <a:spcAft>
                <a:spcPts val="0"/>
              </a:spcAft>
              <a:buClrTx/>
              <a:buSzTx/>
              <a:buFont typeface="Arial" panose="020B0604020202020204" pitchFamily="34" charset="0"/>
              <a:buNone/>
              <a:tabLst/>
              <a:defRPr/>
            </a:pPr>
            <a:endParaRPr kumimoji="0" lang="en-US" sz="36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endParaRPr>
          </a:p>
          <a:p>
            <a:pPr marR="0" lvl="0" algn="l" defTabSz="914400" rtl="0" eaLnBrk="1" fontAlgn="auto" latinLnBrk="0" hangingPunct="1">
              <a:lnSpc>
                <a:spcPct val="170000"/>
              </a:lnSpc>
              <a:spcBef>
                <a:spcPts val="0"/>
              </a:spcBef>
              <a:spcAft>
                <a:spcPts val="0"/>
              </a:spcAft>
              <a:buClrTx/>
              <a:buSzTx/>
              <a:tabLst/>
              <a:defRPr/>
            </a:pPr>
            <a:r>
              <a:rPr kumimoji="0" lang="en-US" sz="3600" b="1" i="0" u="none" strike="noStrike" kern="100" cap="none" spc="0" normalizeH="0" baseline="0" noProof="0" dirty="0">
                <a:ln>
                  <a:noFill/>
                </a:ln>
                <a:solidFill>
                  <a:srgbClr val="002060"/>
                </a:solidFill>
                <a:effectLst/>
                <a:uLnTx/>
                <a:uFillTx/>
                <a:latin typeface="Arial" panose="020B0604020202020204" pitchFamily="34" charset="0"/>
                <a:ea typeface="Aptos" panose="020B0004020202020204" pitchFamily="34" charset="0"/>
                <a:cs typeface="Arial" panose="020B0604020202020204" pitchFamily="34" charset="0"/>
              </a:rPr>
              <a:t>Evidence: </a:t>
            </a:r>
            <a:r>
              <a:rPr kumimoji="0" lang="en-US" sz="36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Arial" panose="020B0604020202020204" pitchFamily="34" charset="0"/>
              </a:rPr>
              <a:t>Strong</a:t>
            </a:r>
          </a:p>
          <a:p>
            <a:pPr algn="l"/>
            <a:endParaRPr lang="en-TR" sz="3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2024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2B840B92403B6E46AC9F9DC6E234F7AC" ma:contentTypeVersion="16" ma:contentTypeDescription="Yeni belge oluşturun." ma:contentTypeScope="" ma:versionID="7514b18c6098b7855efbf3d658a0b053">
  <xsd:schema xmlns:xsd="http://www.w3.org/2001/XMLSchema" xmlns:xs="http://www.w3.org/2001/XMLSchema" xmlns:p="http://schemas.microsoft.com/office/2006/metadata/properties" xmlns:ns2="6b2cb18b-1808-4a12-b3e4-0026674f10ec" xmlns:ns3="5e998ea4-89a7-4b33-a9ed-5044a4d65497" targetNamespace="http://schemas.microsoft.com/office/2006/metadata/properties" ma:root="true" ma:fieldsID="9f0748201c77966b270ec4d6aa41c4b7" ns2:_="" ns3:_="">
    <xsd:import namespace="6b2cb18b-1808-4a12-b3e4-0026674f10ec"/>
    <xsd:import namespace="5e998ea4-89a7-4b33-a9ed-5044a4d6549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Tarih"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2cb18b-1808-4a12-b3e4-0026674f10ec" elementFormDefault="qualified">
    <xsd:import namespace="http://schemas.microsoft.com/office/2006/documentManagement/types"/>
    <xsd:import namespace="http://schemas.microsoft.com/office/infopath/2007/PartnerControls"/>
    <xsd:element name="SharedWithUsers" ma:index="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Ayrıntıları ile Paylaşıldı" ma:internalName="SharedWithDetails" ma:readOnly="true">
      <xsd:simpleType>
        <xsd:restriction base="dms:Note">
          <xsd:maxLength value="255"/>
        </xsd:restriction>
      </xsd:simpleType>
    </xsd:element>
    <xsd:element name="TaxCatchAll" ma:index="14" nillable="true" ma:displayName="Taxonomy Catch All Column" ma:hidden="true" ma:list="{e838da6f-f4e1-4ccf-b804-d5d5cd3133fd}" ma:internalName="TaxCatchAll" ma:showField="CatchAllData" ma:web="6b2cb18b-1808-4a12-b3e4-0026674f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e998ea4-89a7-4b33-a9ed-5044a4d6549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Resim Etiketleri" ma:readOnly="false" ma:fieldId="{5cf76f15-5ced-4ddc-b409-7134ff3c332f}" ma:taxonomyMulti="true" ma:sspId="e58c957c-ee55-4f6f-9beb-d227bd4327b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Tarih" ma:index="21" nillable="true" ma:displayName="Tarih" ma:format="DateOnly" ma:internalName="Tarih">
      <xsd:simpleType>
        <xsd:restriction base="dms:DateTim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b2cb18b-1808-4a12-b3e4-0026674f10ec" xsi:nil="true"/>
    <Tarih xmlns="5e998ea4-89a7-4b33-a9ed-5044a4d65497" xsi:nil="true"/>
    <lcf76f155ced4ddcb4097134ff3c332f xmlns="5e998ea4-89a7-4b33-a9ed-5044a4d6549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84EC9C4-5697-4725-8CDC-8BB81BD538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2cb18b-1808-4a12-b3e4-0026674f10ec"/>
    <ds:schemaRef ds:uri="5e998ea4-89a7-4b33-a9ed-5044a4d654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32D4354-B25A-448A-B9A3-A5FBB3131EE7}">
  <ds:schemaRefs>
    <ds:schemaRef ds:uri="http://schemas.microsoft.com/sharepoint/v3/contenttype/forms"/>
  </ds:schemaRefs>
</ds:datastoreItem>
</file>

<file path=customXml/itemProps3.xml><?xml version="1.0" encoding="utf-8"?>
<ds:datastoreItem xmlns:ds="http://schemas.openxmlformats.org/officeDocument/2006/customXml" ds:itemID="{C8265FE3-6229-4FAD-9775-69AC66D14E5A}">
  <ds:schemaRefs>
    <ds:schemaRef ds:uri="http://purl.org/dc/dcmitype/"/>
    <ds:schemaRef ds:uri="http://schemas.microsoft.com/office/infopath/2007/PartnerControls"/>
    <ds:schemaRef ds:uri="http://purl.org/dc/terms/"/>
    <ds:schemaRef ds:uri="http://schemas.microsoft.com/office/2006/documentManagement/types"/>
    <ds:schemaRef ds:uri="http://schemas.microsoft.com/office/2006/metadata/properties"/>
    <ds:schemaRef ds:uri="http://schemas.openxmlformats.org/package/2006/metadata/core-properties"/>
    <ds:schemaRef ds:uri="http://purl.org/dc/elements/1.1/"/>
    <ds:schemaRef ds:uri="6b2cb18b-1808-4a12-b3e4-0026674f10ec"/>
    <ds:schemaRef ds:uri="http://www.w3.org/XML/1998/namespace"/>
    <ds:schemaRef ds:uri="5e998ea4-89a7-4b33-a9ed-5044a4d65497"/>
  </ds:schemaRefs>
</ds:datastoreItem>
</file>

<file path=docProps/app.xml><?xml version="1.0" encoding="utf-8"?>
<Properties xmlns="http://schemas.openxmlformats.org/officeDocument/2006/extended-properties" xmlns:vt="http://schemas.openxmlformats.org/officeDocument/2006/docPropsVTypes">
  <TotalTime>518</TotalTime>
  <Words>1081</Words>
  <Application>Microsoft Office PowerPoint</Application>
  <PresentationFormat>Geniş ekran</PresentationFormat>
  <Paragraphs>47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Aptos</vt:lpstr>
      <vt:lpstr>Aptos Display</vt:lpstr>
      <vt:lpstr>Arial</vt:lpstr>
      <vt:lpstr>Times New Roman</vt:lpstr>
      <vt:lpstr>Wingdings</vt:lpstr>
      <vt:lpstr>Office Teması</vt:lpstr>
      <vt:lpstr>PowerPoint Sunusu</vt:lpstr>
      <vt:lpstr>PowerPoint Sunusu</vt:lpstr>
      <vt:lpstr>Why is this topic Important  </vt:lpstr>
      <vt:lpstr>PowerPoint Sunusu</vt:lpstr>
      <vt:lpstr>PowerPoint Sunusu</vt:lpstr>
      <vt:lpstr>Voting Slide (Example)</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Deniz Demirkıran</dc:creator>
  <cp:lastModifiedBy>kayhan karaytug</cp:lastModifiedBy>
  <cp:revision>12</cp:revision>
  <dcterms:created xsi:type="dcterms:W3CDTF">2024-06-13T13:25:39Z</dcterms:created>
  <dcterms:modified xsi:type="dcterms:W3CDTF">2024-08-26T19:17:52Z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0x0101002B840B92403B6E46AC9F9DC6E234F7AC</vt:lpwstr>
  </property>
  <property fmtid="{D5CDD505-2E9C-101B-9397-08002B2CF9AE}" pid="3" name="MediaServiceImageTags">
    <vt:lpwstr/>
  </property>
</Properties>
</file>