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7" r:id="rId6"/>
    <p:sldId id="258" r:id="rId7"/>
    <p:sldId id="269" r:id="rId8"/>
    <p:sldId id="259" r:id="rId9"/>
    <p:sldId id="271" r:id="rId10"/>
    <p:sldId id="270" r:id="rId11"/>
    <p:sldId id="272" r:id="rId12"/>
    <p:sldId id="273" r:id="rId1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E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25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310348E-5705-70CC-7DE0-CD46372125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8E8972A-C597-D29C-FC71-8A696D8B7E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88E0CE7-45E1-729E-EDAE-BB7471093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9C2BA04-9106-34CE-D7E0-DB451EA19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DF8CA68-ABD8-1F34-A6C3-C43041BDC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9799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4A830BB-7CD5-37C0-E99D-4DA5959E1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357A575-DA6A-758B-71DA-E01D2C7FF0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3EAC089-4E5F-1DD3-BFE3-AA3894E16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4BD8715-99A2-3427-79EE-AB722DA08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01FBF0D-97B5-DC51-CE20-3780AD6E7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6959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F039A3B4-DACA-E9A5-390B-66FF3DE929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64B7AAE-4BC0-2953-D5AA-0984DDDCE7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90D0897-AD34-9EA5-D676-CE84375BE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B31BB52-2894-C830-414D-B71067147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E8A5E96-B483-0423-ACB7-214668478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9476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2A6AF08-0421-09D3-8DE9-617729C92E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R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A6C518A-4934-5BD2-97B0-912E4DA26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261282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01E1028-E088-8134-B346-06CAAFEDA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DCEFF01-9BC3-3B87-697C-8AED770EA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9AE0975-8EB5-AB1F-4056-3418A9326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310F209-9AB5-795F-6353-10953522A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362AE78-9469-A674-68B1-0C6AC9838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9344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EEA4B7F-19A7-64B1-A3EF-6CBFF588E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32AC138-E2D1-4072-0221-03E64E75B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19BBEFA-4F66-B68D-0609-DF590BDB9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675623F-2B01-9887-5684-8312B85F4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D828E54-2CF6-C285-0214-03824C0E6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7463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C798460-88F1-7DA5-EF1A-A765DEF35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4F3D8D2-1CCE-AD7A-25E5-1FBD9A301C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FCE3575-8353-68BA-B6FC-77DBCC1361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D5FBE56-53E5-90DE-6678-E82B4CF65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4B9D7A8-6FD3-DA3A-6F32-8A0D9B87B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C318010-70EB-D035-D9F9-B6C86685C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3137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0139D06-6740-C202-33DF-E1149010B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1628258-4747-38FB-91CD-10CFFCC878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FF73BF5-F032-FF9F-263C-1941A53957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5CA20834-3FA7-63E3-8BC9-880CFBABF2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CE5FBF3B-E573-DE2D-D006-94F08199E6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16D35F49-AC82-677A-C585-FFEA3E5AA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1E4AB0C5-DCE3-99E3-FA8F-702689BE9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D3BA8757-2238-F541-ADCC-053629D89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554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177E9CD-C895-3593-7C2A-95BB80DCB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D1924B6C-B628-762F-5E58-48B3C4937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57A6905-E990-BC42-AC09-B16454178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531747A6-BCC5-ACD3-768E-9BEBF918D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4818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F1251629-A31D-AE24-3BB1-54E74ED2A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E58E4CE9-101A-CBC3-F705-3811534FF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41944F0-25C1-671C-0E4D-868A67029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1029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DE0D9E6-8BC0-FEEC-D19A-CD1A78ADB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B68FD1B-8160-6974-7470-1B8406A7D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4D633C1-93FA-9762-6D5A-DF61948052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BE0F140-AF74-1660-76D2-68495B95C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A10344F-FB56-28B8-8E84-A3DF84E99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C43AE5E-7C56-5F64-E99A-780AF9E2D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9464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9D73E8D-57A4-A438-A59C-E22648B77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0DE85AEA-10C2-A22E-F62E-0AD5593FBE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CFC951F-7E5B-D42E-A0C6-AEEA77ED98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9B7FD75-4FF5-376E-2112-6CB10077E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353AD91-1108-2493-0985-1F28F6A02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333027F-C033-1FC2-2FA1-59875B4CD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0918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0F97E2E3-9D27-71F1-7ECC-C65A8EEC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2F6494A-515A-6040-320A-BC308F1D34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178060F-A820-8782-7417-2A7E52BE57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70ED59B-586D-4BF9-5511-C6EFB540E7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36659F6-D3D0-C2EC-5832-ACA3D7242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  <p:pic>
        <p:nvPicPr>
          <p:cNvPr id="8" name="Resim 7" descr="metin, 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2BA767CB-B04D-3A64-DFF3-9BB3D1D2F6A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949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B0D34168-14C1-BA1E-4FC0-47ADA7C0B655}"/>
              </a:ext>
            </a:extLst>
          </p:cNvPr>
          <p:cNvSpPr txBox="1">
            <a:spLocks/>
          </p:cNvSpPr>
          <p:nvPr/>
        </p:nvSpPr>
        <p:spPr>
          <a:xfrm>
            <a:off x="629917" y="1831560"/>
            <a:ext cx="10749280" cy="81860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5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are the indications for </a:t>
            </a:r>
            <a:br>
              <a:rPr lang="tr-TR" sz="35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35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tibial and femoral osteotomies around the knee?</a:t>
            </a:r>
            <a:endParaRPr lang="en-US" sz="3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148E6F3E-3CE5-87C7-83DF-E89D4DEF6040}"/>
              </a:ext>
            </a:extLst>
          </p:cNvPr>
          <p:cNvSpPr txBox="1">
            <a:spLocks/>
          </p:cNvSpPr>
          <p:nvPr/>
        </p:nvSpPr>
        <p:spPr>
          <a:xfrm>
            <a:off x="629917" y="3350781"/>
            <a:ext cx="10749281" cy="36274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kern="100" baseline="300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1 </a:t>
            </a:r>
            <a:r>
              <a:rPr lang="en-GB" sz="1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Acibadem</a:t>
            </a:r>
            <a:r>
              <a:rPr lang="en-GB" sz="1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Ankara Hospital, Department of </a:t>
            </a:r>
            <a:r>
              <a:rPr lang="en-GB" sz="1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Orthopedics</a:t>
            </a:r>
            <a:r>
              <a:rPr lang="en-GB" sz="1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and Traumatology, Istanbul, Turkey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000" kern="100" baseline="300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2 </a:t>
            </a:r>
            <a:r>
              <a:rPr lang="tr-TR" sz="1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Clinica</a:t>
            </a:r>
            <a:r>
              <a:rPr lang="tr-TR" sz="1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tr-TR" sz="1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Ortopedica</a:t>
            </a:r>
            <a:r>
              <a:rPr lang="tr-TR" sz="1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 ASST </a:t>
            </a:r>
            <a:r>
              <a:rPr lang="tr-TR" sz="1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Gaetano</a:t>
            </a:r>
            <a:r>
              <a:rPr lang="tr-TR" sz="1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Pini, Milano, </a:t>
            </a:r>
            <a:r>
              <a:rPr lang="tr-TR" sz="1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Italy</a:t>
            </a:r>
            <a:endParaRPr lang="en-GB" sz="10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kern="100" baseline="300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3</a:t>
            </a:r>
            <a:r>
              <a:rPr lang="en-US" sz="1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GB" sz="1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Department of Orthopaedic Surgery, Royal Brisbane and Women's Hospital, Herston, Queensland, Australia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kern="100" baseline="300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4 </a:t>
            </a:r>
            <a:r>
              <a:rPr lang="en-GB" sz="1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Department of </a:t>
            </a:r>
            <a:r>
              <a:rPr lang="en-GB" sz="1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Orthopedics</a:t>
            </a:r>
            <a:r>
              <a:rPr lang="en-GB" sz="1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 Johns Hopkins University School of Medicine, Dhahran, Saudi Arabia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kern="100" baseline="300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5</a:t>
            </a:r>
            <a:r>
              <a:rPr lang="en-US" sz="1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GB" sz="1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Department of Orthopaedic Surgery, Chonnam National University Medical School and Hospital, Chonnam, Republic of Korea.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kern="100" baseline="300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6</a:t>
            </a:r>
            <a:r>
              <a:rPr lang="en-GB" sz="1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Department of Orthopaedic and Trauma Surgery, University Medical </a:t>
            </a:r>
            <a:r>
              <a:rPr lang="en-GB" sz="1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Center</a:t>
            </a:r>
            <a:r>
              <a:rPr lang="en-GB" sz="1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 Albert-Ludwigs University Freiburg, Freiburg, Germany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kern="100" baseline="300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7</a:t>
            </a:r>
            <a:r>
              <a:rPr lang="en-GB" sz="1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Department of </a:t>
            </a:r>
            <a:r>
              <a:rPr lang="en-GB" sz="1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Orthopedic</a:t>
            </a:r>
            <a:r>
              <a:rPr lang="en-GB" sz="1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Surgery, Kashan University of Medical Sciences, Kashan, Iran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kern="100" baseline="300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8 </a:t>
            </a:r>
            <a:r>
              <a:rPr lang="en-GB" sz="1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Department of Orthopaedic Surgery, School of Medicine, Kyung </a:t>
            </a:r>
            <a:r>
              <a:rPr lang="en-GB" sz="1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Hee</a:t>
            </a:r>
            <a:r>
              <a:rPr lang="en-GB" sz="1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University, Seoul, Korea.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kern="100" baseline="300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9 </a:t>
            </a:r>
            <a:r>
              <a:rPr lang="en-GB" sz="1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Department for Orthopaedics and Trauma Surgery, Martin Luther Hospital, Berlin, Germany.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000" kern="100" baseline="300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10 </a:t>
            </a:r>
            <a:r>
              <a:rPr lang="en-GB" sz="1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Orthocure</a:t>
            </a:r>
            <a:r>
              <a:rPr lang="en-GB" sz="1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&amp; Mediclinic, Dubai, United Arab Emirates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000" kern="100" baseline="300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1</a:t>
            </a:r>
            <a:r>
              <a:rPr lang="en-GB" sz="1000" kern="100" baseline="300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1 </a:t>
            </a:r>
            <a:r>
              <a:rPr lang="en-GB" sz="1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Diakonie-Klinikum</a:t>
            </a:r>
            <a:r>
              <a:rPr lang="en-GB" sz="1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Hospital, Department of </a:t>
            </a:r>
            <a:r>
              <a:rPr lang="en-GB" sz="1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Orthopedics</a:t>
            </a:r>
            <a:r>
              <a:rPr lang="en-GB" sz="1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and Traumatology, Stuttgart, Germany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2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8C61B972-97B1-292A-E6A0-CDFD3363E926}"/>
              </a:ext>
            </a:extLst>
          </p:cNvPr>
          <p:cNvSpPr txBox="1">
            <a:spLocks/>
          </p:cNvSpPr>
          <p:nvPr/>
        </p:nvSpPr>
        <p:spPr>
          <a:xfrm>
            <a:off x="-218007" y="2768153"/>
            <a:ext cx="12113623" cy="6608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endParaRPr lang="tr-TR" sz="2000" b="1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b="1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Bozkurt</a:t>
            </a:r>
            <a:r>
              <a:rPr lang="tr-TR" sz="1800" b="1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M</a:t>
            </a:r>
            <a:r>
              <a:rPr lang="en-US" sz="1800" kern="100" baseline="300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1</a:t>
            </a:r>
            <a:r>
              <a:rPr lang="en-US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</a:t>
            </a:r>
            <a:r>
              <a:rPr lang="en-US" sz="1800" kern="100" baseline="300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Randelli</a:t>
            </a:r>
            <a:r>
              <a:rPr lang="en-US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P</a:t>
            </a:r>
            <a:r>
              <a:rPr lang="en-US" sz="1800" kern="100" baseline="300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2</a:t>
            </a:r>
            <a:r>
              <a:rPr lang="en-US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Tetsworth</a:t>
            </a:r>
            <a:r>
              <a:rPr lang="en-US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K</a:t>
            </a:r>
            <a:r>
              <a:rPr lang="en-US" sz="1800" kern="100" baseline="300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3</a:t>
            </a:r>
            <a:r>
              <a:rPr lang="en-US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Manzary</a:t>
            </a:r>
            <a:r>
              <a:rPr lang="en-US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M</a:t>
            </a:r>
            <a:r>
              <a:rPr lang="en-US" sz="1800" kern="100" baseline="300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4</a:t>
            </a:r>
            <a:r>
              <a:rPr lang="en-US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Seon</a:t>
            </a:r>
            <a:r>
              <a:rPr lang="en-US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JK</a:t>
            </a:r>
            <a:r>
              <a:rPr lang="en-US" sz="1800" kern="100" baseline="300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5</a:t>
            </a:r>
            <a:r>
              <a:rPr lang="en-US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 Salzmann G</a:t>
            </a:r>
            <a:r>
              <a:rPr lang="en-US" sz="1800" kern="100" baseline="300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6</a:t>
            </a:r>
            <a:r>
              <a:rPr lang="en-US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 </a:t>
            </a:r>
            <a:br>
              <a:rPr lang="tr-TR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</a:br>
            <a:r>
              <a:rPr lang="en-US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Haghpanah</a:t>
            </a:r>
            <a:r>
              <a:rPr lang="en-US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B</a:t>
            </a:r>
            <a:r>
              <a:rPr lang="en-US" sz="1800" kern="100" baseline="300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7</a:t>
            </a:r>
            <a:r>
              <a:rPr lang="en-US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 Kim KI</a:t>
            </a:r>
            <a:r>
              <a:rPr lang="tr-TR" sz="1800" kern="100" baseline="300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8</a:t>
            </a:r>
            <a:r>
              <a:rPr lang="en-US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 Petersen W</a:t>
            </a:r>
            <a:r>
              <a:rPr lang="tr-TR" sz="1800" kern="100" baseline="300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9</a:t>
            </a:r>
            <a:r>
              <a:rPr lang="en-US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 Walker J</a:t>
            </a:r>
            <a:r>
              <a:rPr lang="tr-TR" sz="1800" kern="100" baseline="300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3</a:t>
            </a:r>
            <a:r>
              <a:rPr lang="en-US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 Landreau P</a:t>
            </a:r>
            <a:r>
              <a:rPr lang="tr-TR" sz="1800" kern="100" baseline="300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10</a:t>
            </a:r>
            <a:r>
              <a:rPr lang="en-US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Pulatkan</a:t>
            </a:r>
            <a:r>
              <a:rPr lang="en-US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A</a:t>
            </a:r>
            <a:r>
              <a:rPr lang="tr-TR" sz="1800" kern="100" baseline="300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11</a:t>
            </a:r>
            <a:endParaRPr lang="en-GB" sz="18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207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urat Bozkurt - Total Knee Care">
            <a:extLst>
              <a:ext uri="{FF2B5EF4-FFF2-40B4-BE49-F238E27FC236}">
                <a16:creationId xmlns:a16="http://schemas.microsoft.com/office/drawing/2014/main" id="{1F8AAF5A-A8EB-6D24-EFED-D4BB654F2C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2" t="5675" r="11568" b="10306"/>
          <a:stretch/>
        </p:blipFill>
        <p:spPr bwMode="auto">
          <a:xfrm>
            <a:off x="7246357" y="1454030"/>
            <a:ext cx="2138223" cy="236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40D476CF-5B20-A45E-223B-501DD69433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017" t="4809" r="28984" b="7103"/>
          <a:stretch/>
        </p:blipFill>
        <p:spPr>
          <a:xfrm>
            <a:off x="219554" y="1524710"/>
            <a:ext cx="1924206" cy="2331763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F64DF9AC-43E4-B1F0-2D4B-FF5AD62C56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897" r="5622" b="5231"/>
          <a:stretch/>
        </p:blipFill>
        <p:spPr>
          <a:xfrm>
            <a:off x="2507407" y="1515166"/>
            <a:ext cx="1930988" cy="2331763"/>
          </a:xfrm>
          <a:prstGeom prst="rect">
            <a:avLst/>
          </a:prstGeom>
        </p:spPr>
      </p:pic>
      <p:pic>
        <p:nvPicPr>
          <p:cNvPr id="8" name="Picture 4" descr="Dr. Mojieb Manzary | Johns Hopkins Aramco Healthcare">
            <a:extLst>
              <a:ext uri="{FF2B5EF4-FFF2-40B4-BE49-F238E27FC236}">
                <a16:creationId xmlns:a16="http://schemas.microsoft.com/office/drawing/2014/main" id="{DF526ABA-E1CA-3B62-9444-1DDB63796A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3" t="6296" r="16476" b="10807"/>
          <a:stretch/>
        </p:blipFill>
        <p:spPr bwMode="auto">
          <a:xfrm>
            <a:off x="4929736" y="1454030"/>
            <a:ext cx="2013350" cy="236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lobal Link Presentations by Jong-Keun Seon, MD, PhD, Prof">
            <a:extLst>
              <a:ext uri="{FF2B5EF4-FFF2-40B4-BE49-F238E27FC236}">
                <a16:creationId xmlns:a16="http://schemas.microsoft.com/office/drawing/2014/main" id="{70DDE776-B5A5-6586-47BA-4EC0F247E9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1" t="5445" r="3687" b="22553"/>
          <a:stretch/>
        </p:blipFill>
        <p:spPr bwMode="auto">
          <a:xfrm>
            <a:off x="9828562" y="1484598"/>
            <a:ext cx="2072764" cy="236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rof. Dr. med. Gian Salzmann - Orthopäde &amp; Unfallchirurg in Wiesbaden">
            <a:extLst>
              <a:ext uri="{FF2B5EF4-FFF2-40B4-BE49-F238E27FC236}">
                <a16:creationId xmlns:a16="http://schemas.microsoft.com/office/drawing/2014/main" id="{A8869F28-5852-FECE-9E79-D232492E15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1" t="1598" r="12768" b="3006"/>
          <a:stretch/>
        </p:blipFill>
        <p:spPr bwMode="auto">
          <a:xfrm>
            <a:off x="219554" y="4176952"/>
            <a:ext cx="1930988" cy="244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Babak HAGHPANAH | Doctor of Medicine | Research profile">
            <a:extLst>
              <a:ext uri="{FF2B5EF4-FFF2-40B4-BE49-F238E27FC236}">
                <a16:creationId xmlns:a16="http://schemas.microsoft.com/office/drawing/2014/main" id="{533416FA-45EE-C902-EAF9-3CBF852F5F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9" r="7019"/>
          <a:stretch/>
        </p:blipFill>
        <p:spPr bwMode="auto">
          <a:xfrm>
            <a:off x="2512075" y="4163351"/>
            <a:ext cx="2082367" cy="245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Kang-Il Kim">
            <a:extLst>
              <a:ext uri="{FF2B5EF4-FFF2-40B4-BE49-F238E27FC236}">
                <a16:creationId xmlns:a16="http://schemas.microsoft.com/office/drawing/2014/main" id="{9BD4EC78-8DD7-C27B-28BD-8CCBF66824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42" r="1074" b="3544"/>
          <a:stretch/>
        </p:blipFill>
        <p:spPr bwMode="auto">
          <a:xfrm>
            <a:off x="4894844" y="4182273"/>
            <a:ext cx="2013350" cy="241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Prof. Dr. med. Wolf Petersen, Autor bei sportärztezeitung">
            <a:extLst>
              <a:ext uri="{FF2B5EF4-FFF2-40B4-BE49-F238E27FC236}">
                <a16:creationId xmlns:a16="http://schemas.microsoft.com/office/drawing/2014/main" id="{7B491580-967A-B58F-4860-6BF6A804C7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1" t="2963" r="13630" b="3556"/>
          <a:stretch/>
        </p:blipFill>
        <p:spPr bwMode="auto">
          <a:xfrm>
            <a:off x="7305800" y="4213648"/>
            <a:ext cx="2013350" cy="238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Philippe Landreau Dr. - Mediclinic ...">
            <a:extLst>
              <a:ext uri="{FF2B5EF4-FFF2-40B4-BE49-F238E27FC236}">
                <a16:creationId xmlns:a16="http://schemas.microsoft.com/office/drawing/2014/main" id="{0C9EE648-9D2B-0110-5FFF-9CB7B9EA0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552" y="4213300"/>
            <a:ext cx="2362679" cy="236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571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A65D20F-9141-68D2-6774-12A301B5C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522" y="2528683"/>
            <a:ext cx="11688956" cy="4455915"/>
          </a:xfrm>
        </p:spPr>
        <p:txBody>
          <a:bodyPr>
            <a:normAutofit/>
          </a:bodyPr>
          <a:lstStyle/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AU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OAK are primarily used to correct biomechanical abnormalities and malalignment</a:t>
            </a:r>
            <a:endParaRPr lang="tr-TR" sz="1800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AU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HTO</a:t>
            </a:r>
            <a:r>
              <a:rPr lang="tr-TR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AU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DFO</a:t>
            </a:r>
            <a:r>
              <a:rPr lang="tr-TR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tr-TR" sz="18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</a:t>
            </a:r>
            <a:r>
              <a:rPr lang="tr-TR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DLO</a:t>
            </a:r>
            <a:r>
              <a:rPr lang="en-AU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kern="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offer a viable option for patients with early-OA symptoms,</a:t>
            </a:r>
            <a:r>
              <a:rPr lang="tr-TR" sz="1800" kern="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800" kern="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especially for younger, active individuals</a:t>
            </a:r>
            <a:endParaRPr lang="tr-TR" sz="1800" kern="0" dirty="0">
              <a:effectLst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en-AU" sz="18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ased</a:t>
            </a:r>
            <a:r>
              <a:rPr lang="en-AU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on principle of unloading affected compartment and ↑ load to opposite compartment</a:t>
            </a:r>
            <a:endParaRPr lang="tr-TR" sz="1800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1800" kern="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N</a:t>
            </a:r>
            <a:r>
              <a:rPr lang="en-GB" sz="1800" kern="0" dirty="0" err="1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umerous</a:t>
            </a:r>
            <a:r>
              <a:rPr lang="en-GB" sz="1800" kern="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patient demographic factors that may influence results</a:t>
            </a:r>
            <a:endParaRPr lang="tr-TR" sz="1800" kern="0" dirty="0"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800" kern="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In patients with a JLO</a:t>
            </a:r>
            <a:r>
              <a:rPr lang="tr-TR" sz="1800" kern="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&gt;</a:t>
            </a:r>
            <a:r>
              <a:rPr lang="en-GB" sz="1800" kern="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3° where deformity is corrected with HTO alone</a:t>
            </a:r>
            <a:r>
              <a:rPr lang="tr-TR" sz="1800" kern="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→</a:t>
            </a:r>
            <a:r>
              <a:rPr lang="en-GB" sz="1800" kern="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tr-TR" sz="1800" kern="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 </a:t>
            </a:r>
            <a:r>
              <a:rPr lang="tr-TR" sz="1800" kern="0" dirty="0" err="1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functional</a:t>
            </a:r>
            <a:r>
              <a:rPr lang="tr-TR" sz="1800" kern="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1800" kern="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results </a:t>
            </a:r>
            <a:endParaRPr lang="tr-TR" sz="1800" kern="0" dirty="0"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1800" kern="0" dirty="0" err="1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Current</a:t>
            </a:r>
            <a:r>
              <a:rPr lang="tr-TR" sz="1800" kern="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tr-TR" sz="1800" kern="0" dirty="0" err="1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literature</a:t>
            </a:r>
            <a:r>
              <a:rPr lang="tr-TR" sz="1800" kern="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tr-TR" sz="1800" kern="0" dirty="0" err="1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discussion</a:t>
            </a:r>
            <a:r>
              <a:rPr lang="tr-TR" sz="1800" kern="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on </a:t>
            </a:r>
            <a:r>
              <a:rPr lang="tr-TR" sz="1800" u="sng" kern="0" dirty="0" err="1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correct</a:t>
            </a:r>
            <a:r>
              <a:rPr lang="tr-TR" sz="1800" u="sng" kern="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tr-TR" sz="1800" u="sng" kern="0" dirty="0" err="1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indication</a:t>
            </a:r>
            <a:r>
              <a:rPr lang="tr-TR" sz="1800" u="sng" kern="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of OAK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AU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Appropriate patient selection and detailed preoperative planning have a direct impact on results</a:t>
            </a:r>
            <a:endParaRPr lang="tr-TR" sz="1800" u="sng" kern="0" dirty="0">
              <a:effectLst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F64608-8DB4-EBA0-CE2C-D71A45C2A444}"/>
              </a:ext>
            </a:extLst>
          </p:cNvPr>
          <p:cNvSpPr txBox="1">
            <a:spLocks/>
          </p:cNvSpPr>
          <p:nvPr/>
        </p:nvSpPr>
        <p:spPr>
          <a:xfrm>
            <a:off x="629918" y="1569437"/>
            <a:ext cx="10749280" cy="81860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indications for </a:t>
            </a:r>
            <a:br>
              <a:rPr lang="tr-TR" sz="3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tibial and femoral osteotomies around the knee?</a:t>
            </a:r>
            <a:endParaRPr lang="en-US" sz="3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938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ikdörtgen 29">
            <a:extLst>
              <a:ext uri="{FF2B5EF4-FFF2-40B4-BE49-F238E27FC236}">
                <a16:creationId xmlns:a16="http://schemas.microsoft.com/office/drawing/2014/main" id="{145CB8F0-7AD5-4FE9-8D99-F85552D8C9EC}"/>
              </a:ext>
            </a:extLst>
          </p:cNvPr>
          <p:cNvSpPr/>
          <p:nvPr/>
        </p:nvSpPr>
        <p:spPr>
          <a:xfrm>
            <a:off x="4003223" y="6065521"/>
            <a:ext cx="2880000" cy="5442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</a:t>
            </a:r>
            <a:r>
              <a:rPr lang="tr-T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included</a:t>
            </a:r>
            <a:r>
              <a:rPr lang="tr-T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r>
              <a:rPr lang="tr-T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(n=19)</a:t>
            </a:r>
            <a:endParaRPr lang="en-GB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Açıklama Balonu: Aşağı Ok 37">
            <a:extLst>
              <a:ext uri="{FF2B5EF4-FFF2-40B4-BE49-F238E27FC236}">
                <a16:creationId xmlns:a16="http://schemas.microsoft.com/office/drawing/2014/main" id="{AF235369-3586-438A-A5FA-AE01E1A8F30B}"/>
              </a:ext>
            </a:extLst>
          </p:cNvPr>
          <p:cNvSpPr/>
          <p:nvPr/>
        </p:nvSpPr>
        <p:spPr>
          <a:xfrm>
            <a:off x="3388659" y="1430735"/>
            <a:ext cx="4034564" cy="2071621"/>
          </a:xfrm>
          <a:prstGeom prst="downArrowCallout">
            <a:avLst>
              <a:gd name="adj1" fmla="val 17643"/>
              <a:gd name="adj2" fmla="val 19850"/>
              <a:gd name="adj3" fmla="val 17870"/>
              <a:gd name="adj4" fmla="val 7430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Pubmed</a:t>
            </a:r>
            <a:r>
              <a:rPr lang="tr-T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</a:t>
            </a:r>
            <a:r>
              <a:rPr lang="tr-T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tr-T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“High </a:t>
            </a:r>
            <a:r>
              <a:rPr lang="tr-TR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tibial</a:t>
            </a:r>
            <a:r>
              <a:rPr lang="tr-T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osteotomy</a:t>
            </a:r>
            <a:r>
              <a:rPr lang="tr-T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  <a:r>
              <a:rPr lang="tr-TR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tr-T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tr-TR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Proximal</a:t>
            </a:r>
            <a:r>
              <a:rPr lang="tr-T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tibial</a:t>
            </a:r>
            <a:r>
              <a:rPr lang="tr-T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osteotomy</a:t>
            </a:r>
            <a:r>
              <a:rPr lang="tr-T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  <a:r>
              <a:rPr lang="tr-TR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tr-T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tr-T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“distal </a:t>
            </a:r>
            <a:r>
              <a:rPr lang="tr-TR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femoral</a:t>
            </a:r>
            <a:r>
              <a:rPr lang="tr-T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osteotomy</a:t>
            </a:r>
            <a:r>
              <a:rPr lang="tr-T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  <a:r>
              <a:rPr lang="tr-TR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tr-T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tr-TR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indication</a:t>
            </a:r>
            <a:r>
              <a:rPr lang="tr-T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(n=404) </a:t>
            </a:r>
            <a:r>
              <a:rPr lang="tr-TR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endParaRPr lang="tr-T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Açıklama Balonu: Aşağı Ok 50">
            <a:extLst>
              <a:ext uri="{FF2B5EF4-FFF2-40B4-BE49-F238E27FC236}">
                <a16:creationId xmlns:a16="http://schemas.microsoft.com/office/drawing/2014/main" id="{D98D0E11-53A9-47FD-B597-391B81DD3B47}"/>
              </a:ext>
            </a:extLst>
          </p:cNvPr>
          <p:cNvSpPr/>
          <p:nvPr/>
        </p:nvSpPr>
        <p:spPr>
          <a:xfrm>
            <a:off x="3643223" y="3502356"/>
            <a:ext cx="3600000" cy="1310150"/>
          </a:xfrm>
          <a:prstGeom prst="downArrowCallout">
            <a:avLst>
              <a:gd name="adj1" fmla="val 24100"/>
              <a:gd name="adj2" fmla="val 25000"/>
              <a:gd name="adj3" fmla="val 25000"/>
              <a:gd name="adj4" fmla="val 6497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215 </a:t>
            </a:r>
            <a:r>
              <a:rPr lang="tr-TR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records</a:t>
            </a:r>
            <a:r>
              <a:rPr lang="tr-T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reviewed</a:t>
            </a:r>
            <a:r>
              <a:rPr lang="tr-T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screened</a:t>
            </a:r>
            <a:endParaRPr lang="tr-T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k: Sola Bükülü 3">
            <a:extLst>
              <a:ext uri="{FF2B5EF4-FFF2-40B4-BE49-F238E27FC236}">
                <a16:creationId xmlns:a16="http://schemas.microsoft.com/office/drawing/2014/main" id="{8B6049E4-C45C-1B97-F588-BC57B99C1655}"/>
              </a:ext>
            </a:extLst>
          </p:cNvPr>
          <p:cNvSpPr/>
          <p:nvPr/>
        </p:nvSpPr>
        <p:spPr>
          <a:xfrm>
            <a:off x="7417833" y="2367144"/>
            <a:ext cx="490455" cy="1620000"/>
          </a:xfrm>
          <a:prstGeom prst="curvedLef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6" name="Grup 5">
            <a:extLst>
              <a:ext uri="{FF2B5EF4-FFF2-40B4-BE49-F238E27FC236}">
                <a16:creationId xmlns:a16="http://schemas.microsoft.com/office/drawing/2014/main" id="{AFCDDAFC-0340-0E1E-C3BF-836306CCB2A0}"/>
              </a:ext>
            </a:extLst>
          </p:cNvPr>
          <p:cNvGrpSpPr/>
          <p:nvPr/>
        </p:nvGrpSpPr>
        <p:grpSpPr>
          <a:xfrm>
            <a:off x="7742407" y="3029830"/>
            <a:ext cx="310587" cy="282900"/>
            <a:chOff x="7880636" y="3029831"/>
            <a:chExt cx="310587" cy="2829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E38F83D-D5FF-4746-B572-5C75A96EEDC0}"/>
                </a:ext>
              </a:extLst>
            </p:cNvPr>
            <p:cNvSpPr/>
            <p:nvPr/>
          </p:nvSpPr>
          <p:spPr>
            <a:xfrm>
              <a:off x="7880636" y="3029831"/>
              <a:ext cx="310587" cy="2829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" name="Düz Bağlayıcı 6">
              <a:extLst>
                <a:ext uri="{FF2B5EF4-FFF2-40B4-BE49-F238E27FC236}">
                  <a16:creationId xmlns:a16="http://schemas.microsoft.com/office/drawing/2014/main" id="{0316FD31-8641-3D64-677A-A9204A7F0067}"/>
                </a:ext>
              </a:extLst>
            </p:cNvPr>
            <p:cNvCxnSpPr>
              <a:cxnSpLocks/>
            </p:cNvCxnSpPr>
            <p:nvPr/>
          </p:nvCxnSpPr>
          <p:spPr>
            <a:xfrm>
              <a:off x="7955732" y="3168214"/>
              <a:ext cx="160395" cy="6134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Açıklama Balonu: Aşağı Ok 7">
            <a:extLst>
              <a:ext uri="{FF2B5EF4-FFF2-40B4-BE49-F238E27FC236}">
                <a16:creationId xmlns:a16="http://schemas.microsoft.com/office/drawing/2014/main" id="{997B9B04-EA97-5C7C-1A10-F5EF2C4AAB15}"/>
              </a:ext>
            </a:extLst>
          </p:cNvPr>
          <p:cNvSpPr/>
          <p:nvPr/>
        </p:nvSpPr>
        <p:spPr>
          <a:xfrm>
            <a:off x="3823223" y="4997054"/>
            <a:ext cx="3240000" cy="883920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</a:t>
            </a:r>
            <a:r>
              <a:rPr lang="tr-TR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articles</a:t>
            </a:r>
            <a:r>
              <a:rPr lang="tr-T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assessed</a:t>
            </a:r>
            <a:r>
              <a:rPr lang="tr-T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tr-T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eligiblity</a:t>
            </a:r>
            <a:endParaRPr lang="tr-T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k: Sola Bükülü 11">
            <a:extLst>
              <a:ext uri="{FF2B5EF4-FFF2-40B4-BE49-F238E27FC236}">
                <a16:creationId xmlns:a16="http://schemas.microsoft.com/office/drawing/2014/main" id="{10EC90E8-8FCB-6D7B-1B32-FE5E60FA9BAC}"/>
              </a:ext>
            </a:extLst>
          </p:cNvPr>
          <p:cNvSpPr/>
          <p:nvPr/>
        </p:nvSpPr>
        <p:spPr>
          <a:xfrm>
            <a:off x="7236406" y="3970242"/>
            <a:ext cx="490455" cy="1440000"/>
          </a:xfrm>
          <a:prstGeom prst="curvedLef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9" name="Grup 8">
            <a:extLst>
              <a:ext uri="{FF2B5EF4-FFF2-40B4-BE49-F238E27FC236}">
                <a16:creationId xmlns:a16="http://schemas.microsoft.com/office/drawing/2014/main" id="{CF36669C-CBEE-4838-DCDC-9B04E5B2FA1F}"/>
              </a:ext>
            </a:extLst>
          </p:cNvPr>
          <p:cNvGrpSpPr/>
          <p:nvPr/>
        </p:nvGrpSpPr>
        <p:grpSpPr>
          <a:xfrm>
            <a:off x="7571567" y="4534010"/>
            <a:ext cx="310587" cy="282900"/>
            <a:chOff x="7880636" y="3029831"/>
            <a:chExt cx="310587" cy="2829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E38896E-A7DC-2296-AF18-98352F0DCBE2}"/>
                </a:ext>
              </a:extLst>
            </p:cNvPr>
            <p:cNvSpPr/>
            <p:nvPr/>
          </p:nvSpPr>
          <p:spPr>
            <a:xfrm>
              <a:off x="7880636" y="3029831"/>
              <a:ext cx="310587" cy="2829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Düz Bağlayıcı 10">
              <a:extLst>
                <a:ext uri="{FF2B5EF4-FFF2-40B4-BE49-F238E27FC236}">
                  <a16:creationId xmlns:a16="http://schemas.microsoft.com/office/drawing/2014/main" id="{481F382B-5C14-BB29-B15A-06431C58B3F0}"/>
                </a:ext>
              </a:extLst>
            </p:cNvPr>
            <p:cNvCxnSpPr>
              <a:cxnSpLocks/>
            </p:cNvCxnSpPr>
            <p:nvPr/>
          </p:nvCxnSpPr>
          <p:spPr>
            <a:xfrm>
              <a:off x="7955732" y="3168214"/>
              <a:ext cx="160395" cy="6134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ABBB4C75-C338-179C-120E-B1A13CEF2DB4}"/>
              </a:ext>
            </a:extLst>
          </p:cNvPr>
          <p:cNvSpPr/>
          <p:nvPr/>
        </p:nvSpPr>
        <p:spPr>
          <a:xfrm>
            <a:off x="8340287" y="2624793"/>
            <a:ext cx="3780000" cy="1080000"/>
          </a:xfrm>
          <a:prstGeom prst="roundRect">
            <a:avLst/>
          </a:prstGeom>
          <a:solidFill>
            <a:srgbClr val="C1E5F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189 of </a:t>
            </a:r>
            <a:r>
              <a:rPr kumimoji="0" lang="tr-T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records</a:t>
            </a:r>
            <a:r>
              <a:rPr kumimoji="0" lang="tr-T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tr-T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excluded</a:t>
            </a:r>
            <a:r>
              <a:rPr lang="tr-T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tr-T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(not </a:t>
            </a:r>
            <a:r>
              <a:rPr kumimoji="0" lang="tr-T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focused</a:t>
            </a:r>
            <a:r>
              <a:rPr kumimoji="0" lang="tr-T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tr-T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kumimoji="0" lang="tr-T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kumimoji="0" lang="tr-T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relevant</a:t>
            </a:r>
            <a:r>
              <a:rPr kumimoji="0" lang="tr-T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kumimoji="0" lang="tr-T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kumimoji="0" lang="tr-T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tr-T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topic</a:t>
            </a:r>
            <a:r>
              <a:rPr kumimoji="0" lang="tr-T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101 </a:t>
            </a:r>
            <a:r>
              <a:rPr kumimoji="0" lang="tr-T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excluded</a:t>
            </a:r>
            <a:r>
              <a:rPr kumimoji="0" lang="tr-T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tr-T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kumimoji="0" lang="tr-T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tr-T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r>
              <a:rPr kumimoji="0" lang="tr-T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tr-T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endParaRPr kumimoji="0" lang="tr-T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88 </a:t>
            </a:r>
            <a:r>
              <a:rPr kumimoji="0" lang="tr-T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excluded</a:t>
            </a:r>
            <a:r>
              <a:rPr kumimoji="0" lang="tr-T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tr-T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kumimoji="0" lang="tr-T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tr-T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abstract</a:t>
            </a:r>
            <a:r>
              <a:rPr kumimoji="0" lang="tr-T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tr-T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endParaRPr kumimoji="0" lang="tr-T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6A7A8785-04E9-30A3-F12F-D6C7F3AACA2F}"/>
              </a:ext>
            </a:extLst>
          </p:cNvPr>
          <p:cNvSpPr/>
          <p:nvPr/>
        </p:nvSpPr>
        <p:spPr>
          <a:xfrm>
            <a:off x="8157343" y="4344868"/>
            <a:ext cx="3962944" cy="652186"/>
          </a:xfrm>
          <a:prstGeom prst="roundRect">
            <a:avLst/>
          </a:prstGeom>
          <a:solidFill>
            <a:srgbClr val="C1E5F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 of </a:t>
            </a:r>
            <a:r>
              <a:rPr lang="tr-T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records</a:t>
            </a:r>
            <a:r>
              <a:rPr lang="tr-T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excluded</a:t>
            </a:r>
            <a:r>
              <a:rPr lang="tr-T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tr-T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</a:t>
            </a:r>
            <a:r>
              <a:rPr lang="tr-T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tr-T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r>
              <a:rPr lang="tr-T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(not </a:t>
            </a:r>
            <a:r>
              <a:rPr lang="tr-T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focused</a:t>
            </a:r>
            <a:r>
              <a:rPr lang="tr-T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tr-T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tr-T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relevant</a:t>
            </a:r>
            <a:r>
              <a:rPr lang="tr-T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tr-T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</a:t>
            </a:r>
            <a:r>
              <a:rPr lang="tr-T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1977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o 10">
            <a:extLst>
              <a:ext uri="{FF2B5EF4-FFF2-40B4-BE49-F238E27FC236}">
                <a16:creationId xmlns:a16="http://schemas.microsoft.com/office/drawing/2014/main" id="{1C54B3F2-E428-6733-B714-4CC98CDD6E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484539"/>
              </p:ext>
            </p:extLst>
          </p:nvPr>
        </p:nvGraphicFramePr>
        <p:xfrm>
          <a:off x="401721" y="1535164"/>
          <a:ext cx="11092074" cy="394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7358">
                  <a:extLst>
                    <a:ext uri="{9D8B030D-6E8A-4147-A177-3AD203B41FA5}">
                      <a16:colId xmlns:a16="http://schemas.microsoft.com/office/drawing/2014/main" val="195641147"/>
                    </a:ext>
                  </a:extLst>
                </a:gridCol>
                <a:gridCol w="3697358">
                  <a:extLst>
                    <a:ext uri="{9D8B030D-6E8A-4147-A177-3AD203B41FA5}">
                      <a16:colId xmlns:a16="http://schemas.microsoft.com/office/drawing/2014/main" val="3650511365"/>
                    </a:ext>
                  </a:extLst>
                </a:gridCol>
                <a:gridCol w="3697358">
                  <a:extLst>
                    <a:ext uri="{9D8B030D-6E8A-4147-A177-3AD203B41FA5}">
                      <a16:colId xmlns:a16="http://schemas.microsoft.com/office/drawing/2014/main" val="20303500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HTO </a:t>
                      </a:r>
                      <a:r>
                        <a:rPr lang="tr-TR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Indications</a:t>
                      </a:r>
                      <a:endParaRPr lang="en-GB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DFO </a:t>
                      </a:r>
                      <a:r>
                        <a:rPr lang="tr-TR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Indications</a:t>
                      </a:r>
                      <a:endParaRPr lang="en-GB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PTS </a:t>
                      </a:r>
                      <a:r>
                        <a:rPr lang="tr-TR" sz="1800" b="1" kern="1200" dirty="0" err="1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Ostetomy</a:t>
                      </a:r>
                      <a:r>
                        <a:rPr lang="tr-TR" sz="18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Indications</a:t>
                      </a:r>
                      <a:r>
                        <a:rPr lang="en-GB" sz="18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endParaRPr lang="en-GB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6432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Tibial</a:t>
                      </a:r>
                      <a:r>
                        <a:rPr lang="tr-T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malalignment</a:t>
                      </a:r>
                      <a:r>
                        <a:rPr lang="tr-T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br>
                        <a:rPr lang="tr-T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tr-T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MPTA</a:t>
                      </a:r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: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87 ± 3</a:t>
                      </a:r>
                      <a:r>
                        <a:rPr lang="en-AU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⁰</a:t>
                      </a:r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)</a:t>
                      </a:r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Femoral</a:t>
                      </a:r>
                      <a:r>
                        <a:rPr lang="tr-T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malalignment</a:t>
                      </a:r>
                      <a:r>
                        <a:rPr lang="tr-T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br>
                        <a:rPr lang="tr-T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tr-T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mLDFA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: 87 ± 3</a:t>
                      </a:r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)</a:t>
                      </a:r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PTS&gt;12°</a:t>
                      </a:r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18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and</a:t>
                      </a:r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anterior tibial translation &gt;10 mm in ACL failure</a:t>
                      </a:r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4897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en-AU" sz="18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hronic</a:t>
                      </a:r>
                      <a:r>
                        <a:rPr lang="en-AU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ligamentous instability</a:t>
                      </a:r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HTO</a:t>
                      </a:r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AU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→</a:t>
                      </a:r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JLO </a:t>
                      </a:r>
                      <a:r>
                        <a:rPr lang="en-AU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&gt;3</a:t>
                      </a:r>
                      <a:r>
                        <a:rPr lang="en-AU" sz="1800" kern="1200" baseline="300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°</a:t>
                      </a:r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In extreme cases of PTS (&gt;16-20°) </a:t>
                      </a:r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9615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</a:t>
                      </a:r>
                      <a:r>
                        <a:rPr lang="en-AU" sz="18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eniscal</a:t>
                      </a:r>
                      <a:r>
                        <a:rPr lang="en-AU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deficiency</a:t>
                      </a:r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PFI </a:t>
                      </a:r>
                      <a:r>
                        <a:rPr lang="tr-TR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  <a:r>
                        <a:rPr lang="tr-T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maltracking</a:t>
                      </a:r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multiple ACL reconstruction insufficiency in the contralateral knee</a:t>
                      </a:r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3282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</a:t>
                      </a:r>
                      <a:r>
                        <a:rPr lang="en-AU" sz="18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ocal</a:t>
                      </a:r>
                      <a:r>
                        <a:rPr lang="en-AU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compartmental </a:t>
                      </a:r>
                      <a:b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</a:br>
                      <a:r>
                        <a:rPr lang="en-AU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chondral defects</a:t>
                      </a:r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en-AU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symmetric unloading </a:t>
                      </a:r>
                      <a:b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</a:br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of </a:t>
                      </a:r>
                      <a:r>
                        <a:rPr lang="en-AU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tibial plateau </a:t>
                      </a:r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3754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Failed</a:t>
                      </a:r>
                      <a:r>
                        <a:rPr lang="tr-T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ACL </a:t>
                      </a:r>
                      <a:r>
                        <a:rPr lang="tr-TR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reconstruction</a:t>
                      </a:r>
                      <a:r>
                        <a:rPr lang="tr-T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+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PTS &gt;12</a:t>
                      </a:r>
                      <a:r>
                        <a:rPr lang="en-GB" sz="1800" kern="1200" baseline="300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°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18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and</a:t>
                      </a:r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&gt;10 mm anterior tibial translation </a:t>
                      </a:r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3285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PCL</a:t>
                      </a:r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18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or</a:t>
                      </a:r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PLC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instability</a:t>
                      </a:r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5392868"/>
                  </a:ext>
                </a:extLst>
              </a:tr>
            </a:tbl>
          </a:graphicData>
        </a:graphic>
      </p:graphicFrame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A292015B-81AE-222F-26DA-CE3A7C1956CE}"/>
              </a:ext>
            </a:extLst>
          </p:cNvPr>
          <p:cNvSpPr/>
          <p:nvPr/>
        </p:nvSpPr>
        <p:spPr>
          <a:xfrm>
            <a:off x="8048844" y="3818329"/>
            <a:ext cx="4079357" cy="2880184"/>
          </a:xfrm>
          <a:prstGeom prst="roundRect">
            <a:avLst>
              <a:gd name="adj" fmla="val 740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2" name="Tablo 11">
            <a:extLst>
              <a:ext uri="{FF2B5EF4-FFF2-40B4-BE49-F238E27FC236}">
                <a16:creationId xmlns:a16="http://schemas.microsoft.com/office/drawing/2014/main" id="{13ACE2F2-D64B-75C8-CC97-D6C3B1CF9E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05858"/>
              </p:ext>
            </p:extLst>
          </p:nvPr>
        </p:nvGraphicFramePr>
        <p:xfrm>
          <a:off x="8208329" y="3974271"/>
          <a:ext cx="3700130" cy="2590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700130">
                  <a:extLst>
                    <a:ext uri="{9D8B030D-6E8A-4147-A177-3AD203B41FA5}">
                      <a16:colId xmlns:a16="http://schemas.microsoft.com/office/drawing/2014/main" val="2208538708"/>
                    </a:ext>
                  </a:extLst>
                </a:gridCol>
              </a:tblGrid>
              <a:tr h="256493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OAK </a:t>
                      </a:r>
                      <a:r>
                        <a:rPr lang="tr-TR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Contraindications</a:t>
                      </a:r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8487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ricompartmental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OA</a:t>
                      </a:r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1233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evere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unicompartmental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OA </a:t>
                      </a:r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030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lexion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contracture &gt;10ᵒ</a:t>
                      </a:r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7894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ROM</a:t>
                      </a:r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&lt;</a:t>
                      </a:r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120ᵒ</a:t>
                      </a:r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9630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obacco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use</a:t>
                      </a:r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8368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nflammatory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arthritis</a:t>
                      </a:r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1299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5735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 Başlık 1">
            <a:extLst>
              <a:ext uri="{FF2B5EF4-FFF2-40B4-BE49-F238E27FC236}">
                <a16:creationId xmlns:a16="http://schemas.microsoft.com/office/drawing/2014/main" id="{8690B907-1F74-AAB5-0E35-8CA25EC06E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09080" y="2395669"/>
            <a:ext cx="8656320" cy="4676503"/>
          </a:xfrm>
        </p:spPr>
        <p:txBody>
          <a:bodyPr>
            <a:normAutofit fontScale="92500"/>
          </a:bodyPr>
          <a:lstStyle/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800" kern="0" dirty="0">
                <a:latin typeface="Arial" panose="020B0604020202020204" pitchFamily="34" charset="0"/>
                <a:cs typeface="Arial" panose="020B0604020202020204" pitchFamily="34" charset="0"/>
              </a:rPr>
              <a:t>Preoperative </a:t>
            </a:r>
            <a:r>
              <a:rPr lang="tr-TR" sz="2800" kern="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2800" kern="0" dirty="0">
                <a:latin typeface="Arial" panose="020B0604020202020204" pitchFamily="34" charset="0"/>
                <a:cs typeface="Arial" panose="020B0604020202020204" pitchFamily="34" charset="0"/>
              </a:rPr>
              <a:t>LDFA &gt; 90° combined with MPTA&lt;87°</a:t>
            </a:r>
            <a:endParaRPr lang="tr-TR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800" kern="0" dirty="0">
                <a:latin typeface="Arial" panose="020B0604020202020204" pitchFamily="34" charset="0"/>
                <a:cs typeface="Arial" panose="020B0604020202020204" pitchFamily="34" charset="0"/>
              </a:rPr>
              <a:t>MPTA&gt;94° after HTO </a:t>
            </a:r>
            <a:endParaRPr lang="tr-TR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800" kern="0" dirty="0">
                <a:latin typeface="Arial" panose="020B0604020202020204" pitchFamily="34" charset="0"/>
                <a:cs typeface="Arial" panose="020B0604020202020204" pitchFamily="34" charset="0"/>
              </a:rPr>
              <a:t>JLCA&gt;6° </a:t>
            </a:r>
            <a:endParaRPr lang="tr-TR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800" kern="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2800" kern="0" dirty="0" err="1">
                <a:latin typeface="Arial" panose="020B0604020202020204" pitchFamily="34" charset="0"/>
                <a:cs typeface="Arial" panose="020B0604020202020204" pitchFamily="34" charset="0"/>
              </a:rPr>
              <a:t>otal</a:t>
            </a:r>
            <a:r>
              <a:rPr lang="en-GB" sz="2800" kern="0" dirty="0">
                <a:latin typeface="Arial" panose="020B0604020202020204" pitchFamily="34" charset="0"/>
                <a:cs typeface="Arial" panose="020B0604020202020204" pitchFamily="34" charset="0"/>
              </a:rPr>
              <a:t> pre</a:t>
            </a:r>
            <a:r>
              <a:rPr lang="tr-TR" sz="2800" kern="0" dirty="0">
                <a:latin typeface="Arial" panose="020B0604020202020204" pitchFamily="34" charset="0"/>
                <a:cs typeface="Arial" panose="020B0604020202020204" pitchFamily="34" charset="0"/>
              </a:rPr>
              <a:t>op.</a:t>
            </a:r>
            <a:r>
              <a:rPr lang="en-GB" sz="2800" kern="0" dirty="0">
                <a:latin typeface="Arial" panose="020B0604020202020204" pitchFamily="34" charset="0"/>
                <a:cs typeface="Arial" panose="020B0604020202020204" pitchFamily="34" charset="0"/>
              </a:rPr>
              <a:t> tibial plateau inclination (PI) &gt; -10° and </a:t>
            </a:r>
            <a:endParaRPr lang="tr-TR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800" kern="0" dirty="0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en-GB" sz="2800" kern="0" dirty="0" err="1">
                <a:latin typeface="Arial" panose="020B0604020202020204" pitchFamily="34" charset="0"/>
                <a:cs typeface="Arial" panose="020B0604020202020204" pitchFamily="34" charset="0"/>
              </a:rPr>
              <a:t>teral</a:t>
            </a:r>
            <a:r>
              <a:rPr lang="en-GB" sz="2800" kern="0" dirty="0">
                <a:latin typeface="Arial" panose="020B0604020202020204" pitchFamily="34" charset="0"/>
                <a:cs typeface="Arial" panose="020B0604020202020204" pitchFamily="34" charset="0"/>
              </a:rPr>
              <a:t> tibial PI&gt;5°</a:t>
            </a:r>
            <a:endParaRPr lang="tr-TR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C8379E8D-2440-0DCA-E6FA-9BEDB25D2B87}"/>
              </a:ext>
            </a:extLst>
          </p:cNvPr>
          <p:cNvSpPr txBox="1">
            <a:spLocks/>
          </p:cNvSpPr>
          <p:nvPr/>
        </p:nvSpPr>
        <p:spPr>
          <a:xfrm>
            <a:off x="659218" y="1322900"/>
            <a:ext cx="10515600" cy="1189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ddition</a:t>
            </a:r>
            <a:r>
              <a:rPr lang="en-GB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a DFO to MOW-HTO 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636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DA24B0CC-615D-B441-944E-15B5E19AFA54}"/>
              </a:ext>
            </a:extLst>
          </p:cNvPr>
          <p:cNvSpPr txBox="1">
            <a:spLocks/>
          </p:cNvSpPr>
          <p:nvPr/>
        </p:nvSpPr>
        <p:spPr>
          <a:xfrm>
            <a:off x="702272" y="1499563"/>
            <a:ext cx="10515600" cy="1189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Findings from</a:t>
            </a:r>
            <a:r>
              <a:rPr lang="tr-TR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OAK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Literature</a:t>
            </a:r>
            <a:r>
              <a:rPr lang="tr-TR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-I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TR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btitle 1">
            <a:extLst>
              <a:ext uri="{FF2B5EF4-FFF2-40B4-BE49-F238E27FC236}">
                <a16:creationId xmlns:a16="http://schemas.microsoft.com/office/drawing/2014/main" id="{6C1E6B61-6896-8790-662E-E8AFAA9D07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2140" y="2338788"/>
            <a:ext cx="12790965" cy="4891351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GB" sz="1800" kern="0" dirty="0">
                <a:latin typeface="Arial" panose="020B0604020202020204" pitchFamily="34" charset="0"/>
                <a:cs typeface="Arial" panose="020B0604020202020204" pitchFamily="34" charset="0"/>
              </a:rPr>
              <a:t>There is no strict age limit for OAK </a:t>
            </a:r>
            <a:r>
              <a:rPr lang="tr-TR" sz="1800" kern="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sz="1800" kern="0" dirty="0" err="1">
                <a:latin typeface="Arial" panose="020B0604020202020204" pitchFamily="34" charset="0"/>
                <a:cs typeface="Arial" panose="020B0604020202020204" pitchFamily="34" charset="0"/>
              </a:rPr>
              <a:t>Cut</a:t>
            </a:r>
            <a:r>
              <a:rPr lang="tr-TR" sz="18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800" kern="0" dirty="0" err="1">
                <a:latin typeface="Arial" panose="020B0604020202020204" pitchFamily="34" charset="0"/>
                <a:cs typeface="Arial" panose="020B0604020202020204" pitchFamily="34" charset="0"/>
              </a:rPr>
              <a:t>off</a:t>
            </a:r>
            <a:r>
              <a:rPr lang="tr-TR" sz="1800" kern="0" dirty="0">
                <a:latin typeface="Arial" panose="020B0604020202020204" pitchFamily="34" charset="0"/>
                <a:cs typeface="Arial" panose="020B0604020202020204" pitchFamily="34" charset="0"/>
              </a:rPr>
              <a:t> ?) </a:t>
            </a:r>
            <a:r>
              <a:rPr lang="tr-TR" sz="1800" kern="0" dirty="0" err="1">
                <a:latin typeface="Arial" panose="020B0604020202020204" pitchFamily="34" charset="0"/>
                <a:cs typeface="Arial" panose="020B0604020202020204" pitchFamily="34" charset="0"/>
              </a:rPr>
              <a:t>Similar</a:t>
            </a:r>
            <a:r>
              <a:rPr lang="tr-TR" sz="18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800" kern="0" dirty="0" err="1">
                <a:latin typeface="Arial" panose="020B0604020202020204" pitchFamily="34" charset="0"/>
                <a:cs typeface="Arial" panose="020B0604020202020204" pitchFamily="34" charset="0"/>
              </a:rPr>
              <a:t>functional</a:t>
            </a:r>
            <a:r>
              <a:rPr lang="tr-TR" sz="18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800" kern="0" dirty="0" err="1">
                <a:latin typeface="Arial" panose="020B0604020202020204" pitchFamily="34" charset="0"/>
                <a:cs typeface="Arial" panose="020B0604020202020204" pitchFamily="34" charset="0"/>
              </a:rPr>
              <a:t>outcomes</a:t>
            </a:r>
            <a:r>
              <a:rPr lang="tr-TR" sz="18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800" kern="0" dirty="0" err="1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tr-TR" sz="18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800" kern="0" dirty="0" err="1"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r>
              <a:rPr lang="tr-TR" sz="1800" kern="0" dirty="0">
                <a:latin typeface="Arial" panose="020B0604020202020204" pitchFamily="34" charset="0"/>
                <a:cs typeface="Arial" panose="020B0604020202020204" pitchFamily="34" charset="0"/>
              </a:rPr>
              <a:t> &gt;50y </a:t>
            </a:r>
            <a:r>
              <a:rPr lang="tr-TR" sz="1800" kern="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sz="1800" kern="0" dirty="0">
                <a:latin typeface="Arial" panose="020B0604020202020204" pitchFamily="34" charset="0"/>
                <a:cs typeface="Arial" panose="020B0604020202020204" pitchFamily="34" charset="0"/>
              </a:rPr>
              <a:t> &lt;40 y</a:t>
            </a:r>
          </a:p>
          <a:p>
            <a:pPr algn="l">
              <a:lnSpc>
                <a:spcPct val="100000"/>
              </a:lnSpc>
            </a:pPr>
            <a:r>
              <a:rPr lang="tr-TR" sz="1800" kern="0" dirty="0">
                <a:latin typeface="Arial" panose="020B0604020202020204" pitchFamily="34" charset="0"/>
                <a:cs typeface="Arial" panose="020B0604020202020204" pitchFamily="34" charset="0"/>
              </a:rPr>
              <a:t>     →I</a:t>
            </a:r>
            <a:r>
              <a:rPr lang="en-GB" sz="1800" kern="0" dirty="0" err="1">
                <a:latin typeface="Arial" panose="020B0604020202020204" pitchFamily="34" charset="0"/>
                <a:cs typeface="Arial" panose="020B0604020202020204" pitchFamily="34" charset="0"/>
              </a:rPr>
              <a:t>ndication</a:t>
            </a:r>
            <a:r>
              <a:rPr lang="tr-TR" sz="18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kern="0" dirty="0">
                <a:latin typeface="Arial" panose="020B0604020202020204" pitchFamily="34" charset="0"/>
                <a:cs typeface="Arial" panose="020B0604020202020204" pitchFamily="34" charset="0"/>
              </a:rPr>
              <a:t>should be based on the patient's preoperative activity and </a:t>
            </a:r>
            <a:r>
              <a:rPr lang="en-GB" sz="1800" kern="0" dirty="0" err="1">
                <a:latin typeface="Arial" panose="020B0604020202020204" pitchFamily="34" charset="0"/>
                <a:cs typeface="Arial" panose="020B0604020202020204" pitchFamily="34" charset="0"/>
              </a:rPr>
              <a:t>motivatio</a:t>
            </a:r>
            <a:r>
              <a:rPr lang="tr-TR" sz="1800" kern="0" dirty="0">
                <a:latin typeface="Arial" panose="020B0604020202020204" pitchFamily="34" charset="0"/>
                <a:cs typeface="Arial" panose="020B0604020202020204" pitchFamily="34" charset="0"/>
              </a:rPr>
              <a:t>n)</a:t>
            </a:r>
          </a:p>
          <a:p>
            <a:pPr marL="457200" indent="-457200" algn="l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GB" sz="1800" kern="0" dirty="0">
                <a:latin typeface="Arial" panose="020B0604020202020204" pitchFamily="34" charset="0"/>
                <a:cs typeface="Arial" panose="020B0604020202020204" pitchFamily="34" charset="0"/>
              </a:rPr>
              <a:t>OAK is not recommended </a:t>
            </a:r>
            <a:r>
              <a:rPr lang="tr-TR" sz="1800" kern="0" dirty="0" err="1"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r>
              <a:rPr lang="tr-TR" sz="18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800" kern="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tr-TR" sz="1800" kern="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1800" kern="0" dirty="0">
                <a:latin typeface="Arial" panose="020B0604020202020204" pitchFamily="34" charset="0"/>
                <a:cs typeface="Arial" panose="020B0604020202020204" pitchFamily="34" charset="0"/>
              </a:rPr>
              <a:t>BMI &gt;30</a:t>
            </a:r>
            <a:endParaRPr lang="tr-TR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tr-TR" sz="1800" kern="0" dirty="0">
                <a:latin typeface="Arial" panose="020B0604020202020204" pitchFamily="34" charset="0"/>
                <a:cs typeface="Arial" panose="020B0604020202020204" pitchFamily="34" charset="0"/>
              </a:rPr>
              <a:t>     ↑ BMI → ↑ </a:t>
            </a:r>
            <a:r>
              <a:rPr lang="tr-TR" sz="1800" kern="0" dirty="0" err="1">
                <a:latin typeface="Arial" panose="020B0604020202020204" pitchFamily="34" charset="0"/>
                <a:cs typeface="Arial" panose="020B0604020202020204" pitchFamily="34" charset="0"/>
              </a:rPr>
              <a:t>nonunion</a:t>
            </a:r>
            <a:r>
              <a:rPr lang="tr-TR" sz="1800" kern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1800" kern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 </a:t>
            </a:r>
            <a:r>
              <a:rPr lang="tr-TR" sz="1800" kern="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functional</a:t>
            </a:r>
            <a:r>
              <a:rPr lang="tr-TR" sz="1800" kern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tr-TR" sz="1800" kern="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outcomes</a:t>
            </a:r>
            <a:r>
              <a:rPr lang="tr-TR" sz="1800" kern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?, ↑</a:t>
            </a:r>
            <a:r>
              <a:rPr lang="en-GB" sz="1800" kern="0" dirty="0">
                <a:latin typeface="Arial" panose="020B0604020202020204" pitchFamily="34" charset="0"/>
                <a:cs typeface="Arial" panose="020B0604020202020204" pitchFamily="34" charset="0"/>
              </a:rPr>
              <a:t> conversion to TKA</a:t>
            </a:r>
            <a:r>
              <a:rPr lang="tr-TR" sz="1800" kern="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tr-TR" sz="1800" kern="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457200" indent="-457200" algn="l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GB" sz="1800" kern="0" dirty="0" err="1">
                <a:latin typeface="Arial" panose="020B0604020202020204" pitchFamily="34" charset="0"/>
                <a:cs typeface="Arial" panose="020B0604020202020204" pitchFamily="34" charset="0"/>
              </a:rPr>
              <a:t>Ahlback</a:t>
            </a:r>
            <a:r>
              <a:rPr lang="en-GB" sz="1800" kern="0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GB" sz="1800" kern="0" dirty="0" err="1">
                <a:latin typeface="Arial" panose="020B0604020202020204" pitchFamily="34" charset="0"/>
                <a:cs typeface="Arial" panose="020B0604020202020204" pitchFamily="34" charset="0"/>
              </a:rPr>
              <a:t>Kellgren</a:t>
            </a:r>
            <a:r>
              <a:rPr lang="en-GB" sz="1800" kern="0" dirty="0">
                <a:latin typeface="Arial" panose="020B0604020202020204" pitchFamily="34" charset="0"/>
                <a:cs typeface="Arial" panose="020B0604020202020204" pitchFamily="34" charset="0"/>
              </a:rPr>
              <a:t>-Lawrence grade</a:t>
            </a:r>
            <a:r>
              <a:rPr lang="tr-TR" sz="1800" kern="0" dirty="0">
                <a:latin typeface="Arial" panose="020B0604020202020204" pitchFamily="34" charset="0"/>
                <a:cs typeface="Arial" panose="020B0604020202020204" pitchFamily="34" charset="0"/>
              </a:rPr>
              <a:t> 3≤ </a:t>
            </a:r>
            <a:r>
              <a:rPr lang="en-GB" sz="1800" kern="0" dirty="0">
                <a:latin typeface="Arial" panose="020B0604020202020204" pitchFamily="34" charset="0"/>
                <a:cs typeface="Arial" panose="020B0604020202020204" pitchFamily="34" charset="0"/>
              </a:rPr>
              <a:t>survival rate ↓</a:t>
            </a:r>
            <a:r>
              <a:rPr lang="tr-TR" sz="1800" kern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1800" kern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 </a:t>
            </a:r>
            <a:r>
              <a:rPr lang="tr-TR" sz="1800" kern="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functional</a:t>
            </a:r>
            <a:r>
              <a:rPr lang="tr-TR" sz="1800" kern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tr-TR" sz="1800" kern="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outcomes</a:t>
            </a:r>
            <a:r>
              <a:rPr lang="tr-TR" sz="1800" kern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</a:p>
          <a:p>
            <a:pPr marL="457200" indent="-457200" algn="l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tr-TR" sz="1800" kern="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1800" kern="0" dirty="0" err="1">
                <a:latin typeface="Arial" panose="020B0604020202020204" pitchFamily="34" charset="0"/>
                <a:cs typeface="Arial" panose="020B0604020202020204" pitchFamily="34" charset="0"/>
              </a:rPr>
              <a:t>ild</a:t>
            </a:r>
            <a:r>
              <a:rPr lang="en-GB" sz="1800" kern="0" dirty="0">
                <a:latin typeface="Arial" panose="020B0604020202020204" pitchFamily="34" charset="0"/>
                <a:cs typeface="Arial" panose="020B0604020202020204" pitchFamily="34" charset="0"/>
              </a:rPr>
              <a:t> OA (ICRS grade 1-2) in the opposite compartment does not cause any decrease in clinical outcomes</a:t>
            </a:r>
            <a:endParaRPr lang="tr-TR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tr-TR" sz="1800" kern="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AU" sz="1800" kern="0" dirty="0">
                <a:latin typeface="Arial" panose="020B0604020202020204" pitchFamily="34" charset="0"/>
                <a:cs typeface="Arial" panose="020B0604020202020204" pitchFamily="34" charset="0"/>
              </a:rPr>
              <a:t>o systematic review has established superiority of either the closing or opening wedge technique</a:t>
            </a:r>
            <a:r>
              <a:rPr lang="tr-TR" sz="18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tr-TR" sz="1800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1800" kern="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sz="1800" kern="0" dirty="0" err="1">
                <a:latin typeface="Arial" panose="020B0604020202020204" pitchFamily="34" charset="0"/>
                <a:cs typeface="Arial" panose="020B0604020202020204" pitchFamily="34" charset="0"/>
              </a:rPr>
              <a:t>Selection</a:t>
            </a:r>
            <a:r>
              <a:rPr lang="tr-TR" sz="1800" kern="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800" kern="0" dirty="0">
                <a:latin typeface="Arial" panose="020B0604020202020204" pitchFamily="34" charset="0"/>
                <a:cs typeface="Arial" panose="020B0604020202020204" pitchFamily="34" charset="0"/>
              </a:rPr>
              <a:t>LLD and patella</a:t>
            </a:r>
            <a:r>
              <a:rPr lang="tr-TR" sz="1800" kern="0" dirty="0">
                <a:latin typeface="Arial" panose="020B0604020202020204" pitchFamily="34" charset="0"/>
                <a:cs typeface="Arial" panose="020B0604020202020204" pitchFamily="34" charset="0"/>
              </a:rPr>
              <a:t>r </a:t>
            </a:r>
            <a:r>
              <a:rPr lang="tr-TR" sz="1800" kern="0" dirty="0" err="1">
                <a:latin typeface="Arial" panose="020B0604020202020204" pitchFamily="34" charset="0"/>
                <a:cs typeface="Arial" panose="020B0604020202020204" pitchFamily="34" charset="0"/>
              </a:rPr>
              <a:t>height</a:t>
            </a:r>
            <a:r>
              <a:rPr lang="tr-TR" sz="1800" kern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 algn="l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GB" sz="1800" kern="0" dirty="0">
                <a:latin typeface="Arial" panose="020B0604020202020204" pitchFamily="34" charset="0"/>
                <a:cs typeface="Arial" panose="020B0604020202020204" pitchFamily="34" charset="0"/>
              </a:rPr>
              <a:t>MOW-HT</a:t>
            </a:r>
            <a:r>
              <a:rPr lang="tr-TR" sz="1800" kern="0" dirty="0">
                <a:latin typeface="Arial" panose="020B0604020202020204" pitchFamily="34" charset="0"/>
                <a:cs typeface="Arial" panose="020B0604020202020204" pitchFamily="34" charset="0"/>
              </a:rPr>
              <a:t> → P</a:t>
            </a:r>
            <a:r>
              <a:rPr lang="en-GB" sz="1800" kern="0" dirty="0" err="1">
                <a:latin typeface="Arial" panose="020B0604020202020204" pitchFamily="34" charset="0"/>
                <a:cs typeface="Arial" panose="020B0604020202020204" pitchFamily="34" charset="0"/>
              </a:rPr>
              <a:t>atellar</a:t>
            </a:r>
            <a:r>
              <a:rPr lang="en-GB" sz="1800" kern="0" dirty="0">
                <a:latin typeface="Arial" panose="020B0604020202020204" pitchFamily="34" charset="0"/>
                <a:cs typeface="Arial" panose="020B0604020202020204" pitchFamily="34" charset="0"/>
              </a:rPr>
              <a:t> height ↓, and PFJ-OA ↑</a:t>
            </a:r>
            <a:r>
              <a:rPr lang="tr-TR" sz="1800" kern="0" dirty="0">
                <a:latin typeface="Arial" panose="020B0604020202020204" pitchFamily="34" charset="0"/>
                <a:cs typeface="Arial" panose="020B0604020202020204" pitchFamily="34" charset="0"/>
              </a:rPr>
              <a:t>;  </a:t>
            </a:r>
            <a:r>
              <a:rPr lang="en-GB" sz="1800" kern="0" dirty="0">
                <a:latin typeface="Arial" panose="020B0604020202020204" pitchFamily="34" charset="0"/>
                <a:cs typeface="Arial" panose="020B0604020202020204" pitchFamily="34" charset="0"/>
              </a:rPr>
              <a:t>LCW-HTO</a:t>
            </a:r>
            <a:r>
              <a:rPr lang="tr-TR" sz="1800" kern="0" dirty="0">
                <a:latin typeface="Arial" panose="020B0604020202020204" pitchFamily="34" charset="0"/>
                <a:cs typeface="Arial" panose="020B0604020202020204" pitchFamily="34" charset="0"/>
              </a:rPr>
              <a:t> → P</a:t>
            </a:r>
            <a:r>
              <a:rPr lang="en-GB" sz="1800" kern="0" dirty="0" err="1">
                <a:latin typeface="Arial" panose="020B0604020202020204" pitchFamily="34" charset="0"/>
                <a:cs typeface="Arial" panose="020B0604020202020204" pitchFamily="34" charset="0"/>
              </a:rPr>
              <a:t>atellar</a:t>
            </a:r>
            <a:r>
              <a:rPr lang="en-GB" sz="1800" kern="0" dirty="0">
                <a:latin typeface="Arial" panose="020B0604020202020204" pitchFamily="34" charset="0"/>
                <a:cs typeface="Arial" panose="020B0604020202020204" pitchFamily="34" charset="0"/>
              </a:rPr>
              <a:t> height </a:t>
            </a:r>
            <a:r>
              <a:rPr lang="tr-TR" sz="1800" kern="0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</a:p>
          <a:p>
            <a:pPr marL="457200" indent="-457200" algn="l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tr-TR" sz="1800" kern="0" dirty="0">
                <a:latin typeface="Arial" panose="020B0604020202020204" pitchFamily="34" charset="0"/>
                <a:cs typeface="Arial" panose="020B0604020202020204" pitchFamily="34" charset="0"/>
              </a:rPr>
              <a:t>Rutin </a:t>
            </a:r>
            <a:r>
              <a:rPr lang="tr-TR" sz="1800" kern="0" dirty="0" err="1">
                <a:latin typeface="Arial" panose="020B0604020202020204" pitchFamily="34" charset="0"/>
                <a:cs typeface="Arial" panose="020B0604020202020204" pitchFamily="34" charset="0"/>
              </a:rPr>
              <a:t>preoperative</a:t>
            </a:r>
            <a:r>
              <a:rPr lang="tr-TR" sz="18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800" kern="0" dirty="0" err="1">
                <a:latin typeface="Arial" panose="020B0604020202020204" pitchFamily="34" charset="0"/>
                <a:cs typeface="Arial" panose="020B0604020202020204" pitchFamily="34" charset="0"/>
              </a:rPr>
              <a:t>arthroscopy</a:t>
            </a:r>
            <a:r>
              <a:rPr lang="tr-TR" sz="18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kern="0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tr-TR" sz="18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800" kern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 </a:t>
            </a:r>
            <a:r>
              <a:rPr lang="tr-TR" sz="1800" kern="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functional</a:t>
            </a:r>
            <a:r>
              <a:rPr lang="tr-TR" sz="1800" kern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tr-TR" sz="1800" kern="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outcomes</a:t>
            </a:r>
            <a:r>
              <a:rPr lang="tr-TR" sz="1800" kern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?</a:t>
            </a:r>
            <a:endParaRPr lang="tr-TR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tr-TR" sz="1600" kern="0" dirty="0"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239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">
            <a:extLst>
              <a:ext uri="{FF2B5EF4-FFF2-40B4-BE49-F238E27FC236}">
                <a16:creationId xmlns:a16="http://schemas.microsoft.com/office/drawing/2014/main" id="{4344FB71-7BF8-AC56-29C3-37C45407862A}"/>
              </a:ext>
            </a:extLst>
          </p:cNvPr>
          <p:cNvSpPr txBox="1">
            <a:spLocks/>
          </p:cNvSpPr>
          <p:nvPr/>
        </p:nvSpPr>
        <p:spPr>
          <a:xfrm>
            <a:off x="460085" y="2153605"/>
            <a:ext cx="12006887" cy="4869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GB" sz="1800" kern="0" dirty="0">
                <a:latin typeface="Arial" panose="020B0604020202020204" pitchFamily="34" charset="0"/>
                <a:cs typeface="Arial" panose="020B0604020202020204" pitchFamily="34" charset="0"/>
              </a:rPr>
              <a:t>The preop</a:t>
            </a:r>
            <a:r>
              <a:rPr lang="tr-TR" sz="1800" kern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800" kern="0" dirty="0">
                <a:latin typeface="Arial" panose="020B0604020202020204" pitchFamily="34" charset="0"/>
                <a:cs typeface="Arial" panose="020B0604020202020204" pitchFamily="34" charset="0"/>
              </a:rPr>
              <a:t> status of ACL </a:t>
            </a:r>
            <a:r>
              <a:rPr lang="tr-TR" sz="1800" kern="0" dirty="0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en-GB" sz="1800" kern="0" dirty="0">
                <a:latin typeface="Arial" panose="020B0604020202020204" pitchFamily="34" charset="0"/>
                <a:cs typeface="Arial" panose="020B0604020202020204" pitchFamily="34" charset="0"/>
              </a:rPr>
              <a:t> not influence the outcomes following MOWHTO</a:t>
            </a:r>
            <a:endParaRPr lang="tr-TR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GB" sz="1800" kern="0" dirty="0">
                <a:latin typeface="Arial" panose="020B0604020202020204" pitchFamily="34" charset="0"/>
                <a:cs typeface="Arial" panose="020B0604020202020204" pitchFamily="34" charset="0"/>
              </a:rPr>
              <a:t>MMPRT </a:t>
            </a:r>
            <a:r>
              <a:rPr lang="tr-TR" sz="1800" kern="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GB" sz="1800" kern="0" dirty="0">
                <a:latin typeface="Arial" panose="020B0604020202020204" pitchFamily="34" charset="0"/>
                <a:cs typeface="Arial" panose="020B0604020202020204" pitchFamily="34" charset="0"/>
              </a:rPr>
              <a:t> varus deformity</a:t>
            </a:r>
            <a:r>
              <a:rPr lang="tr-TR" sz="18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kern="0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tr-TR" sz="18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kern="0" dirty="0">
                <a:latin typeface="Arial" panose="020B0604020202020204" pitchFamily="34" charset="0"/>
                <a:cs typeface="Arial" panose="020B0604020202020204" pitchFamily="34" charset="0"/>
              </a:rPr>
              <a:t>HTO</a:t>
            </a:r>
            <a:r>
              <a:rPr lang="tr-TR" sz="1800" kern="0" dirty="0">
                <a:latin typeface="Arial" panose="020B0604020202020204" pitchFamily="34" charset="0"/>
                <a:cs typeface="Arial" panose="020B0604020202020204" pitchFamily="34" charset="0"/>
              </a:rPr>
              <a:t> +</a:t>
            </a:r>
            <a:r>
              <a:rPr lang="en-GB" sz="1800" kern="0" dirty="0">
                <a:latin typeface="Arial" panose="020B0604020202020204" pitchFamily="34" charset="0"/>
                <a:cs typeface="Arial" panose="020B0604020202020204" pitchFamily="34" charset="0"/>
              </a:rPr>
              <a:t> MMPRT repair has </a:t>
            </a:r>
            <a:r>
              <a:rPr lang="tr-TR" sz="1800" kern="0" dirty="0" err="1">
                <a:latin typeface="Arial" panose="020B0604020202020204" pitchFamily="34" charset="0"/>
                <a:cs typeface="Arial" panose="020B0604020202020204" pitchFamily="34" charset="0"/>
              </a:rPr>
              <a:t>similar</a:t>
            </a:r>
            <a:r>
              <a:rPr lang="en-GB" sz="1800" kern="0" dirty="0">
                <a:latin typeface="Arial" panose="020B0604020202020204" pitchFamily="34" charset="0"/>
                <a:cs typeface="Arial" panose="020B0604020202020204" pitchFamily="34" charset="0"/>
              </a:rPr>
              <a:t> results</a:t>
            </a:r>
            <a:endParaRPr lang="tr-TR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tr-TR" sz="1800" kern="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GB" sz="1800" kern="0" dirty="0" err="1">
                <a:latin typeface="Arial" panose="020B0604020202020204" pitchFamily="34" charset="0"/>
                <a:cs typeface="Arial" panose="020B0604020202020204" pitchFamily="34" charset="0"/>
              </a:rPr>
              <a:t>ateral</a:t>
            </a:r>
            <a:r>
              <a:rPr lang="en-GB" sz="1800" kern="0" dirty="0">
                <a:latin typeface="Arial" panose="020B0604020202020204" pitchFamily="34" charset="0"/>
                <a:cs typeface="Arial" panose="020B0604020202020204" pitchFamily="34" charset="0"/>
              </a:rPr>
              <a:t> tibial spine </a:t>
            </a:r>
            <a:r>
              <a:rPr lang="tr-TR" sz="1800" kern="0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GB" sz="1800" kern="0" dirty="0">
                <a:latin typeface="Arial" panose="020B0604020202020204" pitchFamily="34" charset="0"/>
                <a:cs typeface="Arial" panose="020B0604020202020204" pitchFamily="34" charset="0"/>
              </a:rPr>
              <a:t>a simple and reproducible bone point </a:t>
            </a:r>
            <a:r>
              <a:rPr lang="tr-TR" sz="1800" kern="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GB" sz="1800" kern="0" dirty="0">
                <a:latin typeface="Arial" panose="020B0604020202020204" pitchFamily="34" charset="0"/>
                <a:cs typeface="Arial" panose="020B0604020202020204" pitchFamily="34" charset="0"/>
              </a:rPr>
              <a:t>valgus-producing osteotomies</a:t>
            </a:r>
            <a:endParaRPr lang="tr-TR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tr-TR" sz="1800" kern="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1800" kern="0" dirty="0" err="1">
                <a:latin typeface="Arial" panose="020B0604020202020204" pitchFamily="34" charset="0"/>
                <a:cs typeface="Arial" panose="020B0604020202020204" pitchFamily="34" charset="0"/>
              </a:rPr>
              <a:t>atellar</a:t>
            </a:r>
            <a:r>
              <a:rPr lang="en-GB" sz="1800" kern="0" dirty="0">
                <a:latin typeface="Arial" panose="020B0604020202020204" pitchFamily="34" charset="0"/>
                <a:cs typeface="Arial" panose="020B0604020202020204" pitchFamily="34" charset="0"/>
              </a:rPr>
              <a:t> infra or </a:t>
            </a:r>
            <a:r>
              <a:rPr lang="tr-TR" sz="1800" kern="0" dirty="0">
                <a:latin typeface="Arial" panose="020B0604020202020204" pitchFamily="34" charset="0"/>
                <a:cs typeface="Arial" panose="020B0604020202020204" pitchFamily="34" charset="0"/>
              </a:rPr>
              <a:t>PFJ-</a:t>
            </a:r>
            <a:r>
              <a:rPr lang="en-GB" sz="1800" kern="0" dirty="0">
                <a:latin typeface="Arial" panose="020B0604020202020204" pitchFamily="34" charset="0"/>
                <a:cs typeface="Arial" panose="020B0604020202020204" pitchFamily="34" charset="0"/>
              </a:rPr>
              <a:t>OA, requiring greater corrections (&gt;15°) →</a:t>
            </a:r>
            <a:r>
              <a:rPr lang="tr-TR" sz="18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kern="0" dirty="0">
                <a:latin typeface="Arial" panose="020B0604020202020204" pitchFamily="34" charset="0"/>
                <a:cs typeface="Arial" panose="020B0604020202020204" pitchFamily="34" charset="0"/>
              </a:rPr>
              <a:t>descending biplane osteotomy or LCW-HTO</a:t>
            </a:r>
            <a:endParaRPr lang="tr-TR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tr-TR" sz="1800" kern="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GB" sz="1800" kern="0" dirty="0">
                <a:latin typeface="Arial" panose="020B0604020202020204" pitchFamily="34" charset="0"/>
                <a:cs typeface="Arial" panose="020B0604020202020204" pitchFamily="34" charset="0"/>
              </a:rPr>
              <a:t>se of grafts for high-risk patients (obese, smoker or corrections </a:t>
            </a:r>
            <a:r>
              <a:rPr lang="tr-TR" sz="1800" kern="0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GB" sz="1800" kern="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tr-TR" sz="1800" kern="0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GB" sz="1800" kern="0" dirty="0">
                <a:latin typeface="Arial" panose="020B0604020202020204" pitchFamily="34" charset="0"/>
                <a:cs typeface="Arial" panose="020B0604020202020204" pitchFamily="34" charset="0"/>
              </a:rPr>
              <a:t>2mm)</a:t>
            </a:r>
            <a:endParaRPr lang="tr-TR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GB" sz="1800" kern="0" dirty="0">
                <a:latin typeface="Arial" panose="020B0604020202020204" pitchFamily="34" charset="0"/>
                <a:cs typeface="Arial" panose="020B0604020202020204" pitchFamily="34" charset="0"/>
              </a:rPr>
              <a:t>No superiority of autograft, allograft or no graft</a:t>
            </a:r>
            <a:r>
              <a:rPr lang="tr-TR" sz="1800" kern="0" dirty="0">
                <a:latin typeface="Arial" panose="020B0604020202020204" pitchFamily="34" charset="0"/>
                <a:cs typeface="Arial" panose="020B0604020202020204" pitchFamily="34" charset="0"/>
              </a:rPr>
              <a:t>. S</a:t>
            </a:r>
            <a:r>
              <a:rPr lang="en-GB" sz="1800" kern="0" dirty="0" err="1">
                <a:latin typeface="Arial" panose="020B0604020202020204" pitchFamily="34" charset="0"/>
                <a:cs typeface="Arial" panose="020B0604020202020204" pitchFamily="34" charset="0"/>
              </a:rPr>
              <a:t>ynthetic</a:t>
            </a:r>
            <a:r>
              <a:rPr lang="en-GB" sz="1800" kern="0" dirty="0">
                <a:latin typeface="Arial" panose="020B0604020202020204" pitchFamily="34" charset="0"/>
                <a:cs typeface="Arial" panose="020B0604020202020204" pitchFamily="34" charset="0"/>
              </a:rPr>
              <a:t> grafts are contradictory →</a:t>
            </a:r>
            <a:r>
              <a:rPr lang="tr-TR" sz="18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kern="0" dirty="0">
                <a:latin typeface="Arial" panose="020B0604020202020204" pitchFamily="34" charset="0"/>
                <a:cs typeface="Arial" panose="020B0604020202020204" pitchFamily="34" charset="0"/>
              </a:rPr>
              <a:t>delayed union</a:t>
            </a:r>
            <a:endParaRPr lang="tr-TR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tr-TR" sz="1800" kern="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GB" sz="1800" kern="0" dirty="0" err="1">
                <a:latin typeface="Arial" panose="020B0604020202020204" pitchFamily="34" charset="0"/>
                <a:cs typeface="Arial" panose="020B0604020202020204" pitchFamily="34" charset="0"/>
              </a:rPr>
              <a:t>nder</a:t>
            </a:r>
            <a:r>
              <a:rPr lang="en-GB" sz="1800" kern="0" dirty="0">
                <a:latin typeface="Arial" panose="020B0604020202020204" pitchFamily="34" charset="0"/>
                <a:cs typeface="Arial" panose="020B0604020202020204" pitchFamily="34" charset="0"/>
              </a:rPr>
              <a:t>- or overcorrection </a:t>
            </a:r>
            <a:r>
              <a:rPr lang="tr-TR" sz="1800" kern="0" dirty="0" err="1"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r>
              <a:rPr lang="tr-TR" sz="18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kern="0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tr-TR" sz="18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kern="0" dirty="0">
                <a:latin typeface="Arial" panose="020B0604020202020204" pitchFamily="34" charset="0"/>
                <a:cs typeface="Arial" panose="020B0604020202020204" pitchFamily="34" charset="0"/>
              </a:rPr>
              <a:t>long-term </a:t>
            </a:r>
            <a:r>
              <a:rPr lang="tr-TR" sz="1800" kern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 </a:t>
            </a:r>
            <a:r>
              <a:rPr lang="en-GB" sz="1800" kern="0" dirty="0">
                <a:latin typeface="Arial" panose="020B0604020202020204" pitchFamily="34" charset="0"/>
                <a:cs typeface="Arial" panose="020B0604020202020204" pitchFamily="34" charset="0"/>
              </a:rPr>
              <a:t>functional outcomes and ↑ failures</a:t>
            </a:r>
            <a:endParaRPr lang="tr-TR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tr-TR" sz="1800" kern="0" dirty="0" err="1">
                <a:latin typeface="Arial" panose="020B0604020202020204" pitchFamily="34" charset="0"/>
                <a:cs typeface="Arial" panose="020B0604020202020204" pitchFamily="34" charset="0"/>
              </a:rPr>
              <a:t>Postop</a:t>
            </a:r>
            <a:r>
              <a:rPr lang="tr-TR" sz="18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kern="0" dirty="0">
                <a:latin typeface="Arial" panose="020B0604020202020204" pitchFamily="34" charset="0"/>
                <a:cs typeface="Arial" panose="020B0604020202020204" pitchFamily="34" charset="0"/>
              </a:rPr>
              <a:t>MPTA &gt;95° →</a:t>
            </a:r>
            <a:r>
              <a:rPr lang="tr-TR" sz="18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800" kern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</a:t>
            </a:r>
            <a:r>
              <a:rPr lang="en-GB" sz="1800" kern="0" dirty="0">
                <a:latin typeface="Arial" panose="020B0604020202020204" pitchFamily="34" charset="0"/>
                <a:cs typeface="Arial" panose="020B0604020202020204" pitchFamily="34" charset="0"/>
              </a:rPr>
              <a:t> functional outcomes</a:t>
            </a:r>
            <a:r>
              <a:rPr lang="tr-TR" sz="1800" kern="0" dirty="0">
                <a:latin typeface="Arial" panose="020B0604020202020204" pitchFamily="34" charset="0"/>
                <a:cs typeface="Arial" panose="020B0604020202020204" pitchFamily="34" charset="0"/>
              </a:rPr>
              <a:t> ? </a:t>
            </a:r>
          </a:p>
          <a:p>
            <a:pPr marL="457200" indent="-457200" algn="l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GB" sz="1800" kern="0" dirty="0">
                <a:latin typeface="Arial" panose="020B0604020202020204" pitchFamily="34" charset="0"/>
                <a:cs typeface="Arial" panose="020B0604020202020204" pitchFamily="34" charset="0"/>
              </a:rPr>
              <a:t>JLO </a:t>
            </a:r>
            <a:r>
              <a:rPr lang="tr-TR" sz="1800" kern="0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GB" sz="1800" kern="0" dirty="0">
                <a:latin typeface="Arial" panose="020B0604020202020204" pitchFamily="34" charset="0"/>
                <a:cs typeface="Arial" panose="020B0604020202020204" pitchFamily="34" charset="0"/>
              </a:rPr>
              <a:t>3° → </a:t>
            </a:r>
            <a:r>
              <a:rPr lang="tr-TR" sz="1800" kern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</a:t>
            </a:r>
            <a:r>
              <a:rPr lang="en-GB" sz="1800" kern="0" dirty="0">
                <a:latin typeface="Arial" panose="020B0604020202020204" pitchFamily="34" charset="0"/>
                <a:cs typeface="Arial" panose="020B0604020202020204" pitchFamily="34" charset="0"/>
              </a:rPr>
              <a:t> functional outcomes</a:t>
            </a:r>
            <a:r>
              <a:rPr lang="tr-TR" sz="18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kern="0" dirty="0">
                <a:latin typeface="Arial" panose="020B0604020202020204" pitchFamily="34" charset="0"/>
                <a:cs typeface="Arial" panose="020B0604020202020204" pitchFamily="34" charset="0"/>
              </a:rPr>
              <a:t>and ↓ survival rate</a:t>
            </a:r>
            <a:endParaRPr lang="tr-TR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GB" sz="1800" kern="0" dirty="0">
                <a:latin typeface="Arial" panose="020B0604020202020204" pitchFamily="34" charset="0"/>
                <a:cs typeface="Arial" panose="020B0604020202020204" pitchFamily="34" charset="0"/>
              </a:rPr>
              <a:t>JLCA</a:t>
            </a:r>
            <a:r>
              <a:rPr lang="tr-TR" sz="1800" kern="0" dirty="0">
                <a:latin typeface="Arial" panose="020B0604020202020204" pitchFamily="34" charset="0"/>
                <a:cs typeface="Arial" panose="020B0604020202020204" pitchFamily="34" charset="0"/>
              </a:rPr>
              <a:t> &gt;</a:t>
            </a:r>
            <a:r>
              <a:rPr lang="en-GB" sz="1800" kern="0" dirty="0">
                <a:latin typeface="Arial" panose="020B0604020202020204" pitchFamily="34" charset="0"/>
                <a:cs typeface="Arial" panose="020B0604020202020204" pitchFamily="34" charset="0"/>
              </a:rPr>
              <a:t>3°</a:t>
            </a:r>
            <a:r>
              <a:rPr lang="tr-TR" sz="18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kern="0" dirty="0">
                <a:latin typeface="Arial" panose="020B0604020202020204" pitchFamily="34" charset="0"/>
                <a:cs typeface="Arial" panose="020B0604020202020204" pitchFamily="34" charset="0"/>
              </a:rPr>
              <a:t>→ significant soft tissue laxity and is predictive of outliers after HTO</a:t>
            </a:r>
            <a:endParaRPr lang="tr-TR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tr-TR" sz="1800" kern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 </a:t>
            </a:r>
            <a:r>
              <a:rPr lang="tr-TR" sz="1800" kern="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functional</a:t>
            </a:r>
            <a:r>
              <a:rPr lang="tr-TR" sz="1800" kern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tr-TR" sz="1800" kern="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outcomes</a:t>
            </a:r>
            <a:r>
              <a:rPr lang="tr-TR" sz="1800" kern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tr-TR" sz="1800" kern="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and</a:t>
            </a:r>
            <a:r>
              <a:rPr lang="tr-TR" sz="1800" kern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s</a:t>
            </a:r>
            <a:r>
              <a:rPr lang="en-GB" sz="1800" kern="0" dirty="0" err="1">
                <a:latin typeface="Arial" panose="020B0604020202020204" pitchFamily="34" charset="0"/>
                <a:cs typeface="Arial" panose="020B0604020202020204" pitchFamily="34" charset="0"/>
              </a:rPr>
              <a:t>imilar</a:t>
            </a:r>
            <a:r>
              <a:rPr lang="en-GB" sz="1800" kern="0" dirty="0">
                <a:latin typeface="Arial" panose="020B0604020202020204" pitchFamily="34" charset="0"/>
                <a:cs typeface="Arial" panose="020B0604020202020204" pitchFamily="34" charset="0"/>
              </a:rPr>
              <a:t> complication rate with DLO </a:t>
            </a:r>
            <a:r>
              <a:rPr lang="tr-TR" sz="1800" kern="0" dirty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en-GB" sz="18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800" kern="0" dirty="0" err="1"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r>
              <a:rPr lang="tr-TR" sz="1800" kern="0" dirty="0">
                <a:latin typeface="Arial" panose="020B0604020202020204" pitchFamily="34" charset="0"/>
                <a:cs typeface="Arial" panose="020B0604020202020204" pitchFamily="34" charset="0"/>
              </a:rPr>
              <a:t> bone </a:t>
            </a:r>
            <a:r>
              <a:rPr lang="en-GB" sz="1800" kern="0" dirty="0">
                <a:latin typeface="Arial" panose="020B0604020202020204" pitchFamily="34" charset="0"/>
                <a:cs typeface="Arial" panose="020B0604020202020204" pitchFamily="34" charset="0"/>
              </a:rPr>
              <a:t>deformities</a:t>
            </a:r>
            <a:r>
              <a:rPr lang="tr-TR" sz="18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sz="1800" kern="0" dirty="0">
              <a:effectLst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95ED4E38-6139-604A-88CA-7C8203662945}"/>
              </a:ext>
            </a:extLst>
          </p:cNvPr>
          <p:cNvSpPr txBox="1">
            <a:spLocks/>
          </p:cNvSpPr>
          <p:nvPr/>
        </p:nvSpPr>
        <p:spPr>
          <a:xfrm>
            <a:off x="534513" y="1227770"/>
            <a:ext cx="10515600" cy="925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Findings from</a:t>
            </a:r>
            <a:r>
              <a:rPr lang="tr-TR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OAK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Literature</a:t>
            </a:r>
            <a:r>
              <a:rPr lang="tr-TR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-II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63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 Başlık 1">
            <a:extLst>
              <a:ext uri="{FF2B5EF4-FFF2-40B4-BE49-F238E27FC236}">
                <a16:creationId xmlns:a16="http://schemas.microsoft.com/office/drawing/2014/main" id="{06641840-747A-0CFE-DDF1-8F5D875AC8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3029" y="1763486"/>
            <a:ext cx="11419113" cy="4528457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60000"/>
              </a:lnSpc>
            </a:pPr>
            <a:r>
              <a:rPr lang="tr-TR" sz="3200" b="1" dirty="0" err="1">
                <a:solidFill>
                  <a:srgbClr val="002060"/>
                </a:solidFill>
                <a:highlight>
                  <a:srgbClr val="FF00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Question</a:t>
            </a:r>
            <a:endParaRPr lang="tr-TR" sz="3200" b="1" dirty="0">
              <a:solidFill>
                <a:srgbClr val="002060"/>
              </a:solidFill>
              <a:highlight>
                <a:srgbClr val="FF00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60000"/>
              </a:lnSpc>
            </a:pP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are the indications for </a:t>
            </a:r>
            <a:r>
              <a:rPr lang="tr-TR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tibial and femoral osteotomies around the knee?</a:t>
            </a:r>
            <a:endParaRPr lang="en-US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60000"/>
              </a:lnSpc>
            </a:pPr>
            <a:r>
              <a:rPr lang="tr-TR" sz="3200" b="1" i="0" u="none" strike="noStrike" dirty="0" err="1">
                <a:solidFill>
                  <a:srgbClr val="222222"/>
                </a:solidFill>
                <a:effectLst/>
                <a:highlight>
                  <a:srgbClr val="00FF00"/>
                </a:highlight>
                <a:latin typeface="Arial" panose="020B0604020202020204" pitchFamily="34" charset="0"/>
              </a:rPr>
              <a:t>Recommendation</a:t>
            </a:r>
            <a:endParaRPr lang="tr-TR" sz="3200" b="1" i="0" u="none" strike="noStrike" dirty="0">
              <a:solidFill>
                <a:srgbClr val="222222"/>
              </a:solidFill>
              <a:effectLst/>
              <a:highlight>
                <a:srgbClr val="00FF00"/>
              </a:highlight>
              <a:latin typeface="Arial" panose="020B0604020202020204" pitchFamily="34" charset="0"/>
            </a:endParaRPr>
          </a:p>
          <a:p>
            <a:pPr>
              <a:lnSpc>
                <a:spcPct val="160000"/>
              </a:lnSpc>
            </a:pPr>
            <a:r>
              <a:rPr lang="tr-TR" sz="3200" b="1" i="0" u="none" strike="noStrike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Indications</a:t>
            </a:r>
            <a:r>
              <a:rPr lang="tr-TR" sz="3200" b="1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tr-TR" sz="3200" b="1" i="0" u="none" strike="noStrike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for</a:t>
            </a:r>
            <a:r>
              <a:rPr lang="tr-TR" sz="3200" b="1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tr-TR" sz="3200" b="1" i="0" u="none" strike="noStrike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tibial</a:t>
            </a:r>
            <a:r>
              <a:rPr lang="tr-TR" sz="3200" b="1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tr-TR" sz="3200" b="1" i="0" u="none" strike="noStrike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and</a:t>
            </a:r>
            <a:r>
              <a:rPr lang="tr-TR" sz="3200" b="1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tr-TR" sz="3200" b="1" i="0" u="none" strike="noStrike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femoral</a:t>
            </a:r>
            <a:r>
              <a:rPr lang="tr-TR" sz="3200" b="1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tr-TR" sz="3200" b="1" i="0" u="none" strike="noStrike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osteotomies</a:t>
            </a:r>
            <a:r>
              <a:rPr lang="tr-TR" sz="3200" b="1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tr-TR" sz="3200" b="1" i="0" u="none" strike="noStrike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around</a:t>
            </a:r>
            <a:r>
              <a:rPr lang="tr-TR" sz="3200" b="1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tr-TR" sz="3200" b="1" i="0" u="none" strike="noStrike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the</a:t>
            </a:r>
            <a:r>
              <a:rPr lang="tr-TR" sz="3200" b="1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tr-TR" sz="3200" b="1" i="0" u="none" strike="noStrike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knee</a:t>
            </a:r>
            <a:r>
              <a:rPr lang="tr-TR" sz="3200" b="1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is </a:t>
            </a:r>
            <a:r>
              <a:rPr lang="tr-TR" sz="3200" b="1" i="0" u="none" strike="noStrike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compartmental</a:t>
            </a:r>
            <a:r>
              <a:rPr lang="tr-TR" sz="3200" b="1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tr-TR" sz="3200" b="1" i="0" u="none" strike="noStrike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mechanical</a:t>
            </a:r>
            <a:r>
              <a:rPr lang="tr-TR" sz="3200" b="1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tr-TR" sz="3200" b="1" i="0" u="none" strike="noStrike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overloading</a:t>
            </a:r>
            <a:r>
              <a:rPr lang="tr-TR" sz="3200" b="1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tr-TR" sz="3200" b="1" i="0" u="none" strike="noStrike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up</a:t>
            </a:r>
            <a:r>
              <a:rPr lang="tr-TR" sz="3200" b="1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tr-TR" sz="3200" b="1" i="0" u="none" strike="noStrike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to</a:t>
            </a:r>
            <a:r>
              <a:rPr lang="tr-TR" sz="3200" b="1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K-L </a:t>
            </a:r>
            <a:r>
              <a:rPr lang="tr-TR" sz="3200" b="1" i="0" u="none" strike="noStrike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grade</a:t>
            </a:r>
            <a:r>
              <a:rPr lang="tr-TR" sz="3200" b="1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II in </a:t>
            </a:r>
            <a:r>
              <a:rPr lang="tr-TR" sz="3200" b="1" i="0" u="none" strike="noStrike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young</a:t>
            </a:r>
            <a:r>
              <a:rPr lang="tr-TR" sz="3200" b="1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tr-TR" sz="3200" b="1" i="0" u="none" strike="noStrike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and</a:t>
            </a:r>
            <a:r>
              <a:rPr lang="tr-TR" sz="3200" b="1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tr-TR" sz="3200" b="1" i="0" u="none" strike="noStrike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active</a:t>
            </a:r>
            <a:r>
              <a:rPr lang="tr-TR" sz="3200" b="1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tr-TR" sz="3200" b="1" i="0" u="none" strike="noStrike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patients</a:t>
            </a:r>
            <a:r>
              <a:rPr lang="tr-TR" sz="3200" b="1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tr-TR" sz="3200" b="1" i="0" u="none" strike="noStrike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with</a:t>
            </a:r>
            <a:r>
              <a:rPr lang="tr-TR" sz="3200" b="1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ROM at </a:t>
            </a:r>
            <a:r>
              <a:rPr lang="tr-TR" sz="3200" b="1" i="0" u="none" strike="noStrike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least</a:t>
            </a:r>
            <a:r>
              <a:rPr lang="tr-TR" sz="3200" b="1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10-120°</a:t>
            </a:r>
            <a:endParaRPr lang="tr-TR" sz="3200" b="1" dirty="0"/>
          </a:p>
        </p:txBody>
      </p:sp>
    </p:spTree>
    <p:extLst>
      <p:ext uri="{BB962C8B-B14F-4D97-AF65-F5344CB8AC3E}">
        <p14:creationId xmlns:p14="http://schemas.microsoft.com/office/powerpoint/2010/main" val="32374912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b2cb18b-1808-4a12-b3e4-0026674f10ec" xsi:nil="true"/>
    <Tarih xmlns="5e998ea4-89a7-4b33-a9ed-5044a4d65497" xsi:nil="true"/>
    <lcf76f155ced4ddcb4097134ff3c332f xmlns="5e998ea4-89a7-4b33-a9ed-5044a4d65497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2B840B92403B6E46AC9F9DC6E234F7AC" ma:contentTypeVersion="16" ma:contentTypeDescription="Yeni belge oluşturun." ma:contentTypeScope="" ma:versionID="7514b18c6098b7855efbf3d658a0b053">
  <xsd:schema xmlns:xsd="http://www.w3.org/2001/XMLSchema" xmlns:xs="http://www.w3.org/2001/XMLSchema" xmlns:p="http://schemas.microsoft.com/office/2006/metadata/properties" xmlns:ns2="6b2cb18b-1808-4a12-b3e4-0026674f10ec" xmlns:ns3="5e998ea4-89a7-4b33-a9ed-5044a4d65497" targetNamespace="http://schemas.microsoft.com/office/2006/metadata/properties" ma:root="true" ma:fieldsID="9f0748201c77966b270ec4d6aa41c4b7" ns2:_="" ns3:_="">
    <xsd:import namespace="6b2cb18b-1808-4a12-b3e4-0026674f10ec"/>
    <xsd:import namespace="5e998ea4-89a7-4b33-a9ed-5044a4d6549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Tarih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2cb18b-1808-4a12-b3e4-0026674f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ylaşılanl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Ayrıntıları ile Paylaşıldı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e838da6f-f4e1-4ccf-b804-d5d5cd3133fd}" ma:internalName="TaxCatchAll" ma:showField="CatchAllData" ma:web="6b2cb18b-1808-4a12-b3e4-0026674f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998ea4-89a7-4b33-a9ed-5044a4d654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Resim Etiketleri" ma:readOnly="false" ma:fieldId="{5cf76f15-5ced-4ddc-b409-7134ff3c332f}" ma:taxonomyMulti="true" ma:sspId="e58c957c-ee55-4f6f-9beb-d227bd4327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Tarih" ma:index="21" nillable="true" ma:displayName="Tarih" ma:format="DateOnly" ma:internalName="Tarih">
      <xsd:simpleType>
        <xsd:restriction base="dms:DateTime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32D4354-B25A-448A-B9A3-A5FBB3131EE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8265FE3-6229-4FAD-9775-69AC66D14E5A}">
  <ds:schemaRefs>
    <ds:schemaRef ds:uri="http://schemas.microsoft.com/office/2006/metadata/properties"/>
    <ds:schemaRef ds:uri="http://schemas.microsoft.com/office/infopath/2007/PartnerControls"/>
    <ds:schemaRef ds:uri="6b2cb18b-1808-4a12-b3e4-0026674f10ec"/>
    <ds:schemaRef ds:uri="5e998ea4-89a7-4b33-a9ed-5044a4d65497"/>
  </ds:schemaRefs>
</ds:datastoreItem>
</file>

<file path=customXml/itemProps3.xml><?xml version="1.0" encoding="utf-8"?>
<ds:datastoreItem xmlns:ds="http://schemas.openxmlformats.org/officeDocument/2006/customXml" ds:itemID="{A84EC9C4-5697-4725-8CDC-8BB81BD538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2cb18b-1808-4a12-b3e4-0026674f10ec"/>
    <ds:schemaRef ds:uri="5e998ea4-89a7-4b33-a9ed-5044a4d654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1191</TotalTime>
  <Words>968</Words>
  <Application>Microsoft Office PowerPoint</Application>
  <PresentationFormat>Geniş ekran</PresentationFormat>
  <Paragraphs>85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Times New Roman</vt:lpstr>
      <vt:lpstr>Wingdings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Deniz Demirkıran</dc:creator>
  <cp:lastModifiedBy>kayhan karaytug</cp:lastModifiedBy>
  <cp:revision>30</cp:revision>
  <dcterms:created xsi:type="dcterms:W3CDTF">2024-06-13T13:25:39Z</dcterms:created>
  <dcterms:modified xsi:type="dcterms:W3CDTF">2024-08-26T19:18:25Z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0x0101002B840B92403B6E46AC9F9DC6E234F7AC</vt:lpwstr>
  </property>
  <property fmtid="{D5CDD505-2E9C-101B-9397-08002B2CF9AE}" pid="3" name="MediaServiceImageTags">
    <vt:lpwstr/>
  </property>
</Properties>
</file>