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9" r:id="rId7"/>
    <p:sldId id="270" r:id="rId8"/>
    <p:sldId id="260" r:id="rId9"/>
    <p:sldId id="257" r:id="rId10"/>
    <p:sldId id="272" r:id="rId11"/>
    <p:sldId id="273" r:id="rId12"/>
    <p:sldId id="279" r:id="rId13"/>
    <p:sldId id="280" r:id="rId14"/>
    <p:sldId id="281" r:id="rId15"/>
    <p:sldId id="259" r:id="rId16"/>
    <p:sldId id="277" r:id="rId17"/>
    <p:sldId id="275" r:id="rId18"/>
    <p:sldId id="276" r:id="rId19"/>
    <p:sldId id="278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5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EKA-layout Geneva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iteltekst"/>
          <p:cNvSpPr txBox="1">
            <a:spLocks noGrp="1"/>
          </p:cNvSpPr>
          <p:nvPr>
            <p:ph type="title"/>
          </p:nvPr>
        </p:nvSpPr>
        <p:spPr>
          <a:xfrm>
            <a:off x="1981646" y="91529"/>
            <a:ext cx="8228708" cy="1509118"/>
          </a:xfrm>
          <a:prstGeom prst="rect">
            <a:avLst/>
          </a:prstGeom>
        </p:spPr>
        <p:txBody>
          <a:bodyPr lIns="89296" tIns="89296" rIns="89296" bIns="89296">
            <a:noAutofit/>
          </a:bodyPr>
          <a:lstStyle>
            <a:lvl1pPr marL="46785" marR="46785" defTabSz="455414">
              <a:defRPr sz="4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Titeltekst</a:t>
            </a:r>
          </a:p>
        </p:txBody>
      </p:sp>
      <p:sp>
        <p:nvSpPr>
          <p:cNvPr id="376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981646" y="1600646"/>
            <a:ext cx="8228708" cy="5257354"/>
          </a:xfrm>
          <a:prstGeom prst="rect">
            <a:avLst/>
          </a:prstGeom>
        </p:spPr>
        <p:txBody>
          <a:bodyPr lIns="89296" tIns="89296" rIns="89296" bIns="89296" anchor="t">
            <a:noAutofit/>
          </a:bodyPr>
          <a:lstStyle>
            <a:lvl1pPr marL="371200" marR="46785" indent="-337930" defTabSz="455414">
              <a:spcBef>
                <a:spcPts val="750"/>
              </a:spcBef>
              <a:buClr>
                <a:srgbClr val="000000"/>
              </a:buClr>
              <a:buSzPct val="100000"/>
              <a:buFont typeface="Arial"/>
              <a:defRPr sz="3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620803" marR="46785" indent="-262096" defTabSz="455414">
              <a:spcBef>
                <a:spcPts val="65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882395" marR="46785" indent="-199045" defTabSz="455414">
              <a:spcBef>
                <a:spcPts val="550"/>
              </a:spcBef>
              <a:buClr>
                <a:srgbClr val="000000"/>
              </a:buClr>
              <a:buSzPct val="100000"/>
              <a:buFont typeface="Arial"/>
              <a:defRPr sz="21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215957" marR="46785" indent="-207169" defTabSz="455414">
              <a:spcBef>
                <a:spcPts val="450"/>
              </a:spcBef>
              <a:buClr>
                <a:srgbClr val="000000"/>
              </a:buClr>
              <a:buSzPct val="100000"/>
              <a:buFont typeface="Arial"/>
              <a:buChar char="–"/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1541395" marR="46785" indent="-207169" defTabSz="455414">
              <a:spcBef>
                <a:spcPts val="450"/>
              </a:spcBef>
              <a:buClr>
                <a:srgbClr val="000000"/>
              </a:buClr>
              <a:buSzPct val="100000"/>
              <a:buFont typeface="Arial"/>
              <a:buChar char="»"/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7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031622" y="6432488"/>
            <a:ext cx="224384" cy="213669"/>
          </a:xfrm>
          <a:prstGeom prst="rect">
            <a:avLst/>
          </a:prstGeom>
        </p:spPr>
        <p:txBody>
          <a:bodyPr lIns="89296" tIns="89296" rIns="89296" bIns="89296" anchor="ctr"/>
          <a:lstStyle>
            <a:lvl1pPr defTabSz="410766">
              <a:buClr>
                <a:srgbClr val="686868"/>
              </a:buClr>
              <a:buFont typeface="Arial"/>
              <a:defRPr sz="10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5964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15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676154" y="2596573"/>
            <a:ext cx="10515600" cy="3619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optimal fixation method for stems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revision TKA?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 Goosen</a:t>
            </a:r>
          </a:p>
          <a:p>
            <a:r>
              <a:rPr lang="en-US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 </a:t>
            </a:r>
            <a:r>
              <a:rPr lang="en-US" sz="3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Maartenskliniek</a:t>
            </a:r>
            <a:endParaRPr lang="en-US" sz="3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Nijmegen, The Netherlands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FF9336-3A4C-9586-74E9-6DEAB724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61" y="1580284"/>
            <a:ext cx="5055638" cy="378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B8B9546-453E-96C1-3C37-5B2293002AAC}"/>
              </a:ext>
            </a:extLst>
          </p:cNvPr>
          <p:cNvSpPr txBox="1"/>
          <p:nvPr/>
        </p:nvSpPr>
        <p:spPr>
          <a:xfrm>
            <a:off x="1409106" y="4947223"/>
            <a:ext cx="4318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Revision</a:t>
            </a:r>
            <a:r>
              <a:rPr lang="nl-NL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nl-NL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nl-NL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NL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aseptic</a:t>
            </a:r>
            <a:r>
              <a:rPr lang="nl-NL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loosing</a:t>
            </a:r>
            <a:endParaRPr lang="nl-NL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C9043BC-C40D-9556-71D6-3EA6E8131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44" y="1716211"/>
            <a:ext cx="4874014" cy="3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EAA3FBD-0F0A-A588-1A89-0C06632EB768}"/>
              </a:ext>
            </a:extLst>
          </p:cNvPr>
          <p:cNvSpPr txBox="1"/>
          <p:nvPr/>
        </p:nvSpPr>
        <p:spPr>
          <a:xfrm>
            <a:off x="6785031" y="4947223"/>
            <a:ext cx="4233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Revision</a:t>
            </a:r>
            <a:r>
              <a:rPr lang="nl-NL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nl-NL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nl-NL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nl-NL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PJI</a:t>
            </a:r>
          </a:p>
        </p:txBody>
      </p:sp>
    </p:spTree>
    <p:extLst>
      <p:ext uri="{BB962C8B-B14F-4D97-AF65-F5344CB8AC3E}">
        <p14:creationId xmlns:p14="http://schemas.microsoft.com/office/powerpoint/2010/main" val="331441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9B95E1C-4F2F-DE95-B604-CFC5EBD4E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09" t="39273" r="35472" b="42712"/>
          <a:stretch/>
        </p:blipFill>
        <p:spPr>
          <a:xfrm>
            <a:off x="573447" y="1510382"/>
            <a:ext cx="4796706" cy="231618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A29FC5F-2671-C3B2-2C52-20BA8C80E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86" t="57198" r="19324" b="28889"/>
          <a:stretch/>
        </p:blipFill>
        <p:spPr>
          <a:xfrm>
            <a:off x="6208684" y="1734195"/>
            <a:ext cx="5241194" cy="1868557"/>
          </a:xfrm>
          <a:prstGeom prst="rect">
            <a:avLst/>
          </a:prstGeom>
        </p:spPr>
      </p:pic>
      <p:pic>
        <p:nvPicPr>
          <p:cNvPr id="3089" name="Picture 17">
            <a:extLst>
              <a:ext uri="{FF2B5EF4-FFF2-40B4-BE49-F238E27FC236}">
                <a16:creationId xmlns:a16="http://schemas.microsoft.com/office/drawing/2014/main" id="{1E5502CD-3C8A-44D2-7FF3-9231D95C6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12"/>
          <a:stretch/>
        </p:blipFill>
        <p:spPr bwMode="auto">
          <a:xfrm>
            <a:off x="0" y="4027185"/>
            <a:ext cx="5943600" cy="216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FF24F403-2A11-1488-483C-987A4F5D2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5" b="41637"/>
          <a:stretch/>
        </p:blipFill>
        <p:spPr bwMode="auto">
          <a:xfrm>
            <a:off x="5943600" y="4186241"/>
            <a:ext cx="5506278" cy="200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C1C1099-5D2D-2F0F-A4D0-C664F2064F01}"/>
              </a:ext>
            </a:extLst>
          </p:cNvPr>
          <p:cNvSpPr txBox="1"/>
          <p:nvPr/>
        </p:nvSpPr>
        <p:spPr>
          <a:xfrm>
            <a:off x="1045454" y="3525164"/>
            <a:ext cx="2473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KSS </a:t>
            </a:r>
            <a:r>
              <a:rPr lang="nl-NL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endParaRPr lang="nl-NL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4B81426-36A5-174A-48A2-5F55E735F5A5}"/>
              </a:ext>
            </a:extLst>
          </p:cNvPr>
          <p:cNvSpPr txBox="1"/>
          <p:nvPr/>
        </p:nvSpPr>
        <p:spPr>
          <a:xfrm>
            <a:off x="6322671" y="3486312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KSS </a:t>
            </a:r>
            <a:r>
              <a:rPr lang="nl-NL" sz="1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funcional</a:t>
            </a:r>
            <a:endParaRPr lang="nl-NL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32B6E98-ECA5-3AA8-8A29-F4BBC4F452D1}"/>
              </a:ext>
            </a:extLst>
          </p:cNvPr>
          <p:cNvSpPr txBox="1"/>
          <p:nvPr/>
        </p:nvSpPr>
        <p:spPr>
          <a:xfrm>
            <a:off x="868101" y="5952253"/>
            <a:ext cx="3148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WOMAC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98EFA9A-244A-4D88-D1C0-B64EA0F6BF71}"/>
              </a:ext>
            </a:extLst>
          </p:cNvPr>
          <p:cNvSpPr txBox="1"/>
          <p:nvPr/>
        </p:nvSpPr>
        <p:spPr>
          <a:xfrm>
            <a:off x="6322671" y="6004230"/>
            <a:ext cx="3148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</a:t>
            </a:r>
          </a:p>
        </p:txBody>
      </p:sp>
    </p:spTree>
    <p:extLst>
      <p:ext uri="{BB962C8B-B14F-4D97-AF65-F5344CB8AC3E}">
        <p14:creationId xmlns:p14="http://schemas.microsoft.com/office/powerpoint/2010/main" val="341040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982990" y="15684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989" y="2399660"/>
            <a:ext cx="11124129" cy="447025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NO DIFFERENCE: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O</a:t>
            </a:r>
            <a:r>
              <a:rPr lang="en-US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verall failure rate (p= 0.264)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Overall revision rate  (p = 0.213)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R</a:t>
            </a:r>
            <a:r>
              <a:rPr lang="en-US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evision due to aseptic loosening (p = 0.191)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Revision due to periprosthetic joint infection (0.649)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R</a:t>
            </a:r>
            <a:r>
              <a:rPr lang="en-US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adiolucent lines (p = 0.659)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Knee Society Score clinical (p = 0.102) and functional (p = 0.431)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WOMAC Osteoarthritis Index (p = 0.067)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Visual Analogue Scale (p = 0.672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982990" y="15684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989" y="2399660"/>
            <a:ext cx="11124129" cy="447025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Limited number of studies and sample size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of studies were retrospective cohorts with limited follow-ups and significant confounding factors.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Most of the studies reported tibial stem and femoral stem together.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 bone qualities were noted in the existing literature.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 constrain level were used.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Studies used different stem lengths and diameters in each technique.</a:t>
            </a:r>
            <a:endParaRPr lang="nl-NL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6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In type 1/2 defect with adequate host bone and PS/CCK = no difference cemented vs hybrid…"/>
          <p:cNvSpPr txBox="1">
            <a:spLocks noGrp="1"/>
          </p:cNvSpPr>
          <p:nvPr>
            <p:ph type="body" sz="half" idx="1"/>
          </p:nvPr>
        </p:nvSpPr>
        <p:spPr>
          <a:xfrm>
            <a:off x="913060" y="1978724"/>
            <a:ext cx="6350067" cy="4609208"/>
          </a:xfrm>
          <a:prstGeom prst="rect">
            <a:avLst/>
          </a:prstGeom>
        </p:spPr>
        <p:txBody>
          <a:bodyPr/>
          <a:lstStyle/>
          <a:p>
            <a:pPr marL="33259" indent="0">
              <a:buNone/>
              <a:defRPr sz="46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Summary:</a:t>
            </a:r>
          </a:p>
          <a:p>
            <a:pPr marL="33259" indent="0">
              <a:buNone/>
              <a:defRPr sz="4600">
                <a:latin typeface="Gill Sans"/>
                <a:ea typeface="Gill Sans"/>
                <a:cs typeface="Gill Sans"/>
                <a:sym typeface="Gill Sans"/>
              </a:defRPr>
            </a:pP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6159" indent="-342900">
              <a:defRPr sz="46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uncemented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cemented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stems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</a:t>
            </a:r>
          </a:p>
          <a:p>
            <a:pPr marL="376159" indent="-342900">
              <a:defRPr sz="46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9" indent="0">
              <a:buNone/>
              <a:defRPr sz="4600">
                <a:latin typeface="Gill Sans"/>
                <a:ea typeface="Gill Sans"/>
                <a:cs typeface="Gill Sans"/>
                <a:sym typeface="Gill Sans"/>
              </a:defRPr>
            </a:pP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9" indent="0">
              <a:buNone/>
              <a:defRPr sz="46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kind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re-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revision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surgeon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33259" indent="0">
              <a:buNone/>
              <a:defRPr sz="46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matter!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6" name="Schermafbeelding 2023-06-11 om 09.35.52.png" descr="Schermafbeelding 2023-06-11 om 09.35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43" y="1449285"/>
            <a:ext cx="4603757" cy="1875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Schermafbeelding 2023-06-04 om 09.24.49.png" descr="Schermafbeelding 2023-06-04 om 09.24.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559" y="3378360"/>
            <a:ext cx="3767715" cy="1967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8" name="pasted-image.tiff" descr="pasted-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871" y="5281764"/>
            <a:ext cx="1111343" cy="1334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Voorbeeld van afbeelding">
            <a:extLst>
              <a:ext uri="{FF2B5EF4-FFF2-40B4-BE49-F238E27FC236}">
                <a16:creationId xmlns:a16="http://schemas.microsoft.com/office/drawing/2014/main" id="{CB7C217C-D568-B952-B2D7-625981F25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4" t="59517" r="2858" b="16908"/>
          <a:stretch/>
        </p:blipFill>
        <p:spPr bwMode="auto">
          <a:xfrm>
            <a:off x="6291772" y="4361943"/>
            <a:ext cx="1133913" cy="228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312B53E0-B025-0DAF-2CA5-BD5567F5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95397"/>
            <a:ext cx="9144000" cy="1655762"/>
          </a:xfrm>
        </p:spPr>
        <p:txBody>
          <a:bodyPr/>
          <a:lstStyle/>
          <a:p>
            <a:r>
              <a:rPr lang="en-US" sz="4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is the optimal fixation method for stems used during revision TKA?</a:t>
            </a:r>
            <a:endParaRPr lang="nl-NL" sz="4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B66E0B-1B91-21BC-EC2D-9BFA6A8F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1652"/>
            <a:ext cx="10515600" cy="1325563"/>
          </a:xfrm>
        </p:spPr>
        <p:txBody>
          <a:bodyPr/>
          <a:lstStyle/>
          <a:p>
            <a:r>
              <a:rPr lang="nl-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Voting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Question:</a:t>
            </a:r>
          </a:p>
        </p:txBody>
      </p:sp>
    </p:spTree>
    <p:extLst>
      <p:ext uri="{BB962C8B-B14F-4D97-AF65-F5344CB8AC3E}">
        <p14:creationId xmlns:p14="http://schemas.microsoft.com/office/powerpoint/2010/main" val="1773161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312B53E0-B025-0DAF-2CA5-BD5567F5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628" y="1621972"/>
            <a:ext cx="11353801" cy="511628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tr-TR" sz="5100" b="1" dirty="0" err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endParaRPr lang="tr-TR" sz="5100" b="1" dirty="0">
              <a:effectLst/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3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is the optimal fixation method for stems used during revision TKA?</a:t>
            </a:r>
            <a:endParaRPr lang="nl-NL" sz="3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tr-TR" sz="5100" b="1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Recommendation</a:t>
            </a:r>
            <a:endParaRPr lang="tr-TR" sz="5100" b="1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200000"/>
              </a:lnSpc>
              <a:spcAft>
                <a:spcPts val="800"/>
              </a:spcAft>
            </a:pP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current literature indicates no significant superiority of using a specific stem fixation method for revision total knee arthroplasty (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rTKA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regarding various postoperative outcomes. </a:t>
            </a:r>
          </a:p>
          <a:p>
            <a:pPr algn="l">
              <a:lnSpc>
                <a:spcPct val="200000"/>
              </a:lnSpc>
              <a:spcAft>
                <a:spcPts val="800"/>
              </a:spcAft>
            </a:pP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Therefore, we recommend that cemented and cementless fixation methods could be utilized based on individual situations and surgeon preference.</a:t>
            </a:r>
            <a:endParaRPr lang="nl-NL" sz="3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553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D7E4676-0EA6-09C7-7AA3-7F442008D177}"/>
              </a:ext>
            </a:extLst>
          </p:cNvPr>
          <p:cNvSpPr txBox="1">
            <a:spLocks/>
          </p:cNvSpPr>
          <p:nvPr/>
        </p:nvSpPr>
        <p:spPr>
          <a:xfrm>
            <a:off x="927100" y="2578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Mortazavi SMJ, Sousa R, Goosen J, Oldenrijk J,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Kocaoğlu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H, Xu P, Chen FC, Bezwada H, Saheb M,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Porsalehian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endParaRPr lang="nl-NL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oorbeeld van afbeelding">
            <a:extLst>
              <a:ext uri="{FF2B5EF4-FFF2-40B4-BE49-F238E27FC236}">
                <a16:creationId xmlns:a16="http://schemas.microsoft.com/office/drawing/2014/main" id="{96348056-BFDF-9A36-C566-B3EC37A20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07" y="4420083"/>
            <a:ext cx="1201218" cy="14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orbeeld van afbeelding">
            <a:extLst>
              <a:ext uri="{FF2B5EF4-FFF2-40B4-BE49-F238E27FC236}">
                <a16:creationId xmlns:a16="http://schemas.microsoft.com/office/drawing/2014/main" id="{577CD67F-65CA-CA30-2E24-8BCB9940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957" y="4406430"/>
            <a:ext cx="1495453" cy="153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oorbeeld van afbeelding">
            <a:extLst>
              <a:ext uri="{FF2B5EF4-FFF2-40B4-BE49-F238E27FC236}">
                <a16:creationId xmlns:a16="http://schemas.microsoft.com/office/drawing/2014/main" id="{AE0DE112-B67A-F91D-9638-6A7CEF23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419" y="4406430"/>
            <a:ext cx="1160316" cy="15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oorbeeld van afbeelding">
            <a:extLst>
              <a:ext uri="{FF2B5EF4-FFF2-40B4-BE49-F238E27FC236}">
                <a16:creationId xmlns:a16="http://schemas.microsoft.com/office/drawing/2014/main" id="{E13543F3-0513-9C13-69A2-200A2448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24" y="4422742"/>
            <a:ext cx="1495454" cy="14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oorbeeld van afbeelding">
            <a:extLst>
              <a:ext uri="{FF2B5EF4-FFF2-40B4-BE49-F238E27FC236}">
                <a16:creationId xmlns:a16="http://schemas.microsoft.com/office/drawing/2014/main" id="{4A7F98E1-67FB-BCB2-EE85-8E38B80F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500" y="4406430"/>
            <a:ext cx="1495453" cy="14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persoon, Menselijk gezicht, kleding, overhemd&#10;&#10;Automatisch gegenereerde beschrijving">
            <a:extLst>
              <a:ext uri="{FF2B5EF4-FFF2-40B4-BE49-F238E27FC236}">
                <a16:creationId xmlns:a16="http://schemas.microsoft.com/office/drawing/2014/main" id="{CF6F6CDF-AA52-A178-CD53-2BF4710CD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36" y="4406430"/>
            <a:ext cx="1325277" cy="1496783"/>
          </a:xfrm>
          <a:prstGeom prst="rect">
            <a:avLst/>
          </a:prstGeom>
        </p:spPr>
      </p:pic>
      <p:pic>
        <p:nvPicPr>
          <p:cNvPr id="2" name="Picture 2" descr="Voorbeeld van afbeelding">
            <a:extLst>
              <a:ext uri="{FF2B5EF4-FFF2-40B4-BE49-F238E27FC236}">
                <a16:creationId xmlns:a16="http://schemas.microsoft.com/office/drawing/2014/main" id="{4F1571E2-6BE8-DC15-DB05-3F5D9569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30817"/>
            <a:ext cx="1184547" cy="14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aculty information system | Seyed Mohammad Javad Mortazavi">
            <a:extLst>
              <a:ext uri="{FF2B5EF4-FFF2-40B4-BE49-F238E27FC236}">
                <a16:creationId xmlns:a16="http://schemas.microsoft.com/office/drawing/2014/main" id="{7F56F27E-0B44-0D11-3050-7111EA43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6" y="4406430"/>
            <a:ext cx="1115840" cy="14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pecific reasons to decide stem-length / type of fixation"/>
          <p:cNvSpPr txBox="1">
            <a:spLocks noGrp="1"/>
          </p:cNvSpPr>
          <p:nvPr>
            <p:ph type="title"/>
          </p:nvPr>
        </p:nvSpPr>
        <p:spPr>
          <a:xfrm>
            <a:off x="309741" y="1099688"/>
            <a:ext cx="12125327" cy="1509118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nl-NL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nl-NL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easons</a:t>
            </a:r>
            <a:r>
              <a:rPr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decide stem-length / type of fixation</a:t>
            </a:r>
            <a:r>
              <a:rPr lang="nl-NL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" name="Anatomy / Offset issues / Extra-articular deformity / canal sizing / fracture ea."/>
          <p:cNvSpPr txBox="1">
            <a:spLocks noGrp="1"/>
          </p:cNvSpPr>
          <p:nvPr>
            <p:ph type="body" idx="1"/>
          </p:nvPr>
        </p:nvSpPr>
        <p:spPr>
          <a:xfrm>
            <a:off x="3800735" y="2527044"/>
            <a:ext cx="8228708" cy="5257354"/>
          </a:xfrm>
          <a:prstGeom prst="rect">
            <a:avLst/>
          </a:prstGeom>
        </p:spPr>
        <p:txBody>
          <a:bodyPr/>
          <a:lstStyle>
            <a:lvl1pPr marL="723764" indent="-657225">
              <a:defRPr sz="4600"/>
            </a:lvl1pPr>
          </a:lstStyle>
          <a:p>
            <a:r>
              <a:rPr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  <a:endParaRPr lang="nl-NL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Offset issues</a:t>
            </a:r>
            <a:endParaRPr lang="nl-NL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Sleeves</a:t>
            </a:r>
            <a:r>
              <a:rPr lang="nl-NL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cones</a:t>
            </a:r>
            <a:endParaRPr lang="nl-NL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Extra-articular deformity</a:t>
            </a:r>
            <a:endParaRPr lang="nl-NL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 sizing</a:t>
            </a:r>
            <a:endParaRPr lang="nl-NL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racture</a:t>
            </a:r>
            <a:r>
              <a:rPr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0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41" y="2608806"/>
            <a:ext cx="1479575" cy="3875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613" y="2181572"/>
            <a:ext cx="1269173" cy="1854590"/>
          </a:xfrm>
          <a:prstGeom prst="rect">
            <a:avLst/>
          </a:prstGeom>
          <a:ln w="12700">
            <a:miter lim="400000"/>
          </a:ln>
          <a:effectLst>
            <a:outerShdw blurRad="114300" dist="1143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422" name="sco gr post ap benen  consolidatie_1_2_1_2_1.jpg" descr="sco gr post ap benen  consolidatie_1_2_1_2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14" y="2612193"/>
            <a:ext cx="1473399" cy="3834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age53.jpg" descr="image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985" y="2194065"/>
            <a:ext cx="896938" cy="1842097"/>
          </a:xfrm>
          <a:prstGeom prst="rect">
            <a:avLst/>
          </a:prstGeom>
          <a:ln w="12700">
            <a:solidFill>
              <a:srgbClr val="000000"/>
            </a:solidFill>
            <a:miter/>
          </a:ln>
          <a:effectLst>
            <a:outerShdw blurRad="177800" dist="177800" dir="2700000" rotWithShape="0">
              <a:srgbClr val="808080">
                <a:alpha val="75000"/>
              </a:srgbClr>
            </a:outerShdw>
          </a:effectLst>
        </p:spPr>
      </p:pic>
      <p:pic>
        <p:nvPicPr>
          <p:cNvPr id="428" name="one_size_headline.jpg" descr="one_size_headli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772" y="2778470"/>
            <a:ext cx="5715001" cy="2678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asted-image.tiff" descr="pasted-image.tiff">
            <a:extLst>
              <a:ext uri="{FF2B5EF4-FFF2-40B4-BE49-F238E27FC236}">
                <a16:creationId xmlns:a16="http://schemas.microsoft.com/office/drawing/2014/main" id="{94C8A160-55A6-291E-61CF-07D43465D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0270" y="5149421"/>
            <a:ext cx="1269173" cy="1524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 animBg="1" advAuto="0"/>
      <p:bldP spid="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5FE4F-CDD1-1A70-3CE8-FACBE8BF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1688835"/>
            <a:ext cx="10949650" cy="1509118"/>
          </a:xfrm>
        </p:spPr>
        <p:txBody>
          <a:bodyPr/>
          <a:lstStyle/>
          <a:p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individually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cemented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uncemented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regardless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8FE29F-CE08-7423-8B6C-3E4F79B00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9768" y="3419873"/>
            <a:ext cx="8228708" cy="5257354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failure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nl-N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revision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nl-N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Diffence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aseptic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loosing</a:t>
            </a:r>
            <a:endParaRPr lang="nl-N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nl-N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Radiological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</a:t>
            </a:r>
          </a:p>
        </p:txBody>
      </p:sp>
    </p:spTree>
    <p:extLst>
      <p:ext uri="{BB962C8B-B14F-4D97-AF65-F5344CB8AC3E}">
        <p14:creationId xmlns:p14="http://schemas.microsoft.com/office/powerpoint/2010/main" val="35912796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“Based on the current literature, no final statement can be drawn regarding the optimal fixation technique in revision TKA.”"/>
          <p:cNvSpPr txBox="1">
            <a:spLocks noGrp="1"/>
          </p:cNvSpPr>
          <p:nvPr>
            <p:ph type="body" sz="quarter" idx="1"/>
          </p:nvPr>
        </p:nvSpPr>
        <p:spPr>
          <a:xfrm>
            <a:off x="428263" y="1725775"/>
            <a:ext cx="10961225" cy="1341516"/>
          </a:xfrm>
          <a:prstGeom prst="rect">
            <a:avLst/>
          </a:prstGeom>
        </p:spPr>
        <p:txBody>
          <a:bodyPr/>
          <a:lstStyle/>
          <a:p>
            <a:pPr marL="0" lvl="1" indent="247582"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“Based on the current literature, no final statement can be drawn regarding the optimal fixation technique in revision TKA”</a:t>
            </a:r>
          </a:p>
        </p:txBody>
      </p:sp>
      <p:pic>
        <p:nvPicPr>
          <p:cNvPr id="439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84" y="3164202"/>
            <a:ext cx="5671352" cy="160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23" y="4987539"/>
            <a:ext cx="5603598" cy="1870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371" y="3969039"/>
            <a:ext cx="5055278" cy="1952580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“trend favoring hybrids stems…"/>
          <p:cNvSpPr txBox="1"/>
          <p:nvPr/>
        </p:nvSpPr>
        <p:spPr>
          <a:xfrm>
            <a:off x="7725669" y="5921619"/>
            <a:ext cx="3534302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4400" b="1">
                <a:latin typeface="Gill Sans"/>
                <a:ea typeface="Gill Sans"/>
                <a:cs typeface="Gill Sans"/>
                <a:sym typeface="Gill Sans"/>
              </a:defRPr>
            </a:pPr>
            <a:r>
              <a:rPr sz="2200" dirty="0"/>
              <a:t>“trend favoring hybrids stems</a:t>
            </a:r>
          </a:p>
          <a:p>
            <a:pPr>
              <a:defRPr sz="4400" b="1">
                <a:latin typeface="Gill Sans"/>
                <a:ea typeface="Gill Sans"/>
                <a:cs typeface="Gill Sans"/>
                <a:sym typeface="Gill Sans"/>
              </a:defRPr>
            </a:pPr>
            <a:r>
              <a:rPr sz="2200" dirty="0"/>
              <a:t> for all outcome variables”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animBg="1" advAuto="0"/>
      <p:bldP spid="44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305635" y="15032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717629" y="2284825"/>
            <a:ext cx="1110360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 terms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used: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"stem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*"[Title/Abstract] AND ("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revisi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*"[Title/Abstract] OR "reoperation"[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MeSH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Terms]) AND ("knee"[Title/Abstract] OR "total knee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replac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*"[Title/Abstract] OR "total knee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arthro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*"[Title/Abstract] OR "TKA"[Title/Abstract] OR "TKR"[Title/Abstract] OR "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rTKR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"[Title/Abstract] OR "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rTKA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"[Title/Abstract] OR "arthroplasty, replacement, knee"[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MeSH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Terms])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articles retrieved: 838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Pubmed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Scopus, WOS,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Ebrace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305635" y="15032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544197" y="2388997"/>
            <a:ext cx="1110360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  <a:endParaRPr lang="en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Comparing 2 interventional groups; Cemented vs. Cementless (hybrid fixation with press-fit smooth stem) </a:t>
            </a:r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Follow-up of at least 24 months </a:t>
            </a:r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Publication date after 2010</a:t>
            </a:r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number of publications: 13</a:t>
            </a:r>
          </a:p>
        </p:txBody>
      </p:sp>
      <p:pic>
        <p:nvPicPr>
          <p:cNvPr id="2" name="Picture 2" descr="Picture 2">
            <a:extLst>
              <a:ext uri="{FF2B5EF4-FFF2-40B4-BE49-F238E27FC236}">
                <a16:creationId xmlns:a16="http://schemas.microsoft.com/office/drawing/2014/main" id="{349A445E-25B9-C8DA-E05C-FB97E0DCF7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81" t="17768" r="65979" b="5719"/>
          <a:stretch>
            <a:fillRect/>
          </a:stretch>
        </p:blipFill>
        <p:spPr>
          <a:xfrm>
            <a:off x="8959068" y="3843634"/>
            <a:ext cx="1132212" cy="2828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roppedImage.pdf" descr="droppedImage.pdf">
            <a:extLst>
              <a:ext uri="{FF2B5EF4-FFF2-40B4-BE49-F238E27FC236}">
                <a16:creationId xmlns:a16="http://schemas.microsoft.com/office/drawing/2014/main" id="{14D60F19-97CE-A7BF-1C51-31D8CD189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060" y="3843634"/>
            <a:ext cx="1251175" cy="2804009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11434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305635" y="15032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544197" y="2388997"/>
            <a:ext cx="1110360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Investigated outcomes in the meta-analysis: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O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verall failure rate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Overall revision rate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R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evision due to aseptic loosening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Revision due to periprosthetic joint infection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R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adiolucent lines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Knee Society Score clinical/functional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WOMAC Osteoarthritis Index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Visual Analogue Scale</a:t>
            </a:r>
          </a:p>
        </p:txBody>
      </p:sp>
    </p:spTree>
    <p:extLst>
      <p:ext uri="{BB962C8B-B14F-4D97-AF65-F5344CB8AC3E}">
        <p14:creationId xmlns:p14="http://schemas.microsoft.com/office/powerpoint/2010/main" val="273267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B7EB4D3-278D-0D74-3186-11C5A653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6" y="2149718"/>
            <a:ext cx="5063857" cy="378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88AEE63-87F5-12F6-6840-1688A942B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76" y="2149718"/>
            <a:ext cx="4850697" cy="36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2F48ACD-291D-6A46-E721-6068EB464C8E}"/>
              </a:ext>
            </a:extLst>
          </p:cNvPr>
          <p:cNvSpPr txBox="1"/>
          <p:nvPr/>
        </p:nvSpPr>
        <p:spPr>
          <a:xfrm>
            <a:off x="1342205" y="5350406"/>
            <a:ext cx="416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failure </a:t>
            </a:r>
            <a:r>
              <a:rPr lang="nl-NL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nl-NL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7C521A0-D0E4-B6E5-07D6-6AE06F501B0D}"/>
              </a:ext>
            </a:extLst>
          </p:cNvPr>
          <p:cNvSpPr txBox="1"/>
          <p:nvPr/>
        </p:nvSpPr>
        <p:spPr>
          <a:xfrm>
            <a:off x="6837985" y="5350405"/>
            <a:ext cx="416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</a:t>
            </a:r>
            <a:r>
              <a:rPr lang="nl-NL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revision</a:t>
            </a:r>
            <a:r>
              <a:rPr lang="nl-NL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endParaRPr lang="nl-NL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2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3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610</Words>
  <Application>Microsoft Office PowerPoint</Application>
  <PresentationFormat>Geniş ekran</PresentationFormat>
  <Paragraphs>82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Segoe UI</vt:lpstr>
      <vt:lpstr>Times New Roman</vt:lpstr>
      <vt:lpstr>Wingdings</vt:lpstr>
      <vt:lpstr>Office Teması</vt:lpstr>
      <vt:lpstr>PowerPoint Sunusu</vt:lpstr>
      <vt:lpstr>PowerPoint Sunusu</vt:lpstr>
      <vt:lpstr>Specific reasons to decide stem-length / type of fixation:</vt:lpstr>
      <vt:lpstr>Can we individually choose between a cemented or an uncemented stem regardless of 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Voting Question: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Deniz Demirkıran</dc:creator>
  <cp:lastModifiedBy>kayhan karaytug</cp:lastModifiedBy>
  <cp:revision>9</cp:revision>
  <dcterms:created xsi:type="dcterms:W3CDTF">2024-06-13T13:25:39Z</dcterms:created>
  <dcterms:modified xsi:type="dcterms:W3CDTF">2024-08-26T19:19:02Z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