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256" r:id="rId5"/>
    <p:sldId id="267" r:id="rId6"/>
    <p:sldId id="258" r:id="rId7"/>
    <p:sldId id="268" r:id="rId8"/>
    <p:sldId id="257" r:id="rId9"/>
    <p:sldId id="259" r:id="rId10"/>
    <p:sldId id="264" r:id="rId11"/>
    <p:sldId id="265" r:id="rId12"/>
    <p:sldId id="266" r:id="rId1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5"/>
    <p:restoredTop sz="79859"/>
  </p:normalViewPr>
  <p:slideViewPr>
    <p:cSldViewPr snapToGrid="0">
      <p:cViewPr varScale="1">
        <p:scale>
          <a:sx n="50" d="100"/>
          <a:sy n="50" d="100"/>
        </p:scale>
        <p:origin x="126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159D29-4207-C34C-A1B6-A312BF600AD0}" type="datetimeFigureOut">
              <a:rPr lang="en-US" smtClean="0"/>
              <a:t>8/26/2024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4F252F-1630-A34F-85E4-E8554EC6B5BD}" type="slidenum">
              <a:rPr lang="en-US" smtClean="0"/>
              <a:t>‹#›</a:t>
            </a:fld>
            <a:endParaRPr lang="en-US"/>
          </a:p>
        </p:txBody>
      </p:sp>
    </p:spTree>
    <p:extLst>
      <p:ext uri="{BB962C8B-B14F-4D97-AF65-F5344CB8AC3E}">
        <p14:creationId xmlns:p14="http://schemas.microsoft.com/office/powerpoint/2010/main" val="3901831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Calibri" panose="020F0502020204030204" pitchFamily="34" charset="0"/>
                <a:ea typeface="SimSun" panose="02010600030101010101" pitchFamily="2" charset="-122"/>
                <a:cs typeface="Arial" panose="020B0604020202020204" pitchFamily="34" charset="0"/>
              </a:rPr>
              <a:t>The long-term goal of revision knee arthroplasty is to achieve durably well-fixed implants that restore the joint line, restore alignment and provide stability through a functional range. It is common for revision total knee arthroplasty (</a:t>
            </a:r>
            <a:r>
              <a:rPr lang="en-AU" sz="1800" dirty="0" err="1">
                <a:effectLst/>
                <a:latin typeface="Calibri" panose="020F0502020204030204" pitchFamily="34" charset="0"/>
                <a:ea typeface="SimSun" panose="02010600030101010101" pitchFamily="2" charset="-122"/>
                <a:cs typeface="Arial" panose="020B0604020202020204" pitchFamily="34" charset="0"/>
              </a:rPr>
              <a:t>rTKA</a:t>
            </a:r>
            <a:r>
              <a:rPr lang="en-AU" sz="1800" dirty="0">
                <a:effectLst/>
                <a:latin typeface="Calibri" panose="020F0502020204030204" pitchFamily="34" charset="0"/>
                <a:ea typeface="SimSun" panose="02010600030101010101" pitchFamily="2" charset="-122"/>
                <a:cs typeface="Arial" panose="020B0604020202020204" pitchFamily="34" charset="0"/>
              </a:rPr>
              <a:t>) to present the challenge of bone loss. </a:t>
            </a:r>
            <a:endParaRPr lang="en-US" dirty="0"/>
          </a:p>
        </p:txBody>
      </p:sp>
      <p:sp>
        <p:nvSpPr>
          <p:cNvPr id="4" name="Slide Number Placeholder 3"/>
          <p:cNvSpPr>
            <a:spLocks noGrp="1"/>
          </p:cNvSpPr>
          <p:nvPr>
            <p:ph type="sldNum" sz="quarter" idx="5"/>
          </p:nvPr>
        </p:nvSpPr>
        <p:spPr/>
        <p:txBody>
          <a:bodyPr/>
          <a:lstStyle/>
          <a:p>
            <a:fld id="{9A4F252F-1630-A34F-85E4-E8554EC6B5BD}" type="slidenum">
              <a:rPr lang="en-US" smtClean="0"/>
              <a:t>3</a:t>
            </a:fld>
            <a:endParaRPr lang="en-US"/>
          </a:p>
        </p:txBody>
      </p:sp>
    </p:spTree>
    <p:extLst>
      <p:ext uri="{BB962C8B-B14F-4D97-AF65-F5344CB8AC3E}">
        <p14:creationId xmlns:p14="http://schemas.microsoft.com/office/powerpoint/2010/main" val="1277144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310348E-5705-70CC-7DE0-CD4637212563}"/>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28E8972A-C597-D29C-FC71-8A696D8B7E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888E0CE7-45E1-729E-EDAE-BB7471093DBA}"/>
              </a:ext>
            </a:extLst>
          </p:cNvPr>
          <p:cNvSpPr>
            <a:spLocks noGrp="1"/>
          </p:cNvSpPr>
          <p:nvPr>
            <p:ph type="dt" sz="half" idx="10"/>
          </p:nvPr>
        </p:nvSpPr>
        <p:spPr/>
        <p:txBody>
          <a:bodyPr/>
          <a:lstStyle/>
          <a:p>
            <a:fld id="{DB894795-7BCA-403B-9443-D65F7866B0B7}" type="datetimeFigureOut">
              <a:rPr lang="tr-TR" smtClean="0"/>
              <a:t>26.08.2024</a:t>
            </a:fld>
            <a:endParaRPr lang="tr-TR"/>
          </a:p>
        </p:txBody>
      </p:sp>
      <p:sp>
        <p:nvSpPr>
          <p:cNvPr id="5" name="Alt Bilgi Yer Tutucusu 4">
            <a:extLst>
              <a:ext uri="{FF2B5EF4-FFF2-40B4-BE49-F238E27FC236}">
                <a16:creationId xmlns:a16="http://schemas.microsoft.com/office/drawing/2014/main" id="{A9C2BA04-9106-34CE-D7E0-DB451EA19B4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DF8CA68-ABD8-1F34-A6C3-C43041BDC388}"/>
              </a:ext>
            </a:extLst>
          </p:cNvPr>
          <p:cNvSpPr>
            <a:spLocks noGrp="1"/>
          </p:cNvSpPr>
          <p:nvPr>
            <p:ph type="sldNum" sz="quarter" idx="12"/>
          </p:nvPr>
        </p:nvSpPr>
        <p:spPr/>
        <p:txBody>
          <a:bodyPr/>
          <a:lstStyle/>
          <a:p>
            <a:fld id="{E30503C0-BB46-4D93-B90F-6E0A04AF3665}" type="slidenum">
              <a:rPr lang="tr-TR" smtClean="0"/>
              <a:t>‹#›</a:t>
            </a:fld>
            <a:endParaRPr lang="tr-TR"/>
          </a:p>
        </p:txBody>
      </p:sp>
    </p:spTree>
    <p:extLst>
      <p:ext uri="{BB962C8B-B14F-4D97-AF65-F5344CB8AC3E}">
        <p14:creationId xmlns:p14="http://schemas.microsoft.com/office/powerpoint/2010/main" val="3789799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4A830BB-7CD5-37C0-E99D-4DA5959E1FED}"/>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D357A575-DA6A-758B-71DA-E01D2C7FF0B8}"/>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3EAC089-4E5F-1DD3-BFE3-AA3894E16C35}"/>
              </a:ext>
            </a:extLst>
          </p:cNvPr>
          <p:cNvSpPr>
            <a:spLocks noGrp="1"/>
          </p:cNvSpPr>
          <p:nvPr>
            <p:ph type="dt" sz="half" idx="10"/>
          </p:nvPr>
        </p:nvSpPr>
        <p:spPr/>
        <p:txBody>
          <a:bodyPr/>
          <a:lstStyle/>
          <a:p>
            <a:fld id="{DB894795-7BCA-403B-9443-D65F7866B0B7}" type="datetimeFigureOut">
              <a:rPr lang="tr-TR" smtClean="0"/>
              <a:t>26.08.2024</a:t>
            </a:fld>
            <a:endParaRPr lang="tr-TR"/>
          </a:p>
        </p:txBody>
      </p:sp>
      <p:sp>
        <p:nvSpPr>
          <p:cNvPr id="5" name="Alt Bilgi Yer Tutucusu 4">
            <a:extLst>
              <a:ext uri="{FF2B5EF4-FFF2-40B4-BE49-F238E27FC236}">
                <a16:creationId xmlns:a16="http://schemas.microsoft.com/office/drawing/2014/main" id="{24BD8715-99A2-3427-79EE-AB722DA08F4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01FBF0D-97B5-DC51-CE20-3780AD6E7A23}"/>
              </a:ext>
            </a:extLst>
          </p:cNvPr>
          <p:cNvSpPr>
            <a:spLocks noGrp="1"/>
          </p:cNvSpPr>
          <p:nvPr>
            <p:ph type="sldNum" sz="quarter" idx="12"/>
          </p:nvPr>
        </p:nvSpPr>
        <p:spPr/>
        <p:txBody>
          <a:bodyPr/>
          <a:lstStyle/>
          <a:p>
            <a:fld id="{E30503C0-BB46-4D93-B90F-6E0A04AF3665}" type="slidenum">
              <a:rPr lang="tr-TR" smtClean="0"/>
              <a:t>‹#›</a:t>
            </a:fld>
            <a:endParaRPr lang="tr-TR"/>
          </a:p>
        </p:txBody>
      </p:sp>
    </p:spTree>
    <p:extLst>
      <p:ext uri="{BB962C8B-B14F-4D97-AF65-F5344CB8AC3E}">
        <p14:creationId xmlns:p14="http://schemas.microsoft.com/office/powerpoint/2010/main" val="2426959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F039A3B4-DACA-E9A5-390B-66FF3DE92933}"/>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564B7AAE-4BC0-2953-D5AA-0984DDDCE76B}"/>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90D0897-AD34-9EA5-D676-CE84375BE046}"/>
              </a:ext>
            </a:extLst>
          </p:cNvPr>
          <p:cNvSpPr>
            <a:spLocks noGrp="1"/>
          </p:cNvSpPr>
          <p:nvPr>
            <p:ph type="dt" sz="half" idx="10"/>
          </p:nvPr>
        </p:nvSpPr>
        <p:spPr/>
        <p:txBody>
          <a:bodyPr/>
          <a:lstStyle/>
          <a:p>
            <a:fld id="{DB894795-7BCA-403B-9443-D65F7866B0B7}" type="datetimeFigureOut">
              <a:rPr lang="tr-TR" smtClean="0"/>
              <a:t>26.08.2024</a:t>
            </a:fld>
            <a:endParaRPr lang="tr-TR"/>
          </a:p>
        </p:txBody>
      </p:sp>
      <p:sp>
        <p:nvSpPr>
          <p:cNvPr id="5" name="Alt Bilgi Yer Tutucusu 4">
            <a:extLst>
              <a:ext uri="{FF2B5EF4-FFF2-40B4-BE49-F238E27FC236}">
                <a16:creationId xmlns:a16="http://schemas.microsoft.com/office/drawing/2014/main" id="{6B31BB52-2894-C830-414D-B71067147B9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E8A5E96-B483-0423-ACB7-214668478A47}"/>
              </a:ext>
            </a:extLst>
          </p:cNvPr>
          <p:cNvSpPr>
            <a:spLocks noGrp="1"/>
          </p:cNvSpPr>
          <p:nvPr>
            <p:ph type="sldNum" sz="quarter" idx="12"/>
          </p:nvPr>
        </p:nvSpPr>
        <p:spPr/>
        <p:txBody>
          <a:bodyPr/>
          <a:lstStyle/>
          <a:p>
            <a:fld id="{E30503C0-BB46-4D93-B90F-6E0A04AF3665}" type="slidenum">
              <a:rPr lang="tr-TR" smtClean="0"/>
              <a:t>‹#›</a:t>
            </a:fld>
            <a:endParaRPr lang="tr-TR"/>
          </a:p>
        </p:txBody>
      </p:sp>
    </p:spTree>
    <p:extLst>
      <p:ext uri="{BB962C8B-B14F-4D97-AF65-F5344CB8AC3E}">
        <p14:creationId xmlns:p14="http://schemas.microsoft.com/office/powerpoint/2010/main" val="3809476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2A6AF08-0421-09D3-8DE9-617729C92E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TR"/>
          </a:p>
        </p:txBody>
      </p:sp>
      <p:sp>
        <p:nvSpPr>
          <p:cNvPr id="7" name="Title 6">
            <a:extLst>
              <a:ext uri="{FF2B5EF4-FFF2-40B4-BE49-F238E27FC236}">
                <a16:creationId xmlns:a16="http://schemas.microsoft.com/office/drawing/2014/main" id="{3A6C518A-4934-5BD2-97B0-912E4DA265D4}"/>
              </a:ext>
            </a:extLst>
          </p:cNvPr>
          <p:cNvSpPr>
            <a:spLocks noGrp="1"/>
          </p:cNvSpPr>
          <p:nvPr>
            <p:ph type="title"/>
          </p:nvPr>
        </p:nvSpPr>
        <p:spPr/>
        <p:txBody>
          <a:bodyPr/>
          <a:lstStyle/>
          <a:p>
            <a:r>
              <a:rPr lang="en-US"/>
              <a:t>Click to edit Master title style</a:t>
            </a:r>
            <a:endParaRPr lang="en-TR"/>
          </a:p>
        </p:txBody>
      </p:sp>
    </p:spTree>
    <p:extLst>
      <p:ext uri="{BB962C8B-B14F-4D97-AF65-F5344CB8AC3E}">
        <p14:creationId xmlns:p14="http://schemas.microsoft.com/office/powerpoint/2010/main" val="3261282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01E1028-E088-8134-B346-06CAAFEDA35D}"/>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8DCEFF01-9BC3-3B87-697C-8AED770EA78E}"/>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9AE0975-8EB5-AB1F-4056-3418A93267DD}"/>
              </a:ext>
            </a:extLst>
          </p:cNvPr>
          <p:cNvSpPr>
            <a:spLocks noGrp="1"/>
          </p:cNvSpPr>
          <p:nvPr>
            <p:ph type="dt" sz="half" idx="10"/>
          </p:nvPr>
        </p:nvSpPr>
        <p:spPr/>
        <p:txBody>
          <a:bodyPr/>
          <a:lstStyle/>
          <a:p>
            <a:fld id="{DB894795-7BCA-403B-9443-D65F7866B0B7}" type="datetimeFigureOut">
              <a:rPr lang="tr-TR" smtClean="0"/>
              <a:t>26.08.2024</a:t>
            </a:fld>
            <a:endParaRPr lang="tr-TR"/>
          </a:p>
        </p:txBody>
      </p:sp>
      <p:sp>
        <p:nvSpPr>
          <p:cNvPr id="5" name="Alt Bilgi Yer Tutucusu 4">
            <a:extLst>
              <a:ext uri="{FF2B5EF4-FFF2-40B4-BE49-F238E27FC236}">
                <a16:creationId xmlns:a16="http://schemas.microsoft.com/office/drawing/2014/main" id="{8310F209-9AB5-795F-6353-10953522A59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362AE78-9469-A674-68B1-0C6AC98380EE}"/>
              </a:ext>
            </a:extLst>
          </p:cNvPr>
          <p:cNvSpPr>
            <a:spLocks noGrp="1"/>
          </p:cNvSpPr>
          <p:nvPr>
            <p:ph type="sldNum" sz="quarter" idx="12"/>
          </p:nvPr>
        </p:nvSpPr>
        <p:spPr/>
        <p:txBody>
          <a:bodyPr/>
          <a:lstStyle/>
          <a:p>
            <a:fld id="{E30503C0-BB46-4D93-B90F-6E0A04AF3665}" type="slidenum">
              <a:rPr lang="tr-TR" smtClean="0"/>
              <a:t>‹#›</a:t>
            </a:fld>
            <a:endParaRPr lang="tr-TR"/>
          </a:p>
        </p:txBody>
      </p:sp>
    </p:spTree>
    <p:extLst>
      <p:ext uri="{BB962C8B-B14F-4D97-AF65-F5344CB8AC3E}">
        <p14:creationId xmlns:p14="http://schemas.microsoft.com/office/powerpoint/2010/main" val="489344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EEA4B7F-19A7-64B1-A3EF-6CBFF588EA6B}"/>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532AC138-E2D1-4072-0221-03E64E75B82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A19BBEFA-4F66-B68D-0609-DF590BDB97BB}"/>
              </a:ext>
            </a:extLst>
          </p:cNvPr>
          <p:cNvSpPr>
            <a:spLocks noGrp="1"/>
          </p:cNvSpPr>
          <p:nvPr>
            <p:ph type="dt" sz="half" idx="10"/>
          </p:nvPr>
        </p:nvSpPr>
        <p:spPr/>
        <p:txBody>
          <a:bodyPr/>
          <a:lstStyle/>
          <a:p>
            <a:fld id="{DB894795-7BCA-403B-9443-D65F7866B0B7}" type="datetimeFigureOut">
              <a:rPr lang="tr-TR" smtClean="0"/>
              <a:t>26.08.2024</a:t>
            </a:fld>
            <a:endParaRPr lang="tr-TR"/>
          </a:p>
        </p:txBody>
      </p:sp>
      <p:sp>
        <p:nvSpPr>
          <p:cNvPr id="5" name="Alt Bilgi Yer Tutucusu 4">
            <a:extLst>
              <a:ext uri="{FF2B5EF4-FFF2-40B4-BE49-F238E27FC236}">
                <a16:creationId xmlns:a16="http://schemas.microsoft.com/office/drawing/2014/main" id="{9675623F-2B01-9887-5684-8312B85F480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D828E54-2CF6-C285-0214-03824C0E64D1}"/>
              </a:ext>
            </a:extLst>
          </p:cNvPr>
          <p:cNvSpPr>
            <a:spLocks noGrp="1"/>
          </p:cNvSpPr>
          <p:nvPr>
            <p:ph type="sldNum" sz="quarter" idx="12"/>
          </p:nvPr>
        </p:nvSpPr>
        <p:spPr/>
        <p:txBody>
          <a:bodyPr/>
          <a:lstStyle/>
          <a:p>
            <a:fld id="{E30503C0-BB46-4D93-B90F-6E0A04AF3665}" type="slidenum">
              <a:rPr lang="tr-TR" smtClean="0"/>
              <a:t>‹#›</a:t>
            </a:fld>
            <a:endParaRPr lang="tr-TR"/>
          </a:p>
        </p:txBody>
      </p:sp>
    </p:spTree>
    <p:extLst>
      <p:ext uri="{BB962C8B-B14F-4D97-AF65-F5344CB8AC3E}">
        <p14:creationId xmlns:p14="http://schemas.microsoft.com/office/powerpoint/2010/main" val="3447463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C798460-88F1-7DA5-EF1A-A765DEF350E7}"/>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14F3D8D2-1CCE-AD7A-25E5-1FBD9A301C4E}"/>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3FCE3575-8353-68BA-B6FC-77DBCC136138}"/>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5D5FBE56-53E5-90DE-6678-E82B4CF65F0F}"/>
              </a:ext>
            </a:extLst>
          </p:cNvPr>
          <p:cNvSpPr>
            <a:spLocks noGrp="1"/>
          </p:cNvSpPr>
          <p:nvPr>
            <p:ph type="dt" sz="half" idx="10"/>
          </p:nvPr>
        </p:nvSpPr>
        <p:spPr/>
        <p:txBody>
          <a:bodyPr/>
          <a:lstStyle/>
          <a:p>
            <a:fld id="{DB894795-7BCA-403B-9443-D65F7866B0B7}" type="datetimeFigureOut">
              <a:rPr lang="tr-TR" smtClean="0"/>
              <a:t>26.08.2024</a:t>
            </a:fld>
            <a:endParaRPr lang="tr-TR"/>
          </a:p>
        </p:txBody>
      </p:sp>
      <p:sp>
        <p:nvSpPr>
          <p:cNvPr id="6" name="Alt Bilgi Yer Tutucusu 5">
            <a:extLst>
              <a:ext uri="{FF2B5EF4-FFF2-40B4-BE49-F238E27FC236}">
                <a16:creationId xmlns:a16="http://schemas.microsoft.com/office/drawing/2014/main" id="{D4B9D7A8-6FD3-DA3A-6F32-8A0D9B87B1CA}"/>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CC318010-70EB-D035-D9F9-B6C86685C729}"/>
              </a:ext>
            </a:extLst>
          </p:cNvPr>
          <p:cNvSpPr>
            <a:spLocks noGrp="1"/>
          </p:cNvSpPr>
          <p:nvPr>
            <p:ph type="sldNum" sz="quarter" idx="12"/>
          </p:nvPr>
        </p:nvSpPr>
        <p:spPr/>
        <p:txBody>
          <a:bodyPr/>
          <a:lstStyle/>
          <a:p>
            <a:fld id="{E30503C0-BB46-4D93-B90F-6E0A04AF3665}" type="slidenum">
              <a:rPr lang="tr-TR" smtClean="0"/>
              <a:t>‹#›</a:t>
            </a:fld>
            <a:endParaRPr lang="tr-TR"/>
          </a:p>
        </p:txBody>
      </p:sp>
    </p:spTree>
    <p:extLst>
      <p:ext uri="{BB962C8B-B14F-4D97-AF65-F5344CB8AC3E}">
        <p14:creationId xmlns:p14="http://schemas.microsoft.com/office/powerpoint/2010/main" val="3503137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0139D06-6740-C202-33DF-E1149010B19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E1628258-4747-38FB-91CD-10CFFCC878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5FF73BF5-F032-FF9F-263C-1941A5395710}"/>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5CA20834-3FA7-63E3-8BC9-880CFBABF2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CE5FBF3B-E573-DE2D-D006-94F08199E616}"/>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16D35F49-AC82-677A-C585-FFEA3E5AADB1}"/>
              </a:ext>
            </a:extLst>
          </p:cNvPr>
          <p:cNvSpPr>
            <a:spLocks noGrp="1"/>
          </p:cNvSpPr>
          <p:nvPr>
            <p:ph type="dt" sz="half" idx="10"/>
          </p:nvPr>
        </p:nvSpPr>
        <p:spPr/>
        <p:txBody>
          <a:bodyPr/>
          <a:lstStyle/>
          <a:p>
            <a:fld id="{DB894795-7BCA-403B-9443-D65F7866B0B7}" type="datetimeFigureOut">
              <a:rPr lang="tr-TR" smtClean="0"/>
              <a:t>26.08.2024</a:t>
            </a:fld>
            <a:endParaRPr lang="tr-TR"/>
          </a:p>
        </p:txBody>
      </p:sp>
      <p:sp>
        <p:nvSpPr>
          <p:cNvPr id="8" name="Alt Bilgi Yer Tutucusu 7">
            <a:extLst>
              <a:ext uri="{FF2B5EF4-FFF2-40B4-BE49-F238E27FC236}">
                <a16:creationId xmlns:a16="http://schemas.microsoft.com/office/drawing/2014/main" id="{1E4AB0C5-DCE3-99E3-FA8F-702689BE9AAB}"/>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D3BA8757-2238-F541-ADCC-053629D89FC9}"/>
              </a:ext>
            </a:extLst>
          </p:cNvPr>
          <p:cNvSpPr>
            <a:spLocks noGrp="1"/>
          </p:cNvSpPr>
          <p:nvPr>
            <p:ph type="sldNum" sz="quarter" idx="12"/>
          </p:nvPr>
        </p:nvSpPr>
        <p:spPr/>
        <p:txBody>
          <a:bodyPr/>
          <a:lstStyle/>
          <a:p>
            <a:fld id="{E30503C0-BB46-4D93-B90F-6E0A04AF3665}" type="slidenum">
              <a:rPr lang="tr-TR" smtClean="0"/>
              <a:t>‹#›</a:t>
            </a:fld>
            <a:endParaRPr lang="tr-TR"/>
          </a:p>
        </p:txBody>
      </p:sp>
    </p:spTree>
    <p:extLst>
      <p:ext uri="{BB962C8B-B14F-4D97-AF65-F5344CB8AC3E}">
        <p14:creationId xmlns:p14="http://schemas.microsoft.com/office/powerpoint/2010/main" val="354554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177E9CD-C895-3593-7C2A-95BB80DCBE3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D1924B6C-B628-762F-5E58-48B3C4937A23}"/>
              </a:ext>
            </a:extLst>
          </p:cNvPr>
          <p:cNvSpPr>
            <a:spLocks noGrp="1"/>
          </p:cNvSpPr>
          <p:nvPr>
            <p:ph type="dt" sz="half" idx="10"/>
          </p:nvPr>
        </p:nvSpPr>
        <p:spPr/>
        <p:txBody>
          <a:bodyPr/>
          <a:lstStyle/>
          <a:p>
            <a:fld id="{DB894795-7BCA-403B-9443-D65F7866B0B7}" type="datetimeFigureOut">
              <a:rPr lang="tr-TR" smtClean="0"/>
              <a:t>26.08.2024</a:t>
            </a:fld>
            <a:endParaRPr lang="tr-TR"/>
          </a:p>
        </p:txBody>
      </p:sp>
      <p:sp>
        <p:nvSpPr>
          <p:cNvPr id="4" name="Alt Bilgi Yer Tutucusu 3">
            <a:extLst>
              <a:ext uri="{FF2B5EF4-FFF2-40B4-BE49-F238E27FC236}">
                <a16:creationId xmlns:a16="http://schemas.microsoft.com/office/drawing/2014/main" id="{F57A6905-E990-BC42-AC09-B164541780F0}"/>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531747A6-BCC5-ACD3-768E-9BEBF918D6D5}"/>
              </a:ext>
            </a:extLst>
          </p:cNvPr>
          <p:cNvSpPr>
            <a:spLocks noGrp="1"/>
          </p:cNvSpPr>
          <p:nvPr>
            <p:ph type="sldNum" sz="quarter" idx="12"/>
          </p:nvPr>
        </p:nvSpPr>
        <p:spPr/>
        <p:txBody>
          <a:bodyPr/>
          <a:lstStyle/>
          <a:p>
            <a:fld id="{E30503C0-BB46-4D93-B90F-6E0A04AF3665}" type="slidenum">
              <a:rPr lang="tr-TR" smtClean="0"/>
              <a:t>‹#›</a:t>
            </a:fld>
            <a:endParaRPr lang="tr-TR"/>
          </a:p>
        </p:txBody>
      </p:sp>
    </p:spTree>
    <p:extLst>
      <p:ext uri="{BB962C8B-B14F-4D97-AF65-F5344CB8AC3E}">
        <p14:creationId xmlns:p14="http://schemas.microsoft.com/office/powerpoint/2010/main" val="2344818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F1251629-A31D-AE24-3BB1-54E74ED2A2B1}"/>
              </a:ext>
            </a:extLst>
          </p:cNvPr>
          <p:cNvSpPr>
            <a:spLocks noGrp="1"/>
          </p:cNvSpPr>
          <p:nvPr>
            <p:ph type="dt" sz="half" idx="10"/>
          </p:nvPr>
        </p:nvSpPr>
        <p:spPr/>
        <p:txBody>
          <a:bodyPr/>
          <a:lstStyle/>
          <a:p>
            <a:fld id="{DB894795-7BCA-403B-9443-D65F7866B0B7}" type="datetimeFigureOut">
              <a:rPr lang="tr-TR" smtClean="0"/>
              <a:t>26.08.2024</a:t>
            </a:fld>
            <a:endParaRPr lang="tr-TR"/>
          </a:p>
        </p:txBody>
      </p:sp>
      <p:sp>
        <p:nvSpPr>
          <p:cNvPr id="3" name="Alt Bilgi Yer Tutucusu 2">
            <a:extLst>
              <a:ext uri="{FF2B5EF4-FFF2-40B4-BE49-F238E27FC236}">
                <a16:creationId xmlns:a16="http://schemas.microsoft.com/office/drawing/2014/main" id="{E58E4CE9-101A-CBC3-F705-3811534FF073}"/>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F41944F0-25C1-671C-0E4D-868A67029CA2}"/>
              </a:ext>
            </a:extLst>
          </p:cNvPr>
          <p:cNvSpPr>
            <a:spLocks noGrp="1"/>
          </p:cNvSpPr>
          <p:nvPr>
            <p:ph type="sldNum" sz="quarter" idx="12"/>
          </p:nvPr>
        </p:nvSpPr>
        <p:spPr/>
        <p:txBody>
          <a:bodyPr/>
          <a:lstStyle/>
          <a:p>
            <a:fld id="{E30503C0-BB46-4D93-B90F-6E0A04AF3665}" type="slidenum">
              <a:rPr lang="tr-TR" smtClean="0"/>
              <a:t>‹#›</a:t>
            </a:fld>
            <a:endParaRPr lang="tr-TR"/>
          </a:p>
        </p:txBody>
      </p:sp>
    </p:spTree>
    <p:extLst>
      <p:ext uri="{BB962C8B-B14F-4D97-AF65-F5344CB8AC3E}">
        <p14:creationId xmlns:p14="http://schemas.microsoft.com/office/powerpoint/2010/main" val="3561029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DE0D9E6-8BC0-FEEC-D19A-CD1A78ADB356}"/>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2B68FD1B-8160-6974-7470-1B8406A7D8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34D633C1-93FA-9762-6D5A-DF61948052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BE0F140-AF74-1660-76D2-68495B95C4C0}"/>
              </a:ext>
            </a:extLst>
          </p:cNvPr>
          <p:cNvSpPr>
            <a:spLocks noGrp="1"/>
          </p:cNvSpPr>
          <p:nvPr>
            <p:ph type="dt" sz="half" idx="10"/>
          </p:nvPr>
        </p:nvSpPr>
        <p:spPr/>
        <p:txBody>
          <a:bodyPr/>
          <a:lstStyle/>
          <a:p>
            <a:fld id="{DB894795-7BCA-403B-9443-D65F7866B0B7}" type="datetimeFigureOut">
              <a:rPr lang="tr-TR" smtClean="0"/>
              <a:t>26.08.2024</a:t>
            </a:fld>
            <a:endParaRPr lang="tr-TR"/>
          </a:p>
        </p:txBody>
      </p:sp>
      <p:sp>
        <p:nvSpPr>
          <p:cNvPr id="6" name="Alt Bilgi Yer Tutucusu 5">
            <a:extLst>
              <a:ext uri="{FF2B5EF4-FFF2-40B4-BE49-F238E27FC236}">
                <a16:creationId xmlns:a16="http://schemas.microsoft.com/office/drawing/2014/main" id="{5A10344F-FB56-28B8-8E84-A3DF84E99802}"/>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5C43AE5E-7C56-5F64-E99A-780AF9E2DE7D}"/>
              </a:ext>
            </a:extLst>
          </p:cNvPr>
          <p:cNvSpPr>
            <a:spLocks noGrp="1"/>
          </p:cNvSpPr>
          <p:nvPr>
            <p:ph type="sldNum" sz="quarter" idx="12"/>
          </p:nvPr>
        </p:nvSpPr>
        <p:spPr/>
        <p:txBody>
          <a:bodyPr/>
          <a:lstStyle/>
          <a:p>
            <a:fld id="{E30503C0-BB46-4D93-B90F-6E0A04AF3665}" type="slidenum">
              <a:rPr lang="tr-TR" smtClean="0"/>
              <a:t>‹#›</a:t>
            </a:fld>
            <a:endParaRPr lang="tr-TR"/>
          </a:p>
        </p:txBody>
      </p:sp>
    </p:spTree>
    <p:extLst>
      <p:ext uri="{BB962C8B-B14F-4D97-AF65-F5344CB8AC3E}">
        <p14:creationId xmlns:p14="http://schemas.microsoft.com/office/powerpoint/2010/main" val="3589464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D73E8D-57A4-A438-A59C-E22648B77CB4}"/>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0DE85AEA-10C2-A22E-F62E-0AD5593FBE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ECFC951F-7E5B-D42E-A0C6-AEEA77ED98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C9B7FD75-4FF5-376E-2112-6CB10077EAF7}"/>
              </a:ext>
            </a:extLst>
          </p:cNvPr>
          <p:cNvSpPr>
            <a:spLocks noGrp="1"/>
          </p:cNvSpPr>
          <p:nvPr>
            <p:ph type="dt" sz="half" idx="10"/>
          </p:nvPr>
        </p:nvSpPr>
        <p:spPr/>
        <p:txBody>
          <a:bodyPr/>
          <a:lstStyle/>
          <a:p>
            <a:fld id="{DB894795-7BCA-403B-9443-D65F7866B0B7}" type="datetimeFigureOut">
              <a:rPr lang="tr-TR" smtClean="0"/>
              <a:t>26.08.2024</a:t>
            </a:fld>
            <a:endParaRPr lang="tr-TR"/>
          </a:p>
        </p:txBody>
      </p:sp>
      <p:sp>
        <p:nvSpPr>
          <p:cNvPr id="6" name="Alt Bilgi Yer Tutucusu 5">
            <a:extLst>
              <a:ext uri="{FF2B5EF4-FFF2-40B4-BE49-F238E27FC236}">
                <a16:creationId xmlns:a16="http://schemas.microsoft.com/office/drawing/2014/main" id="{A353AD91-1108-2493-0985-1F28F6A02399}"/>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333027F-C033-1FC2-2FA1-59875B4CD904}"/>
              </a:ext>
            </a:extLst>
          </p:cNvPr>
          <p:cNvSpPr>
            <a:spLocks noGrp="1"/>
          </p:cNvSpPr>
          <p:nvPr>
            <p:ph type="sldNum" sz="quarter" idx="12"/>
          </p:nvPr>
        </p:nvSpPr>
        <p:spPr/>
        <p:txBody>
          <a:bodyPr/>
          <a:lstStyle/>
          <a:p>
            <a:fld id="{E30503C0-BB46-4D93-B90F-6E0A04AF3665}" type="slidenum">
              <a:rPr lang="tr-TR" smtClean="0"/>
              <a:t>‹#›</a:t>
            </a:fld>
            <a:endParaRPr lang="tr-TR"/>
          </a:p>
        </p:txBody>
      </p:sp>
    </p:spTree>
    <p:extLst>
      <p:ext uri="{BB962C8B-B14F-4D97-AF65-F5344CB8AC3E}">
        <p14:creationId xmlns:p14="http://schemas.microsoft.com/office/powerpoint/2010/main" val="2600918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0F97E2E3-9D27-71F1-7ECC-C65A8EEC75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D2F6494A-515A-6040-320A-BC308F1D34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178060F-A820-8782-7417-2A7E52BE57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894795-7BCA-403B-9443-D65F7866B0B7}" type="datetimeFigureOut">
              <a:rPr lang="tr-TR" smtClean="0"/>
              <a:t>26.08.2024</a:t>
            </a:fld>
            <a:endParaRPr lang="tr-TR"/>
          </a:p>
        </p:txBody>
      </p:sp>
      <p:sp>
        <p:nvSpPr>
          <p:cNvPr id="5" name="Alt Bilgi Yer Tutucusu 4">
            <a:extLst>
              <a:ext uri="{FF2B5EF4-FFF2-40B4-BE49-F238E27FC236}">
                <a16:creationId xmlns:a16="http://schemas.microsoft.com/office/drawing/2014/main" id="{970ED59B-586D-4BF9-5511-C6EFB540E7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tr-TR"/>
          </a:p>
        </p:txBody>
      </p:sp>
      <p:sp>
        <p:nvSpPr>
          <p:cNvPr id="6" name="Slayt Numarası Yer Tutucusu 5">
            <a:extLst>
              <a:ext uri="{FF2B5EF4-FFF2-40B4-BE49-F238E27FC236}">
                <a16:creationId xmlns:a16="http://schemas.microsoft.com/office/drawing/2014/main" id="{936659F6-D3D0-C2EC-5832-ACA3D72420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30503C0-BB46-4D93-B90F-6E0A04AF3665}" type="slidenum">
              <a:rPr lang="tr-TR" smtClean="0"/>
              <a:t>‹#›</a:t>
            </a:fld>
            <a:endParaRPr lang="tr-TR"/>
          </a:p>
        </p:txBody>
      </p:sp>
      <p:pic>
        <p:nvPicPr>
          <p:cNvPr id="8" name="Resim 7" descr="metin, ekran görüntüsü içeren bir resim&#10;&#10;Açıklama otomatik olarak oluşturuldu">
            <a:extLst>
              <a:ext uri="{FF2B5EF4-FFF2-40B4-BE49-F238E27FC236}">
                <a16:creationId xmlns:a16="http://schemas.microsoft.com/office/drawing/2014/main" id="{2BA767CB-B04D-3A64-DFF3-9BB3D1D2F6A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19491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B0D34168-14C1-BA1E-4FC0-47ADA7C0B655}"/>
              </a:ext>
            </a:extLst>
          </p:cNvPr>
          <p:cNvSpPr txBox="1">
            <a:spLocks/>
          </p:cNvSpPr>
          <p:nvPr/>
        </p:nvSpPr>
        <p:spPr>
          <a:xfrm>
            <a:off x="838200" y="1740045"/>
            <a:ext cx="10515600" cy="2710769"/>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solidFill>
                  <a:srgbClr val="002060"/>
                </a:solidFill>
                <a:latin typeface="Times New Roman" panose="02020603050405020304" pitchFamily="18" charset="0"/>
                <a:cs typeface="Times New Roman" panose="02020603050405020304" pitchFamily="18" charset="0"/>
              </a:rPr>
              <a:t>What are the indications for using sleeves and/or cones during revision total knee arthroplasty? </a:t>
            </a: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r>
              <a:rPr lang="en-US" sz="3300" dirty="0">
                <a:solidFill>
                  <a:srgbClr val="002060"/>
                </a:solidFill>
                <a:latin typeface="Times New Roman" panose="02020603050405020304" pitchFamily="18" charset="0"/>
                <a:cs typeface="Times New Roman" panose="02020603050405020304" pitchFamily="18" charset="0"/>
              </a:rPr>
              <a:t>Andrew Fraval </a:t>
            </a:r>
          </a:p>
          <a:p>
            <a:r>
              <a:rPr lang="en-US" sz="3300" dirty="0">
                <a:solidFill>
                  <a:srgbClr val="002060"/>
                </a:solidFill>
                <a:latin typeface="Times New Roman" panose="02020603050405020304" pitchFamily="18" charset="0"/>
                <a:cs typeface="Times New Roman" panose="02020603050405020304" pitchFamily="18" charset="0"/>
              </a:rPr>
              <a:t>St Vincent’s Hospital Melbourne Australia</a:t>
            </a:r>
          </a:p>
          <a:p>
            <a:r>
              <a:rPr lang="en-US" sz="3300" dirty="0">
                <a:solidFill>
                  <a:srgbClr val="002060"/>
                </a:solidFill>
                <a:latin typeface="Times New Roman" panose="02020603050405020304" pitchFamily="18" charset="0"/>
                <a:cs typeface="Times New Roman" panose="02020603050405020304" pitchFamily="18" charset="0"/>
              </a:rPr>
              <a:t>Melbourne Orthopaedic Group </a:t>
            </a:r>
            <a:endParaRPr lang="en-TR" sz="33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1207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D92FB7-8E5F-75B3-D41C-CF84D556B16C}"/>
              </a:ext>
            </a:extLst>
          </p:cNvPr>
          <p:cNvPicPr>
            <a:picLocks noChangeAspect="1"/>
          </p:cNvPicPr>
          <p:nvPr/>
        </p:nvPicPr>
        <p:blipFill rotWithShape="1">
          <a:blip r:embed="rId2"/>
          <a:srcRect l="18564" t="8744" r="1827" b="27869"/>
          <a:stretch/>
        </p:blipFill>
        <p:spPr>
          <a:xfrm>
            <a:off x="2013061" y="3149973"/>
            <a:ext cx="1503510" cy="1676992"/>
          </a:xfrm>
          <a:prstGeom prst="rect">
            <a:avLst/>
          </a:prstGeom>
        </p:spPr>
      </p:pic>
      <p:sp>
        <p:nvSpPr>
          <p:cNvPr id="3" name="TextBox 2">
            <a:extLst>
              <a:ext uri="{FF2B5EF4-FFF2-40B4-BE49-F238E27FC236}">
                <a16:creationId xmlns:a16="http://schemas.microsoft.com/office/drawing/2014/main" id="{6BD0043A-65E7-70C3-F375-64E917FD86D0}"/>
              </a:ext>
            </a:extLst>
          </p:cNvPr>
          <p:cNvSpPr txBox="1"/>
          <p:nvPr/>
        </p:nvSpPr>
        <p:spPr>
          <a:xfrm>
            <a:off x="1881401" y="4843073"/>
            <a:ext cx="1803699" cy="338554"/>
          </a:xfrm>
          <a:prstGeom prst="rect">
            <a:avLst/>
          </a:prstGeom>
          <a:noFill/>
        </p:spPr>
        <p:txBody>
          <a:bodyPr wrap="none" rtlCol="0">
            <a:spAutoFit/>
          </a:bodyPr>
          <a:lstStyle/>
          <a:p>
            <a:r>
              <a:rPr lang="en-US" sz="1600" dirty="0">
                <a:solidFill>
                  <a:schemeClr val="tx2">
                    <a:lumMod val="90000"/>
                    <a:lumOff val="10000"/>
                  </a:schemeClr>
                </a:solidFill>
              </a:rPr>
              <a:t>Dr </a:t>
            </a:r>
            <a:r>
              <a:rPr lang="en-AU" sz="1600" b="0" i="0" u="none" strike="noStrike" dirty="0">
                <a:solidFill>
                  <a:schemeClr val="tx2">
                    <a:lumMod val="90000"/>
                    <a:lumOff val="10000"/>
                  </a:schemeClr>
                </a:solidFill>
                <a:effectLst/>
                <a:latin typeface="Helvetica" pitchFamily="2" charset="0"/>
              </a:rPr>
              <a:t>Pawel Bartosz </a:t>
            </a:r>
            <a:endParaRPr lang="en-US" sz="1600" dirty="0">
              <a:solidFill>
                <a:schemeClr val="tx2">
                  <a:lumMod val="90000"/>
                  <a:lumOff val="10000"/>
                </a:schemeClr>
              </a:solidFill>
            </a:endParaRPr>
          </a:p>
        </p:txBody>
      </p:sp>
      <p:pic>
        <p:nvPicPr>
          <p:cNvPr id="4" name="Picture 3">
            <a:extLst>
              <a:ext uri="{FF2B5EF4-FFF2-40B4-BE49-F238E27FC236}">
                <a16:creationId xmlns:a16="http://schemas.microsoft.com/office/drawing/2014/main" id="{E852EA57-9FC8-5F7A-87B2-AA0FDC4F2982}"/>
              </a:ext>
            </a:extLst>
          </p:cNvPr>
          <p:cNvPicPr>
            <a:picLocks noChangeAspect="1"/>
          </p:cNvPicPr>
          <p:nvPr/>
        </p:nvPicPr>
        <p:blipFill>
          <a:blip r:embed="rId3"/>
          <a:stretch>
            <a:fillRect/>
          </a:stretch>
        </p:blipFill>
        <p:spPr>
          <a:xfrm>
            <a:off x="7174216" y="3139369"/>
            <a:ext cx="1502253" cy="1698199"/>
          </a:xfrm>
          <a:prstGeom prst="rect">
            <a:avLst/>
          </a:prstGeom>
        </p:spPr>
      </p:pic>
      <p:sp>
        <p:nvSpPr>
          <p:cNvPr id="5" name="TextBox 4">
            <a:extLst>
              <a:ext uri="{FF2B5EF4-FFF2-40B4-BE49-F238E27FC236}">
                <a16:creationId xmlns:a16="http://schemas.microsoft.com/office/drawing/2014/main" id="{19AD1902-2265-D877-10A9-37C34107EB90}"/>
              </a:ext>
            </a:extLst>
          </p:cNvPr>
          <p:cNvSpPr txBox="1"/>
          <p:nvPr/>
        </p:nvSpPr>
        <p:spPr>
          <a:xfrm>
            <a:off x="7210461" y="4891277"/>
            <a:ext cx="1598515" cy="338554"/>
          </a:xfrm>
          <a:prstGeom prst="rect">
            <a:avLst/>
          </a:prstGeom>
          <a:noFill/>
        </p:spPr>
        <p:txBody>
          <a:bodyPr wrap="none" rtlCol="0">
            <a:spAutoFit/>
          </a:bodyPr>
          <a:lstStyle/>
          <a:p>
            <a:r>
              <a:rPr lang="en-US" sz="1600" dirty="0">
                <a:solidFill>
                  <a:schemeClr val="tx2">
                    <a:lumMod val="90000"/>
                    <a:lumOff val="10000"/>
                  </a:schemeClr>
                </a:solidFill>
              </a:rPr>
              <a:t>Dr </a:t>
            </a:r>
            <a:r>
              <a:rPr lang="en-AU" sz="1600" b="0" i="0" u="none" strike="noStrike" dirty="0">
                <a:solidFill>
                  <a:schemeClr val="tx2">
                    <a:lumMod val="90000"/>
                    <a:lumOff val="10000"/>
                  </a:schemeClr>
                </a:solidFill>
                <a:effectLst/>
                <a:latin typeface="Helvetica" pitchFamily="2" charset="0"/>
              </a:rPr>
              <a:t>Robert </a:t>
            </a:r>
            <a:r>
              <a:rPr lang="en-AU" sz="1600" b="0" i="0" u="none" strike="noStrike" dirty="0" err="1">
                <a:solidFill>
                  <a:schemeClr val="tx2">
                    <a:lumMod val="90000"/>
                    <a:lumOff val="10000"/>
                  </a:schemeClr>
                </a:solidFill>
                <a:effectLst/>
                <a:latin typeface="Helvetica" pitchFamily="2" charset="0"/>
              </a:rPr>
              <a:t>Hube</a:t>
            </a:r>
            <a:endParaRPr lang="en-US" sz="1600" dirty="0">
              <a:solidFill>
                <a:schemeClr val="tx2">
                  <a:lumMod val="90000"/>
                  <a:lumOff val="10000"/>
                </a:schemeClr>
              </a:solidFill>
            </a:endParaRPr>
          </a:p>
        </p:txBody>
      </p:sp>
      <p:pic>
        <p:nvPicPr>
          <p:cNvPr id="6" name="Picture 5">
            <a:extLst>
              <a:ext uri="{FF2B5EF4-FFF2-40B4-BE49-F238E27FC236}">
                <a16:creationId xmlns:a16="http://schemas.microsoft.com/office/drawing/2014/main" id="{4374A481-22F4-888B-0BD5-068D27A6C929}"/>
              </a:ext>
            </a:extLst>
          </p:cNvPr>
          <p:cNvPicPr>
            <a:picLocks noChangeAspect="1"/>
          </p:cNvPicPr>
          <p:nvPr/>
        </p:nvPicPr>
        <p:blipFill rotWithShape="1">
          <a:blip r:embed="rId4"/>
          <a:srcRect t="6556" r="390" b="22289"/>
          <a:stretch/>
        </p:blipFill>
        <p:spPr>
          <a:xfrm>
            <a:off x="302871" y="3166082"/>
            <a:ext cx="1565079" cy="1676991"/>
          </a:xfrm>
          <a:prstGeom prst="rect">
            <a:avLst/>
          </a:prstGeom>
        </p:spPr>
      </p:pic>
      <p:sp>
        <p:nvSpPr>
          <p:cNvPr id="7" name="TextBox 6">
            <a:extLst>
              <a:ext uri="{FF2B5EF4-FFF2-40B4-BE49-F238E27FC236}">
                <a16:creationId xmlns:a16="http://schemas.microsoft.com/office/drawing/2014/main" id="{0C91D664-2CB9-8528-F237-CBE889B8794B}"/>
              </a:ext>
            </a:extLst>
          </p:cNvPr>
          <p:cNvSpPr txBox="1"/>
          <p:nvPr/>
        </p:nvSpPr>
        <p:spPr>
          <a:xfrm>
            <a:off x="302871" y="4843073"/>
            <a:ext cx="1507144" cy="338554"/>
          </a:xfrm>
          <a:prstGeom prst="rect">
            <a:avLst/>
          </a:prstGeom>
          <a:noFill/>
        </p:spPr>
        <p:txBody>
          <a:bodyPr wrap="none" rtlCol="0">
            <a:spAutoFit/>
          </a:bodyPr>
          <a:lstStyle/>
          <a:p>
            <a:r>
              <a:rPr lang="en-US" sz="1600" dirty="0">
                <a:solidFill>
                  <a:schemeClr val="tx2">
                    <a:lumMod val="90000"/>
                    <a:lumOff val="10000"/>
                  </a:schemeClr>
                </a:solidFill>
              </a:rPr>
              <a:t>Dr </a:t>
            </a:r>
            <a:r>
              <a:rPr lang="en-AU" sz="1600" b="0" i="0" u="none" strike="noStrike" dirty="0">
                <a:solidFill>
                  <a:schemeClr val="tx2">
                    <a:lumMod val="90000"/>
                    <a:lumOff val="10000"/>
                  </a:schemeClr>
                </a:solidFill>
                <a:effectLst/>
                <a:latin typeface="Helvetica" pitchFamily="2" charset="0"/>
              </a:rPr>
              <a:t>Jose </a:t>
            </a:r>
            <a:r>
              <a:rPr lang="en-AU" sz="1600" b="0" i="0" u="none" strike="noStrike" dirty="0" err="1">
                <a:solidFill>
                  <a:schemeClr val="tx2">
                    <a:lumMod val="90000"/>
                    <a:lumOff val="10000"/>
                  </a:schemeClr>
                </a:solidFill>
                <a:effectLst/>
                <a:latin typeface="Helvetica" pitchFamily="2" charset="0"/>
              </a:rPr>
              <a:t>Baeza</a:t>
            </a:r>
            <a:endParaRPr lang="en-US" sz="1600" dirty="0">
              <a:solidFill>
                <a:schemeClr val="tx2">
                  <a:lumMod val="90000"/>
                  <a:lumOff val="10000"/>
                </a:schemeClr>
              </a:solidFill>
            </a:endParaRPr>
          </a:p>
        </p:txBody>
      </p:sp>
      <p:pic>
        <p:nvPicPr>
          <p:cNvPr id="8" name="Picture 7">
            <a:extLst>
              <a:ext uri="{FF2B5EF4-FFF2-40B4-BE49-F238E27FC236}">
                <a16:creationId xmlns:a16="http://schemas.microsoft.com/office/drawing/2014/main" id="{1E47C4D9-8FFB-7CF5-8CCE-E48129724EBE}"/>
              </a:ext>
            </a:extLst>
          </p:cNvPr>
          <p:cNvPicPr>
            <a:picLocks noChangeAspect="1"/>
          </p:cNvPicPr>
          <p:nvPr/>
        </p:nvPicPr>
        <p:blipFill rotWithShape="1">
          <a:blip r:embed="rId5"/>
          <a:srcRect l="12911" t="2281" r="16575" b="21644"/>
          <a:stretch/>
        </p:blipFill>
        <p:spPr>
          <a:xfrm>
            <a:off x="3639897" y="3149973"/>
            <a:ext cx="1597336" cy="1693100"/>
          </a:xfrm>
          <a:prstGeom prst="rect">
            <a:avLst/>
          </a:prstGeom>
        </p:spPr>
      </p:pic>
      <p:sp>
        <p:nvSpPr>
          <p:cNvPr id="10" name="TextBox 9">
            <a:extLst>
              <a:ext uri="{FF2B5EF4-FFF2-40B4-BE49-F238E27FC236}">
                <a16:creationId xmlns:a16="http://schemas.microsoft.com/office/drawing/2014/main" id="{9F421F9D-BDE1-1B08-57DA-D1CCC58DCA13}"/>
              </a:ext>
            </a:extLst>
          </p:cNvPr>
          <p:cNvSpPr txBox="1"/>
          <p:nvPr/>
        </p:nvSpPr>
        <p:spPr>
          <a:xfrm>
            <a:off x="3639897" y="4826964"/>
            <a:ext cx="2059801" cy="584775"/>
          </a:xfrm>
          <a:prstGeom prst="rect">
            <a:avLst/>
          </a:prstGeom>
          <a:noFill/>
        </p:spPr>
        <p:txBody>
          <a:bodyPr wrap="square" rtlCol="0">
            <a:spAutoFit/>
          </a:bodyPr>
          <a:lstStyle/>
          <a:p>
            <a:r>
              <a:rPr lang="en-US" sz="1600" dirty="0">
                <a:solidFill>
                  <a:schemeClr val="tx2">
                    <a:lumMod val="90000"/>
                    <a:lumOff val="10000"/>
                  </a:schemeClr>
                </a:solidFill>
              </a:rPr>
              <a:t>Dr. Job Diego Velázquez Moreno</a:t>
            </a:r>
          </a:p>
        </p:txBody>
      </p:sp>
      <p:pic>
        <p:nvPicPr>
          <p:cNvPr id="11" name="Picture 10">
            <a:extLst>
              <a:ext uri="{FF2B5EF4-FFF2-40B4-BE49-F238E27FC236}">
                <a16:creationId xmlns:a16="http://schemas.microsoft.com/office/drawing/2014/main" id="{172E8096-E5A9-75BA-4246-B6987F5AB8F3}"/>
              </a:ext>
            </a:extLst>
          </p:cNvPr>
          <p:cNvPicPr>
            <a:picLocks noChangeAspect="1"/>
          </p:cNvPicPr>
          <p:nvPr/>
        </p:nvPicPr>
        <p:blipFill rotWithShape="1">
          <a:blip r:embed="rId6"/>
          <a:srcRect l="18262" t="6747" r="11487" b="31234"/>
          <a:stretch/>
        </p:blipFill>
        <p:spPr>
          <a:xfrm>
            <a:off x="10464898" y="3176686"/>
            <a:ext cx="1424231" cy="1676991"/>
          </a:xfrm>
          <a:prstGeom prst="rect">
            <a:avLst/>
          </a:prstGeom>
        </p:spPr>
      </p:pic>
      <p:sp>
        <p:nvSpPr>
          <p:cNvPr id="12" name="TextBox 11">
            <a:extLst>
              <a:ext uri="{FF2B5EF4-FFF2-40B4-BE49-F238E27FC236}">
                <a16:creationId xmlns:a16="http://schemas.microsoft.com/office/drawing/2014/main" id="{04C3FFFF-F41D-C6CA-BB5E-26025B5075A1}"/>
              </a:ext>
            </a:extLst>
          </p:cNvPr>
          <p:cNvSpPr txBox="1"/>
          <p:nvPr/>
        </p:nvSpPr>
        <p:spPr>
          <a:xfrm>
            <a:off x="8760846" y="4861513"/>
            <a:ext cx="2059801" cy="338554"/>
          </a:xfrm>
          <a:prstGeom prst="rect">
            <a:avLst/>
          </a:prstGeom>
          <a:noFill/>
        </p:spPr>
        <p:txBody>
          <a:bodyPr wrap="square" rtlCol="0">
            <a:spAutoFit/>
          </a:bodyPr>
          <a:lstStyle/>
          <a:p>
            <a:r>
              <a:rPr lang="en-US" sz="1600" dirty="0">
                <a:solidFill>
                  <a:schemeClr val="tx2">
                    <a:lumMod val="90000"/>
                    <a:lumOff val="10000"/>
                  </a:schemeClr>
                </a:solidFill>
              </a:rPr>
              <a:t>Dr. </a:t>
            </a:r>
            <a:r>
              <a:rPr lang="en-AU" sz="1600" b="0" i="0" u="none" strike="noStrike" dirty="0">
                <a:solidFill>
                  <a:srgbClr val="000000"/>
                </a:solidFill>
                <a:effectLst/>
                <a:latin typeface="Calibri" panose="020F0502020204030204" pitchFamily="34" charset="0"/>
              </a:rPr>
              <a:t>Ashok </a:t>
            </a:r>
            <a:r>
              <a:rPr lang="en-AU" sz="1600" b="0" i="0" u="none" strike="noStrike" dirty="0" err="1">
                <a:solidFill>
                  <a:srgbClr val="000000"/>
                </a:solidFill>
                <a:effectLst/>
                <a:latin typeface="Calibri" panose="020F0502020204030204" pitchFamily="34" charset="0"/>
              </a:rPr>
              <a:t>Rajgopal</a:t>
            </a:r>
            <a:endParaRPr lang="en-US" sz="1600" dirty="0">
              <a:solidFill>
                <a:schemeClr val="tx2">
                  <a:lumMod val="90000"/>
                  <a:lumOff val="10000"/>
                </a:schemeClr>
              </a:solidFill>
            </a:endParaRPr>
          </a:p>
        </p:txBody>
      </p:sp>
      <p:pic>
        <p:nvPicPr>
          <p:cNvPr id="13" name="Picture 12">
            <a:extLst>
              <a:ext uri="{FF2B5EF4-FFF2-40B4-BE49-F238E27FC236}">
                <a16:creationId xmlns:a16="http://schemas.microsoft.com/office/drawing/2014/main" id="{20778B5A-7FD3-3D4C-FC59-1D6EB8391151}"/>
              </a:ext>
            </a:extLst>
          </p:cNvPr>
          <p:cNvPicPr>
            <a:picLocks noChangeAspect="1"/>
          </p:cNvPicPr>
          <p:nvPr/>
        </p:nvPicPr>
        <p:blipFill rotWithShape="1">
          <a:blip r:embed="rId7"/>
          <a:srcRect r="4240" b="11760"/>
          <a:stretch/>
        </p:blipFill>
        <p:spPr>
          <a:xfrm>
            <a:off x="8847584" y="3139369"/>
            <a:ext cx="1446198" cy="1714308"/>
          </a:xfrm>
          <a:prstGeom prst="rect">
            <a:avLst/>
          </a:prstGeom>
        </p:spPr>
      </p:pic>
      <p:sp>
        <p:nvSpPr>
          <p:cNvPr id="14" name="TextBox 13">
            <a:extLst>
              <a:ext uri="{FF2B5EF4-FFF2-40B4-BE49-F238E27FC236}">
                <a16:creationId xmlns:a16="http://schemas.microsoft.com/office/drawing/2014/main" id="{8CAC38C7-78EA-8A0C-0367-9DFFAD26439C}"/>
              </a:ext>
            </a:extLst>
          </p:cNvPr>
          <p:cNvSpPr txBox="1"/>
          <p:nvPr/>
        </p:nvSpPr>
        <p:spPr>
          <a:xfrm>
            <a:off x="10420355" y="4863011"/>
            <a:ext cx="2059801" cy="338554"/>
          </a:xfrm>
          <a:prstGeom prst="rect">
            <a:avLst/>
          </a:prstGeom>
          <a:noFill/>
        </p:spPr>
        <p:txBody>
          <a:bodyPr wrap="square" rtlCol="0">
            <a:spAutoFit/>
          </a:bodyPr>
          <a:lstStyle/>
          <a:p>
            <a:r>
              <a:rPr lang="en-US" sz="1600" dirty="0">
                <a:solidFill>
                  <a:schemeClr val="tx2">
                    <a:lumMod val="90000"/>
                    <a:lumOff val="10000"/>
                  </a:schemeClr>
                </a:solidFill>
              </a:rPr>
              <a:t>Dr. </a:t>
            </a:r>
            <a:r>
              <a:rPr lang="en-AU" sz="1600" dirty="0">
                <a:solidFill>
                  <a:schemeClr val="tx2">
                    <a:lumMod val="90000"/>
                    <a:lumOff val="10000"/>
                  </a:schemeClr>
                </a:solidFill>
                <a:effectLst/>
                <a:latin typeface="Calibri" panose="020F0502020204030204" pitchFamily="34" charset="0"/>
                <a:ea typeface="DengXian" panose="02010600030101010101" pitchFamily="2" charset="-122"/>
                <a:cs typeface="Arial" panose="020B0604020202020204" pitchFamily="34" charset="0"/>
              </a:rPr>
              <a:t>Pablo San Ruiz</a:t>
            </a:r>
            <a:r>
              <a:rPr lang="en-AU" sz="1600" dirty="0">
                <a:solidFill>
                  <a:schemeClr val="tx2">
                    <a:lumMod val="90000"/>
                    <a:lumOff val="10000"/>
                  </a:schemeClr>
                </a:solidFill>
                <a:effectLst/>
              </a:rPr>
              <a:t> </a:t>
            </a:r>
            <a:endParaRPr lang="en-US" sz="1600" dirty="0">
              <a:solidFill>
                <a:schemeClr val="tx2">
                  <a:lumMod val="90000"/>
                  <a:lumOff val="10000"/>
                </a:schemeClr>
              </a:solidFill>
            </a:endParaRPr>
          </a:p>
        </p:txBody>
      </p:sp>
      <p:pic>
        <p:nvPicPr>
          <p:cNvPr id="16" name="Picture 15" descr="A person in a suit and tie&#10;&#10;Description automatically generated">
            <a:extLst>
              <a:ext uri="{FF2B5EF4-FFF2-40B4-BE49-F238E27FC236}">
                <a16:creationId xmlns:a16="http://schemas.microsoft.com/office/drawing/2014/main" id="{807856CD-60EE-9617-881E-B84F5828A2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0205" y="3144874"/>
            <a:ext cx="1631039" cy="1698199"/>
          </a:xfrm>
          <a:prstGeom prst="rect">
            <a:avLst/>
          </a:prstGeom>
        </p:spPr>
      </p:pic>
      <p:sp>
        <p:nvSpPr>
          <p:cNvPr id="17" name="TextBox 16">
            <a:extLst>
              <a:ext uri="{FF2B5EF4-FFF2-40B4-BE49-F238E27FC236}">
                <a16:creationId xmlns:a16="http://schemas.microsoft.com/office/drawing/2014/main" id="{9B1B525A-3E03-F083-6B13-EF2B5A494CF8}"/>
              </a:ext>
            </a:extLst>
          </p:cNvPr>
          <p:cNvSpPr txBox="1"/>
          <p:nvPr/>
        </p:nvSpPr>
        <p:spPr>
          <a:xfrm>
            <a:off x="5314561" y="4826963"/>
            <a:ext cx="2059801" cy="338554"/>
          </a:xfrm>
          <a:prstGeom prst="rect">
            <a:avLst/>
          </a:prstGeom>
          <a:noFill/>
        </p:spPr>
        <p:txBody>
          <a:bodyPr wrap="square" rtlCol="0">
            <a:spAutoFit/>
          </a:bodyPr>
          <a:lstStyle/>
          <a:p>
            <a:r>
              <a:rPr lang="en-US" sz="1600" dirty="0">
                <a:solidFill>
                  <a:schemeClr val="tx2">
                    <a:lumMod val="90000"/>
                    <a:lumOff val="10000"/>
                  </a:schemeClr>
                </a:solidFill>
              </a:rPr>
              <a:t>Dr. Andrew Fraval</a:t>
            </a:r>
          </a:p>
        </p:txBody>
      </p:sp>
    </p:spTree>
    <p:extLst>
      <p:ext uri="{BB962C8B-B14F-4D97-AF65-F5344CB8AC3E}">
        <p14:creationId xmlns:p14="http://schemas.microsoft.com/office/powerpoint/2010/main" val="611571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A65D20F-9141-68D2-6774-12A301B5C910}"/>
              </a:ext>
            </a:extLst>
          </p:cNvPr>
          <p:cNvSpPr>
            <a:spLocks noGrp="1"/>
          </p:cNvSpPr>
          <p:nvPr>
            <p:ph type="subTitle" idx="1"/>
          </p:nvPr>
        </p:nvSpPr>
        <p:spPr>
          <a:xfrm>
            <a:off x="1543277" y="2707627"/>
            <a:ext cx="9376514" cy="4011226"/>
          </a:xfrm>
        </p:spPr>
        <p:txBody>
          <a:bodyPr>
            <a:normAutofit fontScale="55000" lnSpcReduction="20000"/>
          </a:bodyPr>
          <a:lstStyle/>
          <a:p>
            <a:pPr marL="342900" indent="-342900" algn="l">
              <a:buFont typeface="Wingdings" pitchFamily="2" charset="2"/>
              <a:buChar char="v"/>
            </a:pPr>
            <a:r>
              <a:rPr lang="en-US" sz="4800" dirty="0">
                <a:solidFill>
                  <a:srgbClr val="002060"/>
                </a:solidFill>
                <a:latin typeface="Times New Roman" panose="02020603050405020304" pitchFamily="18" charset="0"/>
                <a:cs typeface="Times New Roman" panose="02020603050405020304" pitchFamily="18" charset="0"/>
              </a:rPr>
              <a:t>One important aspect of revision knee arthroplasty is to achieve durably well-fixed implants </a:t>
            </a:r>
          </a:p>
          <a:p>
            <a:pPr marL="342900" indent="-342900" algn="l">
              <a:buFont typeface="Wingdings" pitchFamily="2" charset="2"/>
              <a:buChar char="v"/>
            </a:pPr>
            <a:r>
              <a:rPr lang="en-US" sz="4800" dirty="0">
                <a:solidFill>
                  <a:srgbClr val="002060"/>
                </a:solidFill>
                <a:latin typeface="Times New Roman" panose="02020603050405020304" pitchFamily="18" charset="0"/>
                <a:cs typeface="Times New Roman" panose="02020603050405020304" pitchFamily="18" charset="0"/>
              </a:rPr>
              <a:t>Morgan-Jones et al introduced the concept of zonal fixation (epiphysis, metaphysis and diaphysis), and advocated for a minimum of 2 zones of solid fixation to obtain a durably well fixed revision prosthesis </a:t>
            </a:r>
          </a:p>
          <a:p>
            <a:pPr marL="800100" lvl="1" indent="-342900" algn="l">
              <a:buFont typeface="Wingdings" pitchFamily="2" charset="2"/>
              <a:buChar char="v"/>
            </a:pPr>
            <a:r>
              <a:rPr lang="en-US" sz="4400" dirty="0">
                <a:solidFill>
                  <a:srgbClr val="002060"/>
                </a:solidFill>
                <a:latin typeface="Times New Roman" panose="02020603050405020304" pitchFamily="18" charset="0"/>
                <a:cs typeface="Times New Roman" panose="02020603050405020304" pitchFamily="18" charset="0"/>
              </a:rPr>
              <a:t>A cemented or cementless stem can be used to obtain fixation in the diaphysis. </a:t>
            </a:r>
          </a:p>
          <a:p>
            <a:pPr marL="342900" indent="-342900" algn="l">
              <a:buFont typeface="Wingdings" pitchFamily="2" charset="2"/>
              <a:buChar char="v"/>
            </a:pPr>
            <a:r>
              <a:rPr lang="en-US" sz="4800">
                <a:solidFill>
                  <a:srgbClr val="002060"/>
                </a:solidFill>
                <a:latin typeface="Times New Roman" panose="02020603050405020304" pitchFamily="18" charset="0"/>
                <a:cs typeface="Times New Roman" panose="02020603050405020304" pitchFamily="18" charset="0"/>
              </a:rPr>
              <a:t>Porous-coated </a:t>
            </a:r>
            <a:r>
              <a:rPr lang="en-US" sz="4800" dirty="0">
                <a:solidFill>
                  <a:srgbClr val="002060"/>
                </a:solidFill>
                <a:latin typeface="Times New Roman" panose="02020603050405020304" pitchFamily="18" charset="0"/>
                <a:cs typeface="Times New Roman" panose="02020603050405020304" pitchFamily="18" charset="0"/>
              </a:rPr>
              <a:t>sleeves or cones have been used to obtain fixation in the metaphyseal zone. </a:t>
            </a:r>
          </a:p>
          <a:p>
            <a:pPr marL="800100" lvl="1" indent="-342900" algn="l">
              <a:buFont typeface="Wingdings" pitchFamily="2" charset="2"/>
              <a:buChar char="v"/>
            </a:pPr>
            <a:r>
              <a:rPr lang="en-US" sz="4400" dirty="0">
                <a:solidFill>
                  <a:srgbClr val="002060"/>
                </a:solidFill>
                <a:latin typeface="Times New Roman" panose="02020603050405020304" pitchFamily="18" charset="0"/>
                <a:cs typeface="Times New Roman" panose="02020603050405020304" pitchFamily="18" charset="0"/>
              </a:rPr>
              <a:t>The strategy of gaining metaphyseal fixation has a growing body of evidence with porous metaphyseal metal implants at 10 year follow up reported</a:t>
            </a:r>
            <a:endParaRPr lang="en-TR" sz="4400">
              <a:solidFill>
                <a:schemeClr val="bg1"/>
              </a:solidFill>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C55FD2DD-8111-8A96-4DEE-1641F5A6ED92}"/>
              </a:ext>
            </a:extLst>
          </p:cNvPr>
          <p:cNvSpPr>
            <a:spLocks noGrp="1"/>
          </p:cNvSpPr>
          <p:nvPr>
            <p:ph type="title"/>
          </p:nvPr>
        </p:nvSpPr>
        <p:spPr>
          <a:xfrm>
            <a:off x="1432956" y="2044845"/>
            <a:ext cx="10515600" cy="1325563"/>
          </a:xfrm>
        </p:spPr>
        <p:txBody>
          <a:bodyPr>
            <a:normAutofit fontScale="90000"/>
          </a:bodyPr>
          <a:lstStyle/>
          <a:p>
            <a:r>
              <a:rPr lang="en-US" u="sng" dirty="0">
                <a:solidFill>
                  <a:srgbClr val="002060"/>
                </a:solidFill>
                <a:latin typeface="Times New Roman" panose="02020603050405020304" pitchFamily="18" charset="0"/>
                <a:cs typeface="Times New Roman" panose="02020603050405020304" pitchFamily="18" charset="0"/>
              </a:rPr>
              <a:t>Why is this topic Important</a:t>
            </a:r>
            <a:br>
              <a:rPr lang="en-US" u="sng" dirty="0">
                <a:solidFill>
                  <a:srgbClr val="002060"/>
                </a:solidFill>
                <a:latin typeface="Times New Roman" panose="02020603050405020304" pitchFamily="18" charset="0"/>
                <a:cs typeface="Times New Roman" panose="02020603050405020304" pitchFamily="18" charset="0"/>
              </a:rPr>
            </a:br>
            <a:br>
              <a:rPr lang="en-US" u="sng" dirty="0">
                <a:solidFill>
                  <a:srgbClr val="002060"/>
                </a:solidFill>
                <a:latin typeface="Times New Roman" panose="02020603050405020304" pitchFamily="18" charset="0"/>
                <a:cs typeface="Times New Roman" panose="02020603050405020304" pitchFamily="18" charset="0"/>
              </a:rPr>
            </a:br>
            <a:endParaRPr lang="en-TR" sz="22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1938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BEF380BA-2F2E-C9C1-E313-CDB7B1D2B2D3}"/>
              </a:ext>
            </a:extLst>
          </p:cNvPr>
          <p:cNvSpPr txBox="1">
            <a:spLocks/>
          </p:cNvSpPr>
          <p:nvPr/>
        </p:nvSpPr>
        <p:spPr>
          <a:xfrm>
            <a:off x="1432956" y="20448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u="sng" dirty="0">
                <a:solidFill>
                  <a:srgbClr val="002060"/>
                </a:solidFill>
                <a:latin typeface="Times New Roman" panose="02020603050405020304" pitchFamily="18" charset="0"/>
                <a:cs typeface="Times New Roman" panose="02020603050405020304" pitchFamily="18" charset="0"/>
              </a:rPr>
              <a:t>Literature Review/Process</a:t>
            </a:r>
          </a:p>
          <a:p>
            <a:endParaRPr lang="en-TR">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B2CA443-D42A-C2A7-C5DE-A3AF800729AA}"/>
              </a:ext>
            </a:extLst>
          </p:cNvPr>
          <p:cNvSpPr txBox="1"/>
          <p:nvPr/>
        </p:nvSpPr>
        <p:spPr>
          <a:xfrm>
            <a:off x="2345635" y="2828836"/>
            <a:ext cx="6096000" cy="3231654"/>
          </a:xfrm>
          <a:prstGeom prst="rect">
            <a:avLst/>
          </a:prstGeom>
          <a:noFill/>
        </p:spPr>
        <p:txBody>
          <a:bodyPr wrap="square">
            <a:spAutoFit/>
          </a:bodyPr>
          <a:lstStyle/>
          <a:p>
            <a:pPr marL="342900" indent="-342900" algn="l">
              <a:buFont typeface="Wingdings" pitchFamily="2" charset="2"/>
              <a:buChar char="v"/>
            </a:pPr>
            <a:r>
              <a:rPr lang="en-US" sz="3600" dirty="0">
                <a:latin typeface="Times New Roman" panose="02020603050405020304" pitchFamily="18" charset="0"/>
                <a:cs typeface="Times New Roman" panose="02020603050405020304" pitchFamily="18" charset="0"/>
              </a:rPr>
              <a:t>Mesh terms used</a:t>
            </a:r>
          </a:p>
          <a:p>
            <a:pPr algn="l"/>
            <a:r>
              <a:rPr lang="en-AU" sz="1400" b="0" i="0" u="none" strike="noStrike" dirty="0">
                <a:solidFill>
                  <a:srgbClr val="242424"/>
                </a:solidFill>
                <a:effectLst/>
                <a:highlight>
                  <a:srgbClr val="FFFFFF"/>
                </a:highlight>
                <a:latin typeface="arial" panose="020B0604020202020204" pitchFamily="34" charset="0"/>
              </a:rPr>
              <a:t>"cone*" [</a:t>
            </a:r>
            <a:r>
              <a:rPr lang="en-AU" sz="1400" b="0" i="0" u="none" strike="noStrike" dirty="0" err="1">
                <a:solidFill>
                  <a:srgbClr val="242424"/>
                </a:solidFill>
                <a:effectLst/>
                <a:highlight>
                  <a:srgbClr val="FFFFFF"/>
                </a:highlight>
                <a:latin typeface="arial" panose="020B0604020202020204" pitchFamily="34" charset="0"/>
              </a:rPr>
              <a:t>ti</a:t>
            </a:r>
            <a:r>
              <a:rPr lang="en-AU" sz="1400" b="0" i="0" u="none" strike="noStrike" dirty="0">
                <a:solidFill>
                  <a:srgbClr val="242424"/>
                </a:solidFill>
                <a:effectLst/>
                <a:highlight>
                  <a:srgbClr val="FFFFFF"/>
                </a:highlight>
                <a:latin typeface="arial" panose="020B0604020202020204" pitchFamily="34" charset="0"/>
              </a:rPr>
              <a:t>] AND "revision total knee arthroplasty"[</a:t>
            </a:r>
            <a:r>
              <a:rPr lang="en-AU" sz="1400" b="0" i="0" u="none" strike="noStrike" dirty="0" err="1">
                <a:solidFill>
                  <a:srgbClr val="242424"/>
                </a:solidFill>
                <a:effectLst/>
                <a:highlight>
                  <a:srgbClr val="FFFFFF"/>
                </a:highlight>
                <a:latin typeface="arial" panose="020B0604020202020204" pitchFamily="34" charset="0"/>
              </a:rPr>
              <a:t>ti</a:t>
            </a:r>
            <a:r>
              <a:rPr lang="en-AU" sz="1400" b="0" i="0" u="none" strike="noStrike" dirty="0">
                <a:solidFill>
                  <a:srgbClr val="242424"/>
                </a:solidFill>
                <a:effectLst/>
                <a:highlight>
                  <a:srgbClr val="FFFFFF"/>
                </a:highlight>
                <a:latin typeface="arial" panose="020B0604020202020204" pitchFamily="34" charset="0"/>
              </a:rPr>
              <a:t>]</a:t>
            </a:r>
            <a:r>
              <a:rPr lang="en-AU" sz="1400" b="0" i="0" u="none" strike="noStrike" dirty="0">
                <a:solidFill>
                  <a:srgbClr val="000000"/>
                </a:solidFill>
                <a:effectLst/>
                <a:latin typeface="arial" panose="020B0604020202020204" pitchFamily="34" charset="0"/>
              </a:rPr>
              <a:t> </a:t>
            </a:r>
          </a:p>
          <a:p>
            <a:pPr algn="l"/>
            <a:r>
              <a:rPr lang="en-AU" sz="1400" b="0" i="0" u="none" strike="noStrike" dirty="0">
                <a:solidFill>
                  <a:srgbClr val="242424"/>
                </a:solidFill>
                <a:effectLst/>
                <a:highlight>
                  <a:srgbClr val="FFFFFF"/>
                </a:highlight>
                <a:latin typeface="arial" panose="020B0604020202020204" pitchFamily="34" charset="0"/>
              </a:rPr>
              <a:t>"cone*"[</a:t>
            </a:r>
            <a:r>
              <a:rPr lang="en-AU" sz="1400" b="0" i="0" u="none" strike="noStrike" dirty="0" err="1">
                <a:solidFill>
                  <a:srgbClr val="242424"/>
                </a:solidFill>
                <a:effectLst/>
                <a:highlight>
                  <a:srgbClr val="FFFFFF"/>
                </a:highlight>
                <a:latin typeface="arial" panose="020B0604020202020204" pitchFamily="34" charset="0"/>
              </a:rPr>
              <a:t>tiab</a:t>
            </a:r>
            <a:r>
              <a:rPr lang="en-AU" sz="1400" b="0" i="0" u="none" strike="noStrike" dirty="0">
                <a:solidFill>
                  <a:srgbClr val="242424"/>
                </a:solidFill>
                <a:effectLst/>
                <a:highlight>
                  <a:srgbClr val="FFFFFF"/>
                </a:highlight>
                <a:latin typeface="arial" panose="020B0604020202020204" pitchFamily="34" charset="0"/>
              </a:rPr>
              <a:t>] AND "revision total knee arthroplasty"[</a:t>
            </a:r>
            <a:r>
              <a:rPr lang="en-AU" sz="1400" b="0" i="0" u="none" strike="noStrike" dirty="0" err="1">
                <a:solidFill>
                  <a:srgbClr val="242424"/>
                </a:solidFill>
                <a:effectLst/>
                <a:highlight>
                  <a:srgbClr val="FFFFFF"/>
                </a:highlight>
                <a:latin typeface="arial" panose="020B0604020202020204" pitchFamily="34" charset="0"/>
              </a:rPr>
              <a:t>tiab</a:t>
            </a:r>
            <a:r>
              <a:rPr lang="en-AU" sz="1400" b="0" i="0" u="none" strike="noStrike" dirty="0">
                <a:solidFill>
                  <a:srgbClr val="242424"/>
                </a:solidFill>
                <a:effectLst/>
                <a:highlight>
                  <a:srgbClr val="FFFFFF"/>
                </a:highlight>
                <a:latin typeface="arial" panose="020B0604020202020204" pitchFamily="34" charset="0"/>
              </a:rPr>
              <a:t>]</a:t>
            </a:r>
            <a:r>
              <a:rPr lang="en-AU" sz="1400" b="0" i="0" u="none" strike="noStrike" dirty="0">
                <a:solidFill>
                  <a:srgbClr val="000000"/>
                </a:solidFill>
                <a:effectLst/>
                <a:latin typeface="arial" panose="020B0604020202020204" pitchFamily="34" charset="0"/>
              </a:rPr>
              <a:t> </a:t>
            </a:r>
          </a:p>
          <a:p>
            <a:pPr algn="l"/>
            <a:r>
              <a:rPr lang="en-AU" sz="1400" b="0" i="0" u="none" strike="noStrike" dirty="0">
                <a:solidFill>
                  <a:srgbClr val="242424"/>
                </a:solidFill>
                <a:effectLst/>
                <a:highlight>
                  <a:srgbClr val="FFFFFF"/>
                </a:highlight>
                <a:latin typeface="arial" panose="020B0604020202020204" pitchFamily="34" charset="0"/>
              </a:rPr>
              <a:t>"sleeve*" [</a:t>
            </a:r>
            <a:r>
              <a:rPr lang="en-AU" sz="1400" b="0" i="0" u="none" strike="noStrike" dirty="0" err="1">
                <a:solidFill>
                  <a:srgbClr val="242424"/>
                </a:solidFill>
                <a:effectLst/>
                <a:highlight>
                  <a:srgbClr val="FFFFFF"/>
                </a:highlight>
                <a:latin typeface="arial" panose="020B0604020202020204" pitchFamily="34" charset="0"/>
              </a:rPr>
              <a:t>ti</a:t>
            </a:r>
            <a:r>
              <a:rPr lang="en-AU" sz="1400" b="0" i="0" u="none" strike="noStrike" dirty="0">
                <a:solidFill>
                  <a:srgbClr val="242424"/>
                </a:solidFill>
                <a:effectLst/>
                <a:highlight>
                  <a:srgbClr val="FFFFFF"/>
                </a:highlight>
                <a:latin typeface="arial" panose="020B0604020202020204" pitchFamily="34" charset="0"/>
              </a:rPr>
              <a:t>] AND "revision total knee arthroplasty"[</a:t>
            </a:r>
            <a:r>
              <a:rPr lang="en-AU" sz="1400" b="0" i="0" u="none" strike="noStrike" dirty="0" err="1">
                <a:solidFill>
                  <a:srgbClr val="242424"/>
                </a:solidFill>
                <a:effectLst/>
                <a:highlight>
                  <a:srgbClr val="FFFFFF"/>
                </a:highlight>
                <a:latin typeface="arial" panose="020B0604020202020204" pitchFamily="34" charset="0"/>
              </a:rPr>
              <a:t>ti</a:t>
            </a:r>
            <a:r>
              <a:rPr lang="en-AU" sz="1400" b="0" i="0" u="none" strike="noStrike" dirty="0">
                <a:solidFill>
                  <a:srgbClr val="242424"/>
                </a:solidFill>
                <a:effectLst/>
                <a:highlight>
                  <a:srgbClr val="FFFFFF"/>
                </a:highlight>
                <a:latin typeface="arial" panose="020B0604020202020204" pitchFamily="34" charset="0"/>
              </a:rPr>
              <a:t>]</a:t>
            </a:r>
            <a:r>
              <a:rPr lang="en-AU" sz="1400" b="0" i="0" u="none" strike="noStrike" dirty="0">
                <a:solidFill>
                  <a:srgbClr val="000000"/>
                </a:solidFill>
                <a:effectLst/>
                <a:latin typeface="arial" panose="020B0604020202020204" pitchFamily="34" charset="0"/>
              </a:rPr>
              <a:t> </a:t>
            </a:r>
          </a:p>
          <a:p>
            <a:pPr algn="l"/>
            <a:r>
              <a:rPr lang="en-AU" sz="1400" b="0" i="0" u="none" strike="noStrike" dirty="0">
                <a:solidFill>
                  <a:srgbClr val="242424"/>
                </a:solidFill>
                <a:effectLst/>
                <a:highlight>
                  <a:srgbClr val="FFFFFF"/>
                </a:highlight>
                <a:latin typeface="arial" panose="020B0604020202020204" pitchFamily="34" charset="0"/>
              </a:rPr>
              <a:t>"sleeve*"[</a:t>
            </a:r>
            <a:r>
              <a:rPr lang="en-AU" sz="1400" b="0" i="0" u="none" strike="noStrike" dirty="0" err="1">
                <a:solidFill>
                  <a:srgbClr val="242424"/>
                </a:solidFill>
                <a:effectLst/>
                <a:highlight>
                  <a:srgbClr val="FFFFFF"/>
                </a:highlight>
                <a:latin typeface="arial" panose="020B0604020202020204" pitchFamily="34" charset="0"/>
              </a:rPr>
              <a:t>tiab</a:t>
            </a:r>
            <a:r>
              <a:rPr lang="en-AU" sz="1400" b="0" i="0" u="none" strike="noStrike" dirty="0">
                <a:solidFill>
                  <a:srgbClr val="242424"/>
                </a:solidFill>
                <a:effectLst/>
                <a:highlight>
                  <a:srgbClr val="FFFFFF"/>
                </a:highlight>
                <a:latin typeface="arial" panose="020B0604020202020204" pitchFamily="34" charset="0"/>
              </a:rPr>
              <a:t>] AND "revision total knee arthroplasty"[</a:t>
            </a:r>
            <a:r>
              <a:rPr lang="en-AU" sz="1400" b="0" i="0" u="none" strike="noStrike" dirty="0" err="1">
                <a:solidFill>
                  <a:srgbClr val="242424"/>
                </a:solidFill>
                <a:effectLst/>
                <a:highlight>
                  <a:srgbClr val="FFFFFF"/>
                </a:highlight>
                <a:latin typeface="arial" panose="020B0604020202020204" pitchFamily="34" charset="0"/>
              </a:rPr>
              <a:t>tiab</a:t>
            </a:r>
            <a:r>
              <a:rPr lang="en-AU" sz="1400" b="0" i="0" u="none" strike="noStrike" dirty="0">
                <a:solidFill>
                  <a:srgbClr val="242424"/>
                </a:solidFill>
                <a:effectLst/>
                <a:highlight>
                  <a:srgbClr val="FFFFFF"/>
                </a:highlight>
                <a:latin typeface="arial" panose="020B0604020202020204" pitchFamily="34" charset="0"/>
              </a:rPr>
              <a:t>]</a:t>
            </a:r>
            <a:r>
              <a:rPr lang="en-AU" sz="1400" b="0" i="0" u="none" strike="noStrike" dirty="0">
                <a:solidFill>
                  <a:srgbClr val="000000"/>
                </a:solidFill>
                <a:effectLst/>
                <a:latin typeface="arial" panose="020B0604020202020204" pitchFamily="34" charset="0"/>
              </a:rPr>
              <a:t> </a:t>
            </a:r>
          </a:p>
          <a:p>
            <a:pPr algn="l"/>
            <a:r>
              <a:rPr lang="en-AU" sz="1400" b="0" i="0" u="none" strike="noStrike" dirty="0">
                <a:solidFill>
                  <a:srgbClr val="242424"/>
                </a:solidFill>
                <a:effectLst/>
                <a:highlight>
                  <a:srgbClr val="FFFFFF"/>
                </a:highlight>
                <a:latin typeface="arial" panose="020B0604020202020204" pitchFamily="34" charset="0"/>
              </a:rPr>
              <a:t>"</a:t>
            </a:r>
            <a:r>
              <a:rPr lang="en-AU" sz="1400" b="0" i="0" u="none" strike="noStrike" dirty="0">
                <a:solidFill>
                  <a:srgbClr val="000000"/>
                </a:solidFill>
                <a:effectLst/>
                <a:latin typeface="arial" panose="020B0604020202020204" pitchFamily="34" charset="0"/>
              </a:rPr>
              <a:t>Femoral metaphyseal defect</a:t>
            </a:r>
            <a:r>
              <a:rPr lang="en-AU" sz="1400" b="0" i="0" u="none" strike="noStrike" dirty="0">
                <a:solidFill>
                  <a:srgbClr val="242424"/>
                </a:solidFill>
                <a:effectLst/>
                <a:highlight>
                  <a:srgbClr val="FFFFFF"/>
                </a:highlight>
                <a:latin typeface="arial" panose="020B0604020202020204" pitchFamily="34" charset="0"/>
              </a:rPr>
              <a:t>*" [</a:t>
            </a:r>
            <a:r>
              <a:rPr lang="en-AU" sz="1400" b="0" i="0" u="none" strike="noStrike" dirty="0" err="1">
                <a:solidFill>
                  <a:srgbClr val="242424"/>
                </a:solidFill>
                <a:effectLst/>
                <a:highlight>
                  <a:srgbClr val="FFFFFF"/>
                </a:highlight>
                <a:latin typeface="arial" panose="020B0604020202020204" pitchFamily="34" charset="0"/>
              </a:rPr>
              <a:t>ti</a:t>
            </a:r>
            <a:r>
              <a:rPr lang="en-AU" sz="1400" b="0" i="0" u="none" strike="noStrike" dirty="0">
                <a:solidFill>
                  <a:srgbClr val="242424"/>
                </a:solidFill>
                <a:effectLst/>
                <a:highlight>
                  <a:srgbClr val="FFFFFF"/>
                </a:highlight>
                <a:latin typeface="arial" panose="020B0604020202020204" pitchFamily="34" charset="0"/>
              </a:rPr>
              <a:t>] AND "revision total knee arthroplasty"[</a:t>
            </a:r>
            <a:r>
              <a:rPr lang="en-AU" sz="1400" b="0" i="0" u="none" strike="noStrike" dirty="0" err="1">
                <a:solidFill>
                  <a:srgbClr val="242424"/>
                </a:solidFill>
                <a:effectLst/>
                <a:highlight>
                  <a:srgbClr val="FFFFFF"/>
                </a:highlight>
                <a:latin typeface="arial" panose="020B0604020202020204" pitchFamily="34" charset="0"/>
              </a:rPr>
              <a:t>ti</a:t>
            </a:r>
            <a:r>
              <a:rPr lang="en-AU" sz="1400" b="0" i="0" u="none" strike="noStrike" dirty="0">
                <a:solidFill>
                  <a:srgbClr val="242424"/>
                </a:solidFill>
                <a:effectLst/>
                <a:highlight>
                  <a:srgbClr val="FFFFFF"/>
                </a:highlight>
                <a:latin typeface="arial" panose="020B0604020202020204" pitchFamily="34" charset="0"/>
              </a:rPr>
              <a:t>]</a:t>
            </a:r>
            <a:r>
              <a:rPr lang="en-AU" sz="1400" b="0" i="0" u="none" strike="noStrike" dirty="0">
                <a:solidFill>
                  <a:srgbClr val="000000"/>
                </a:solidFill>
                <a:effectLst/>
                <a:latin typeface="arial" panose="020B0604020202020204" pitchFamily="34" charset="0"/>
              </a:rPr>
              <a:t> </a:t>
            </a:r>
          </a:p>
          <a:p>
            <a:pPr algn="l"/>
            <a:r>
              <a:rPr lang="en-AU" sz="1400" b="0" i="0" u="none" strike="noStrike" dirty="0">
                <a:solidFill>
                  <a:srgbClr val="242424"/>
                </a:solidFill>
                <a:effectLst/>
                <a:highlight>
                  <a:srgbClr val="FFFFFF"/>
                </a:highlight>
                <a:latin typeface="arial" panose="020B0604020202020204" pitchFamily="34" charset="0"/>
              </a:rPr>
              <a:t>"</a:t>
            </a:r>
            <a:r>
              <a:rPr lang="en-AU" sz="1400" b="0" i="0" u="none" strike="noStrike" dirty="0">
                <a:solidFill>
                  <a:srgbClr val="000000"/>
                </a:solidFill>
                <a:effectLst/>
                <a:latin typeface="arial" panose="020B0604020202020204" pitchFamily="34" charset="0"/>
              </a:rPr>
              <a:t>Femoral metaphyseal defect</a:t>
            </a:r>
            <a:r>
              <a:rPr lang="en-AU" sz="1400" b="0" i="0" u="none" strike="noStrike" dirty="0">
                <a:solidFill>
                  <a:srgbClr val="242424"/>
                </a:solidFill>
                <a:effectLst/>
                <a:highlight>
                  <a:srgbClr val="FFFFFF"/>
                </a:highlight>
                <a:latin typeface="arial" panose="020B0604020202020204" pitchFamily="34" charset="0"/>
              </a:rPr>
              <a:t>*"[</a:t>
            </a:r>
            <a:r>
              <a:rPr lang="en-AU" sz="1400" b="0" i="0" u="none" strike="noStrike" dirty="0" err="1">
                <a:solidFill>
                  <a:srgbClr val="242424"/>
                </a:solidFill>
                <a:effectLst/>
                <a:highlight>
                  <a:srgbClr val="FFFFFF"/>
                </a:highlight>
                <a:latin typeface="arial" panose="020B0604020202020204" pitchFamily="34" charset="0"/>
              </a:rPr>
              <a:t>tiab</a:t>
            </a:r>
            <a:r>
              <a:rPr lang="en-AU" sz="1400" b="0" i="0" u="none" strike="noStrike" dirty="0">
                <a:solidFill>
                  <a:srgbClr val="242424"/>
                </a:solidFill>
                <a:effectLst/>
                <a:highlight>
                  <a:srgbClr val="FFFFFF"/>
                </a:highlight>
                <a:latin typeface="arial" panose="020B0604020202020204" pitchFamily="34" charset="0"/>
              </a:rPr>
              <a:t>] AND "revision total knee arthroplasty"[</a:t>
            </a:r>
            <a:r>
              <a:rPr lang="en-AU" sz="1400" b="0" i="0" u="none" strike="noStrike" dirty="0" err="1">
                <a:solidFill>
                  <a:srgbClr val="242424"/>
                </a:solidFill>
                <a:effectLst/>
                <a:highlight>
                  <a:srgbClr val="FFFFFF"/>
                </a:highlight>
                <a:latin typeface="arial" panose="020B0604020202020204" pitchFamily="34" charset="0"/>
              </a:rPr>
              <a:t>tiab</a:t>
            </a:r>
            <a:r>
              <a:rPr lang="en-AU" sz="1400" b="0" i="0" u="none" strike="noStrike" dirty="0">
                <a:solidFill>
                  <a:srgbClr val="242424"/>
                </a:solidFill>
                <a:effectLst/>
                <a:highlight>
                  <a:srgbClr val="FFFFFF"/>
                </a:highlight>
                <a:latin typeface="arial" panose="020B0604020202020204" pitchFamily="34" charset="0"/>
              </a:rPr>
              <a:t>]</a:t>
            </a:r>
            <a:r>
              <a:rPr lang="en-AU" sz="1400" b="0" i="0" u="none" strike="noStrike" dirty="0">
                <a:solidFill>
                  <a:srgbClr val="000000"/>
                </a:solidFill>
                <a:effectLst/>
                <a:latin typeface="arial" panose="020B0604020202020204" pitchFamily="34" charset="0"/>
              </a:rPr>
              <a:t> </a:t>
            </a:r>
          </a:p>
          <a:p>
            <a:pPr algn="l"/>
            <a:r>
              <a:rPr lang="en-AU" sz="1400" b="0" i="0" u="none" strike="noStrike" dirty="0">
                <a:solidFill>
                  <a:srgbClr val="242424"/>
                </a:solidFill>
                <a:effectLst/>
                <a:highlight>
                  <a:srgbClr val="FFFFFF"/>
                </a:highlight>
                <a:latin typeface="arial" panose="020B0604020202020204" pitchFamily="34" charset="0"/>
              </a:rPr>
              <a:t>"</a:t>
            </a:r>
            <a:r>
              <a:rPr lang="en-AU" sz="1400" b="0" i="0" u="none" strike="noStrike" dirty="0">
                <a:solidFill>
                  <a:srgbClr val="000000"/>
                </a:solidFill>
                <a:effectLst/>
                <a:latin typeface="arial" panose="020B0604020202020204" pitchFamily="34" charset="0"/>
              </a:rPr>
              <a:t>Tibial metaphyseal defect</a:t>
            </a:r>
            <a:r>
              <a:rPr lang="en-AU" sz="1400" b="0" i="0" u="none" strike="noStrike" dirty="0">
                <a:solidFill>
                  <a:srgbClr val="242424"/>
                </a:solidFill>
                <a:effectLst/>
                <a:highlight>
                  <a:srgbClr val="FFFFFF"/>
                </a:highlight>
                <a:latin typeface="arial" panose="020B0604020202020204" pitchFamily="34" charset="0"/>
              </a:rPr>
              <a:t>*" [</a:t>
            </a:r>
            <a:r>
              <a:rPr lang="en-AU" sz="1400" b="0" i="0" u="none" strike="noStrike" dirty="0" err="1">
                <a:solidFill>
                  <a:srgbClr val="242424"/>
                </a:solidFill>
                <a:effectLst/>
                <a:highlight>
                  <a:srgbClr val="FFFFFF"/>
                </a:highlight>
                <a:latin typeface="arial" panose="020B0604020202020204" pitchFamily="34" charset="0"/>
              </a:rPr>
              <a:t>ti</a:t>
            </a:r>
            <a:r>
              <a:rPr lang="en-AU" sz="1400" b="0" i="0" u="none" strike="noStrike" dirty="0">
                <a:solidFill>
                  <a:srgbClr val="242424"/>
                </a:solidFill>
                <a:effectLst/>
                <a:highlight>
                  <a:srgbClr val="FFFFFF"/>
                </a:highlight>
                <a:latin typeface="arial" panose="020B0604020202020204" pitchFamily="34" charset="0"/>
              </a:rPr>
              <a:t>] AND "revision total knee arthroplasty"[</a:t>
            </a:r>
            <a:r>
              <a:rPr lang="en-AU" sz="1400" b="0" i="0" u="none" strike="noStrike" dirty="0" err="1">
                <a:solidFill>
                  <a:srgbClr val="242424"/>
                </a:solidFill>
                <a:effectLst/>
                <a:highlight>
                  <a:srgbClr val="FFFFFF"/>
                </a:highlight>
                <a:latin typeface="arial" panose="020B0604020202020204" pitchFamily="34" charset="0"/>
              </a:rPr>
              <a:t>ti</a:t>
            </a:r>
            <a:r>
              <a:rPr lang="en-AU" sz="1400" b="0" i="0" u="none" strike="noStrike" dirty="0">
                <a:solidFill>
                  <a:srgbClr val="242424"/>
                </a:solidFill>
                <a:effectLst/>
                <a:highlight>
                  <a:srgbClr val="FFFFFF"/>
                </a:highlight>
                <a:latin typeface="arial" panose="020B0604020202020204" pitchFamily="34" charset="0"/>
              </a:rPr>
              <a:t>]</a:t>
            </a:r>
            <a:r>
              <a:rPr lang="en-AU" sz="1400" b="0" i="0" u="none" strike="noStrike" dirty="0">
                <a:solidFill>
                  <a:srgbClr val="000000"/>
                </a:solidFill>
                <a:effectLst/>
                <a:latin typeface="arial" panose="020B0604020202020204" pitchFamily="34" charset="0"/>
              </a:rPr>
              <a:t> </a:t>
            </a:r>
          </a:p>
          <a:p>
            <a:pPr algn="l"/>
            <a:r>
              <a:rPr lang="en-AU" sz="1400" b="0" i="0" u="none" strike="noStrike" dirty="0">
                <a:solidFill>
                  <a:srgbClr val="242424"/>
                </a:solidFill>
                <a:effectLst/>
                <a:highlight>
                  <a:srgbClr val="FFFFFF"/>
                </a:highlight>
                <a:latin typeface="arial" panose="020B0604020202020204" pitchFamily="34" charset="0"/>
              </a:rPr>
              <a:t>"</a:t>
            </a:r>
            <a:r>
              <a:rPr lang="en-AU" sz="1400" b="0" i="0" u="none" strike="noStrike" dirty="0">
                <a:solidFill>
                  <a:srgbClr val="000000"/>
                </a:solidFill>
                <a:effectLst/>
                <a:latin typeface="arial" panose="020B0604020202020204" pitchFamily="34" charset="0"/>
              </a:rPr>
              <a:t>Tibial metaphyseal defect</a:t>
            </a:r>
            <a:r>
              <a:rPr lang="en-AU" sz="1400" b="0" i="0" u="none" strike="noStrike" dirty="0">
                <a:solidFill>
                  <a:srgbClr val="242424"/>
                </a:solidFill>
                <a:effectLst/>
                <a:highlight>
                  <a:srgbClr val="FFFFFF"/>
                </a:highlight>
                <a:latin typeface="arial" panose="020B0604020202020204" pitchFamily="34" charset="0"/>
              </a:rPr>
              <a:t>*"[</a:t>
            </a:r>
            <a:r>
              <a:rPr lang="en-AU" sz="1400" b="0" i="0" u="none" strike="noStrike" dirty="0" err="1">
                <a:solidFill>
                  <a:srgbClr val="242424"/>
                </a:solidFill>
                <a:effectLst/>
                <a:highlight>
                  <a:srgbClr val="FFFFFF"/>
                </a:highlight>
                <a:latin typeface="arial" panose="020B0604020202020204" pitchFamily="34" charset="0"/>
              </a:rPr>
              <a:t>tiab</a:t>
            </a:r>
            <a:r>
              <a:rPr lang="en-AU" sz="1400" b="0" i="0" u="none" strike="noStrike" dirty="0">
                <a:solidFill>
                  <a:srgbClr val="242424"/>
                </a:solidFill>
                <a:effectLst/>
                <a:highlight>
                  <a:srgbClr val="FFFFFF"/>
                </a:highlight>
                <a:latin typeface="arial" panose="020B0604020202020204" pitchFamily="34" charset="0"/>
              </a:rPr>
              <a:t>] AND "revision total knee arthroplasty"[</a:t>
            </a:r>
            <a:r>
              <a:rPr lang="en-AU" sz="1400" b="0" i="0" u="none" strike="noStrike" dirty="0" err="1">
                <a:solidFill>
                  <a:srgbClr val="242424"/>
                </a:solidFill>
                <a:effectLst/>
                <a:highlight>
                  <a:srgbClr val="FFFFFF"/>
                </a:highlight>
                <a:latin typeface="arial" panose="020B0604020202020204" pitchFamily="34" charset="0"/>
              </a:rPr>
              <a:t>tiab</a:t>
            </a:r>
            <a:r>
              <a:rPr lang="en-AU" sz="1400" b="0" i="0" u="none" strike="noStrike" dirty="0">
                <a:solidFill>
                  <a:srgbClr val="242424"/>
                </a:solidFill>
                <a:effectLst/>
                <a:highlight>
                  <a:srgbClr val="FFFFFF"/>
                </a:highlight>
                <a:latin typeface="arial" panose="020B0604020202020204" pitchFamily="34" charset="0"/>
              </a:rPr>
              <a:t>]</a:t>
            </a:r>
            <a:r>
              <a:rPr lang="en-AU" sz="1400" b="0" i="0" u="none" strike="noStrike" dirty="0">
                <a:solidFill>
                  <a:srgbClr val="000000"/>
                </a:solidFill>
                <a:effectLst/>
                <a:latin typeface="arial" panose="020B0604020202020204" pitchFamily="34" charset="0"/>
              </a:rPr>
              <a:t> </a:t>
            </a:r>
          </a:p>
          <a:p>
            <a:pPr algn="l"/>
            <a:r>
              <a:rPr lang="en-AU" sz="1400" b="0" i="0" u="none" strike="noStrike" dirty="0">
                <a:solidFill>
                  <a:srgbClr val="242424"/>
                </a:solidFill>
                <a:effectLst/>
                <a:highlight>
                  <a:srgbClr val="FFFFFF"/>
                </a:highlight>
                <a:latin typeface="arial" panose="020B0604020202020204" pitchFamily="34" charset="0"/>
              </a:rPr>
              <a:t>"implant fixation*" [</a:t>
            </a:r>
            <a:r>
              <a:rPr lang="en-AU" sz="1400" b="0" i="0" u="none" strike="noStrike" dirty="0" err="1">
                <a:solidFill>
                  <a:srgbClr val="242424"/>
                </a:solidFill>
                <a:effectLst/>
                <a:highlight>
                  <a:srgbClr val="FFFFFF"/>
                </a:highlight>
                <a:latin typeface="arial" panose="020B0604020202020204" pitchFamily="34" charset="0"/>
              </a:rPr>
              <a:t>ti</a:t>
            </a:r>
            <a:r>
              <a:rPr lang="en-AU" sz="1400" b="0" i="0" u="none" strike="noStrike" dirty="0">
                <a:solidFill>
                  <a:srgbClr val="242424"/>
                </a:solidFill>
                <a:effectLst/>
                <a:highlight>
                  <a:srgbClr val="FFFFFF"/>
                </a:highlight>
                <a:latin typeface="arial" panose="020B0604020202020204" pitchFamily="34" charset="0"/>
              </a:rPr>
              <a:t>] AND "revision total knee arthroplasty"[</a:t>
            </a:r>
            <a:r>
              <a:rPr lang="en-AU" sz="1400" b="0" i="0" u="none" strike="noStrike" dirty="0" err="1">
                <a:solidFill>
                  <a:srgbClr val="242424"/>
                </a:solidFill>
                <a:effectLst/>
                <a:highlight>
                  <a:srgbClr val="FFFFFF"/>
                </a:highlight>
                <a:latin typeface="arial" panose="020B0604020202020204" pitchFamily="34" charset="0"/>
              </a:rPr>
              <a:t>ti</a:t>
            </a:r>
            <a:r>
              <a:rPr lang="en-AU" sz="1400" b="0" i="0" u="none" strike="noStrike" dirty="0">
                <a:solidFill>
                  <a:srgbClr val="242424"/>
                </a:solidFill>
                <a:effectLst/>
                <a:highlight>
                  <a:srgbClr val="FFFFFF"/>
                </a:highlight>
                <a:latin typeface="arial" panose="020B0604020202020204" pitchFamily="34" charset="0"/>
              </a:rPr>
              <a:t>]</a:t>
            </a:r>
            <a:r>
              <a:rPr lang="en-AU" sz="1400" b="0" i="0" u="none" strike="noStrike" dirty="0">
                <a:solidFill>
                  <a:srgbClr val="000000"/>
                </a:solidFill>
                <a:effectLst/>
                <a:latin typeface="arial" panose="020B0604020202020204" pitchFamily="34" charset="0"/>
              </a:rPr>
              <a:t> </a:t>
            </a:r>
          </a:p>
          <a:p>
            <a:pPr algn="l"/>
            <a:r>
              <a:rPr lang="en-AU" sz="1400" b="0" i="0" u="none" strike="noStrike" dirty="0">
                <a:solidFill>
                  <a:srgbClr val="242424"/>
                </a:solidFill>
                <a:effectLst/>
                <a:highlight>
                  <a:srgbClr val="FFFFFF"/>
                </a:highlight>
                <a:latin typeface="arial" panose="020B0604020202020204" pitchFamily="34" charset="0"/>
              </a:rPr>
              <a:t>"implant fixation*"[</a:t>
            </a:r>
            <a:r>
              <a:rPr lang="en-AU" sz="1400" b="0" i="0" u="none" strike="noStrike" dirty="0" err="1">
                <a:solidFill>
                  <a:srgbClr val="242424"/>
                </a:solidFill>
                <a:effectLst/>
                <a:highlight>
                  <a:srgbClr val="FFFFFF"/>
                </a:highlight>
                <a:latin typeface="arial" panose="020B0604020202020204" pitchFamily="34" charset="0"/>
              </a:rPr>
              <a:t>tiab</a:t>
            </a:r>
            <a:r>
              <a:rPr lang="en-AU" sz="1400" b="0" i="0" u="none" strike="noStrike" dirty="0">
                <a:solidFill>
                  <a:srgbClr val="242424"/>
                </a:solidFill>
                <a:effectLst/>
                <a:highlight>
                  <a:srgbClr val="FFFFFF"/>
                </a:highlight>
                <a:latin typeface="arial" panose="020B0604020202020204" pitchFamily="34" charset="0"/>
              </a:rPr>
              <a:t>] AND "revision total knee arthroplasty"[</a:t>
            </a:r>
            <a:r>
              <a:rPr lang="en-AU" sz="1400" b="0" i="0" u="none" strike="noStrike" dirty="0" err="1">
                <a:solidFill>
                  <a:srgbClr val="242424"/>
                </a:solidFill>
                <a:effectLst/>
                <a:highlight>
                  <a:srgbClr val="FFFFFF"/>
                </a:highlight>
                <a:latin typeface="arial" panose="020B0604020202020204" pitchFamily="34" charset="0"/>
              </a:rPr>
              <a:t>tiab</a:t>
            </a:r>
            <a:r>
              <a:rPr lang="en-AU" sz="1400" b="0" i="0" u="none" strike="noStrike" dirty="0">
                <a:solidFill>
                  <a:srgbClr val="242424"/>
                </a:solidFill>
                <a:effectLst/>
                <a:highlight>
                  <a:srgbClr val="FFFFFF"/>
                </a:highlight>
                <a:latin typeface="arial" panose="020B0604020202020204" pitchFamily="34" charset="0"/>
              </a:rPr>
              <a:t>]</a:t>
            </a:r>
            <a:r>
              <a:rPr lang="en-AU" sz="1400" b="0" i="0" u="none" strike="noStrike" dirty="0">
                <a:solidFill>
                  <a:srgbClr val="000000"/>
                </a:solidFill>
                <a:effectLst/>
                <a:latin typeface="arial" panose="020B0604020202020204" pitchFamily="34" charset="0"/>
              </a:rPr>
              <a:t> </a:t>
            </a:r>
          </a:p>
        </p:txBody>
      </p:sp>
    </p:spTree>
    <p:extLst>
      <p:ext uri="{BB962C8B-B14F-4D97-AF65-F5344CB8AC3E}">
        <p14:creationId xmlns:p14="http://schemas.microsoft.com/office/powerpoint/2010/main" val="2984587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BEF380BA-2F2E-C9C1-E313-CDB7B1D2B2D3}"/>
              </a:ext>
            </a:extLst>
          </p:cNvPr>
          <p:cNvSpPr txBox="1">
            <a:spLocks/>
          </p:cNvSpPr>
          <p:nvPr/>
        </p:nvSpPr>
        <p:spPr>
          <a:xfrm>
            <a:off x="1432956" y="20448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u="sng" dirty="0">
                <a:solidFill>
                  <a:srgbClr val="002060"/>
                </a:solidFill>
                <a:latin typeface="Times New Roman" panose="02020603050405020304" pitchFamily="18" charset="0"/>
                <a:cs typeface="Times New Roman" panose="02020603050405020304" pitchFamily="18" charset="0"/>
              </a:rPr>
              <a:t>Literature Review/Process</a:t>
            </a:r>
          </a:p>
          <a:p>
            <a:endParaRPr lang="en-TR">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B2CA443-D42A-C2A7-C5DE-A3AF800729AA}"/>
              </a:ext>
            </a:extLst>
          </p:cNvPr>
          <p:cNvSpPr txBox="1"/>
          <p:nvPr/>
        </p:nvSpPr>
        <p:spPr>
          <a:xfrm>
            <a:off x="3048000" y="2828836"/>
            <a:ext cx="6997148" cy="2308324"/>
          </a:xfrm>
          <a:prstGeom prst="rect">
            <a:avLst/>
          </a:prstGeom>
          <a:noFill/>
        </p:spPr>
        <p:txBody>
          <a:bodyPr wrap="square">
            <a:spAutoFit/>
          </a:bodyPr>
          <a:lstStyle/>
          <a:p>
            <a:pPr marL="342900" indent="-342900" algn="l">
              <a:buFont typeface="Wingdings" pitchFamily="2" charset="2"/>
              <a:buChar char="v"/>
            </a:pPr>
            <a:r>
              <a:rPr lang="en-US" sz="3600" dirty="0">
                <a:latin typeface="Times New Roman" panose="02020603050405020304" pitchFamily="18" charset="0"/>
                <a:cs typeface="Times New Roman" panose="02020603050405020304" pitchFamily="18" charset="0"/>
              </a:rPr>
              <a:t>Mesh terms used</a:t>
            </a:r>
          </a:p>
          <a:p>
            <a:pPr marL="342900" indent="-342900" algn="l">
              <a:buFont typeface="Wingdings" pitchFamily="2" charset="2"/>
              <a:buChar char="v"/>
            </a:pPr>
            <a:r>
              <a:rPr lang="en-US" sz="3600" dirty="0">
                <a:latin typeface="Times New Roman" panose="02020603050405020304" pitchFamily="18" charset="0"/>
                <a:cs typeface="Times New Roman" panose="02020603050405020304" pitchFamily="18" charset="0"/>
              </a:rPr>
              <a:t>Number of articles retrieved - 223</a:t>
            </a:r>
          </a:p>
          <a:p>
            <a:pPr marL="342900" indent="-342900" algn="l">
              <a:buFont typeface="Wingdings" pitchFamily="2" charset="2"/>
              <a:buChar char="v"/>
            </a:pPr>
            <a:r>
              <a:rPr lang="en-US" sz="3600" dirty="0">
                <a:latin typeface="Times New Roman" panose="02020603050405020304" pitchFamily="18" charset="0"/>
                <a:cs typeface="Times New Roman" panose="02020603050405020304" pitchFamily="18" charset="0"/>
              </a:rPr>
              <a:t>Screening - 98</a:t>
            </a:r>
          </a:p>
          <a:p>
            <a:pPr marL="342900" indent="-342900" algn="l">
              <a:buFont typeface="Wingdings" pitchFamily="2" charset="2"/>
              <a:buChar char="v"/>
            </a:pPr>
            <a:r>
              <a:rPr lang="en-US" sz="3600" dirty="0">
                <a:latin typeface="Times New Roman" panose="02020603050405020304" pitchFamily="18" charset="0"/>
                <a:cs typeface="Times New Roman" panose="02020603050405020304" pitchFamily="18" charset="0"/>
              </a:rPr>
              <a:t>Final number of publications - 22</a:t>
            </a:r>
            <a:endParaRPr lang="en-TR"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1683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18AA4814-0B3A-1384-52BF-BB5242F154BF}"/>
              </a:ext>
            </a:extLst>
          </p:cNvPr>
          <p:cNvSpPr txBox="1">
            <a:spLocks/>
          </p:cNvSpPr>
          <p:nvPr/>
        </p:nvSpPr>
        <p:spPr>
          <a:xfrm>
            <a:off x="1318656" y="169262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u="sng" dirty="0">
                <a:solidFill>
                  <a:srgbClr val="002060"/>
                </a:solidFill>
                <a:latin typeface="Times New Roman" panose="02020603050405020304" pitchFamily="18" charset="0"/>
                <a:cs typeface="Times New Roman" panose="02020603050405020304" pitchFamily="18" charset="0"/>
              </a:rPr>
              <a:t>Findings from Literature</a:t>
            </a:r>
          </a:p>
          <a:p>
            <a:endParaRPr lang="en-TR">
              <a:solidFill>
                <a:srgbClr val="002060"/>
              </a:solidFill>
              <a:latin typeface="Times New Roman" panose="02020603050405020304" pitchFamily="18" charset="0"/>
              <a:cs typeface="Times New Roman" panose="02020603050405020304" pitchFamily="18" charset="0"/>
            </a:endParaRPr>
          </a:p>
        </p:txBody>
      </p:sp>
      <p:sp>
        <p:nvSpPr>
          <p:cNvPr id="9" name="Subtitle 1">
            <a:extLst>
              <a:ext uri="{FF2B5EF4-FFF2-40B4-BE49-F238E27FC236}">
                <a16:creationId xmlns:a16="http://schemas.microsoft.com/office/drawing/2014/main" id="{32B55A9B-1B02-09FB-8C9F-C9F0885ABA06}"/>
              </a:ext>
            </a:extLst>
          </p:cNvPr>
          <p:cNvSpPr>
            <a:spLocks noGrp="1"/>
          </p:cNvSpPr>
          <p:nvPr>
            <p:ph type="subTitle" idx="1"/>
          </p:nvPr>
        </p:nvSpPr>
        <p:spPr>
          <a:xfrm>
            <a:off x="960912" y="2509698"/>
            <a:ext cx="10873344" cy="4470255"/>
          </a:xfrm>
        </p:spPr>
        <p:txBody>
          <a:bodyPr>
            <a:noAutofit/>
          </a:bodyPr>
          <a:lstStyle/>
          <a:p>
            <a:pPr marL="342900" indent="-342900" algn="l">
              <a:buFont typeface="Wingdings" pitchFamily="2" charset="2"/>
              <a:buChar char="v"/>
            </a:pPr>
            <a:r>
              <a:rPr lang="en-US" dirty="0">
                <a:solidFill>
                  <a:srgbClr val="002060"/>
                </a:solidFill>
                <a:latin typeface="Times New Roman" panose="02020603050405020304" pitchFamily="18" charset="0"/>
                <a:cs typeface="Times New Roman" panose="02020603050405020304" pitchFamily="18" charset="0"/>
              </a:rPr>
              <a:t>Over the past decade in </a:t>
            </a:r>
            <a:r>
              <a:rPr lang="en-US" dirty="0" err="1">
                <a:solidFill>
                  <a:srgbClr val="002060"/>
                </a:solidFill>
                <a:latin typeface="Times New Roman" panose="02020603050405020304" pitchFamily="18" charset="0"/>
                <a:cs typeface="Times New Roman" panose="02020603050405020304" pitchFamily="18" charset="0"/>
              </a:rPr>
              <a:t>rTKA</a:t>
            </a:r>
            <a:r>
              <a:rPr lang="en-US" dirty="0">
                <a:solidFill>
                  <a:srgbClr val="002060"/>
                </a:solidFill>
                <a:latin typeface="Times New Roman" panose="02020603050405020304" pitchFamily="18" charset="0"/>
                <a:cs typeface="Times New Roman" panose="02020603050405020304" pitchFamily="18" charset="0"/>
              </a:rPr>
              <a:t> there has been a shift towards obtaining fixation in the metaphysis </a:t>
            </a:r>
          </a:p>
          <a:p>
            <a:pPr marL="342900" indent="-342900" algn="l">
              <a:buFont typeface="Wingdings" pitchFamily="2" charset="2"/>
              <a:buChar char="v"/>
            </a:pPr>
            <a:r>
              <a:rPr lang="en-US" dirty="0">
                <a:solidFill>
                  <a:srgbClr val="002060"/>
                </a:solidFill>
                <a:latin typeface="Times New Roman" panose="02020603050405020304" pitchFamily="18" charset="0"/>
                <a:cs typeface="Times New Roman" panose="02020603050405020304" pitchFamily="18" charset="0"/>
              </a:rPr>
              <a:t>Both cones and sleeves can theoretically provide biologic fixation through </a:t>
            </a:r>
            <a:r>
              <a:rPr lang="en-US" dirty="0" err="1">
                <a:solidFill>
                  <a:srgbClr val="002060"/>
                </a:solidFill>
                <a:latin typeface="Times New Roman" panose="02020603050405020304" pitchFamily="18" charset="0"/>
                <a:cs typeface="Times New Roman" panose="02020603050405020304" pitchFamily="18" charset="0"/>
              </a:rPr>
              <a:t>ongrowth</a:t>
            </a:r>
            <a:r>
              <a:rPr lang="en-US" dirty="0">
                <a:solidFill>
                  <a:srgbClr val="002060"/>
                </a:solidFill>
                <a:latin typeface="Times New Roman" panose="02020603050405020304" pitchFamily="18" charset="0"/>
                <a:cs typeface="Times New Roman" panose="02020603050405020304" pitchFamily="18" charset="0"/>
              </a:rPr>
              <a:t> in the metaphyseal region in addition to an initial press fit which provides immediate rigid stability</a:t>
            </a:r>
          </a:p>
          <a:p>
            <a:pPr marL="342900" indent="-342900" algn="l">
              <a:buFont typeface="Wingdings" pitchFamily="2" charset="2"/>
              <a:buChar char="v"/>
            </a:pPr>
            <a:r>
              <a:rPr lang="en-US" dirty="0">
                <a:solidFill>
                  <a:srgbClr val="002060"/>
                </a:solidFill>
                <a:latin typeface="Times New Roman" panose="02020603050405020304" pitchFamily="18" charset="0"/>
                <a:cs typeface="Times New Roman" panose="02020603050405020304" pitchFamily="18" charset="0"/>
              </a:rPr>
              <a:t>Cones or sleeves have been described as being indicated in AORI type IIB and III defects</a:t>
            </a:r>
          </a:p>
          <a:p>
            <a:pPr marL="342900" indent="-342900" algn="l">
              <a:buFont typeface="Wingdings" pitchFamily="2" charset="2"/>
              <a:buChar char="v"/>
            </a:pPr>
            <a:r>
              <a:rPr lang="en-AU" dirty="0">
                <a:solidFill>
                  <a:srgbClr val="002060"/>
                </a:solidFill>
                <a:latin typeface="Times New Roman" panose="02020603050405020304" pitchFamily="18" charset="0"/>
                <a:cs typeface="Times New Roman" panose="02020603050405020304" pitchFamily="18" charset="0"/>
              </a:rPr>
              <a:t>O</a:t>
            </a:r>
            <a:r>
              <a:rPr lang="en-TR">
                <a:solidFill>
                  <a:srgbClr val="002060"/>
                </a:solidFill>
                <a:latin typeface="Times New Roman" panose="02020603050405020304" pitchFamily="18" charset="0"/>
                <a:cs typeface="Times New Roman" panose="02020603050405020304" pitchFamily="18" charset="0"/>
              </a:rPr>
              <a:t>utcomes of sleeves and cones provide similar findings, with no superiority of one construct over the other</a:t>
            </a:r>
            <a:endParaRPr lang="en-AU" dirty="0">
              <a:solidFill>
                <a:srgbClr val="002060"/>
              </a:solidFill>
              <a:latin typeface="Times New Roman" panose="02020603050405020304" pitchFamily="18" charset="0"/>
              <a:cs typeface="Times New Roman" panose="02020603050405020304" pitchFamily="18" charset="0"/>
            </a:endParaRPr>
          </a:p>
          <a:p>
            <a:pPr marL="342900" indent="-342900" algn="l">
              <a:buFont typeface="Wingdings" pitchFamily="2" charset="2"/>
              <a:buChar char="v"/>
            </a:pPr>
            <a:r>
              <a:rPr lang="en-TR">
                <a:solidFill>
                  <a:srgbClr val="002060"/>
                </a:solidFill>
                <a:latin typeface="Times New Roman" panose="02020603050405020304" pitchFamily="18" charset="0"/>
                <a:cs typeface="Times New Roman" panose="02020603050405020304" pitchFamily="18" charset="0"/>
              </a:rPr>
              <a:t>Few studies have compared porous metal metaphyseal implants (cones or sleeves) with earlier graft options (bulk allograft or autograft)</a:t>
            </a:r>
          </a:p>
        </p:txBody>
      </p:sp>
    </p:spTree>
    <p:extLst>
      <p:ext uri="{BB962C8B-B14F-4D97-AF65-F5344CB8AC3E}">
        <p14:creationId xmlns:p14="http://schemas.microsoft.com/office/powerpoint/2010/main" val="3105735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A65D20F-9141-68D2-6774-12A301B5C910}"/>
              </a:ext>
            </a:extLst>
          </p:cNvPr>
          <p:cNvSpPr>
            <a:spLocks noGrp="1"/>
          </p:cNvSpPr>
          <p:nvPr>
            <p:ph type="subTitle" idx="1"/>
          </p:nvPr>
        </p:nvSpPr>
        <p:spPr>
          <a:xfrm>
            <a:off x="1357746" y="2022619"/>
            <a:ext cx="9401298" cy="4470255"/>
          </a:xfrm>
        </p:spPr>
        <p:txBody>
          <a:bodyPr>
            <a:normAutofit/>
          </a:bodyPr>
          <a:lstStyle/>
          <a:p>
            <a:pPr marL="342900" indent="-342900" algn="l">
              <a:buFont typeface="Wingdings" pitchFamily="2" charset="2"/>
              <a:buChar char="v"/>
            </a:pPr>
            <a:r>
              <a:rPr lang="en-US" sz="4800" dirty="0">
                <a:solidFill>
                  <a:schemeClr val="bg1"/>
                </a:solidFill>
                <a:latin typeface="Times New Roman" panose="02020603050405020304" pitchFamily="18" charset="0"/>
                <a:cs typeface="Times New Roman" panose="02020603050405020304" pitchFamily="18" charset="0"/>
              </a:rPr>
              <a:t> </a:t>
            </a:r>
            <a:r>
              <a:rPr lang="en-US" sz="4800" b="1" dirty="0">
                <a:highlight>
                  <a:srgbClr val="FF0000"/>
                </a:highlight>
                <a:latin typeface="Times New Roman" panose="02020603050405020304" pitchFamily="18" charset="0"/>
                <a:cs typeface="Times New Roman" panose="02020603050405020304" pitchFamily="18" charset="0"/>
              </a:rPr>
              <a:t>Question:</a:t>
            </a:r>
          </a:p>
          <a:p>
            <a:pPr algn="l"/>
            <a:r>
              <a:rPr lang="en-US" sz="4400" b="1" dirty="0">
                <a:solidFill>
                  <a:srgbClr val="002060"/>
                </a:solidFill>
                <a:latin typeface="Times New Roman" panose="02020603050405020304" pitchFamily="18" charset="0"/>
                <a:cs typeface="Times New Roman" panose="02020603050405020304" pitchFamily="18" charset="0"/>
              </a:rPr>
              <a:t>What are the indications for using sleeves and/or cones during revision total knee arthroplasty?</a:t>
            </a:r>
          </a:p>
          <a:p>
            <a:pPr algn="l"/>
            <a:endParaRPr lang="en-TR" sz="4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1202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A65D20F-9141-68D2-6774-12A301B5C910}"/>
              </a:ext>
            </a:extLst>
          </p:cNvPr>
          <p:cNvSpPr>
            <a:spLocks noGrp="1"/>
          </p:cNvSpPr>
          <p:nvPr>
            <p:ph type="subTitle" idx="1"/>
          </p:nvPr>
        </p:nvSpPr>
        <p:spPr>
          <a:xfrm>
            <a:off x="1395351" y="1529324"/>
            <a:ext cx="9401298" cy="4470255"/>
          </a:xfrm>
        </p:spPr>
        <p:txBody>
          <a:bodyPr>
            <a:normAutofit/>
          </a:bodyPr>
          <a:lstStyle/>
          <a:p>
            <a:pPr marL="342900" indent="-342900" algn="l">
              <a:buFont typeface="Wingdings" pitchFamily="2" charset="2"/>
              <a:buChar char="v"/>
            </a:pPr>
            <a:r>
              <a:rPr lang="en-US" sz="4800" dirty="0">
                <a:solidFill>
                  <a:schemeClr val="bg1"/>
                </a:solidFill>
                <a:latin typeface="Times New Roman" panose="02020603050405020304" pitchFamily="18" charset="0"/>
                <a:cs typeface="Times New Roman" panose="02020603050405020304" pitchFamily="18" charset="0"/>
              </a:rPr>
              <a:t> </a:t>
            </a:r>
            <a:r>
              <a:rPr lang="en-US" sz="4800" b="1" dirty="0">
                <a:highlight>
                  <a:srgbClr val="FFFF00"/>
                </a:highlight>
                <a:latin typeface="Times New Roman" panose="02020603050405020304" pitchFamily="18" charset="0"/>
                <a:cs typeface="Times New Roman" panose="02020603050405020304" pitchFamily="18" charset="0"/>
              </a:rPr>
              <a:t>Rationale: </a:t>
            </a:r>
            <a:endParaRPr lang="en-TR" sz="4400">
              <a:highlight>
                <a:srgbClr val="FFFF00"/>
              </a:highligh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B66803D-0C0C-4CD5-AC23-5B871DE6E61E}"/>
              </a:ext>
            </a:extLst>
          </p:cNvPr>
          <p:cNvSpPr txBox="1"/>
          <p:nvPr/>
        </p:nvSpPr>
        <p:spPr>
          <a:xfrm>
            <a:off x="1673927" y="2369821"/>
            <a:ext cx="9401297" cy="3970318"/>
          </a:xfrm>
          <a:prstGeom prst="rect">
            <a:avLst/>
          </a:prstGeom>
          <a:noFill/>
        </p:spPr>
        <p:txBody>
          <a:bodyPr wrap="square">
            <a:spAutoFit/>
          </a:bodyPr>
          <a:lstStyle/>
          <a:p>
            <a:r>
              <a:rPr lang="en-US" sz="1800" b="1" dirty="0">
                <a:solidFill>
                  <a:srgbClr val="002060"/>
                </a:solidFill>
                <a:latin typeface="Times New Roman" panose="02020603050405020304" pitchFamily="18" charset="0"/>
                <a:cs typeface="Times New Roman" panose="02020603050405020304" pitchFamily="18" charset="0"/>
              </a:rPr>
              <a:t>We did an umbrella study on this question. The evidence base is limited to retrospective, uncontrolled studies. </a:t>
            </a:r>
            <a:r>
              <a:rPr lang="en-US" b="1" dirty="0">
                <a:solidFill>
                  <a:srgbClr val="002060"/>
                </a:solidFill>
                <a:latin typeface="Times New Roman" panose="02020603050405020304" pitchFamily="18" charset="0"/>
                <a:cs typeface="Times New Roman" panose="02020603050405020304" pitchFamily="18" charset="0"/>
              </a:rPr>
              <a:t>The majority of the literature reported outcomes associated with the use of cones or sleeves with AORI type IIB and III defects. In some reports, both cones and sleeves were routinely utilized in revisions with AORI I and IIA-type bone loss.  </a:t>
            </a:r>
            <a:r>
              <a:rPr lang="en-US" sz="1800" b="1" dirty="0">
                <a:solidFill>
                  <a:srgbClr val="002060"/>
                </a:solidFill>
                <a:latin typeface="Times New Roman" panose="02020603050405020304" pitchFamily="18" charset="0"/>
                <a:cs typeface="Times New Roman" panose="02020603050405020304" pitchFamily="18" charset="0"/>
              </a:rPr>
              <a:t>A recent meta-analysis comparing outcomes of sleeves to cones evaluated the results of 43 included studies and 3008 </a:t>
            </a:r>
            <a:r>
              <a:rPr lang="en-US" sz="1800" b="1" dirty="0" err="1">
                <a:solidFill>
                  <a:srgbClr val="002060"/>
                </a:solidFill>
                <a:latin typeface="Times New Roman" panose="02020603050405020304" pitchFamily="18" charset="0"/>
                <a:cs typeface="Times New Roman" panose="02020603050405020304" pitchFamily="18" charset="0"/>
              </a:rPr>
              <a:t>rTKA</a:t>
            </a:r>
            <a:r>
              <a:rPr lang="en-US" sz="1800" b="1" dirty="0">
                <a:solidFill>
                  <a:srgbClr val="002060"/>
                </a:solidFill>
                <a:latin typeface="Times New Roman" panose="02020603050405020304" pitchFamily="18" charset="0"/>
                <a:cs typeface="Times New Roman" panose="02020603050405020304" pitchFamily="18" charset="0"/>
              </a:rPr>
              <a:t>  (1911 cases in the sleeve group and 1097 cases the cone group). All papers included were level III (retrospective cohort studies, case–control studies) and IV (case series) studies. The analysis showed no significant difference in relation to prosthesis survival. Aseptic loosening occurred at a rate of 0.4% in the sleeve group and 4.1% in the cone group (&gt; 5 </a:t>
            </a:r>
            <a:r>
              <a:rPr lang="en-US" sz="1800" b="1" dirty="0" err="1">
                <a:solidFill>
                  <a:srgbClr val="002060"/>
                </a:solidFill>
                <a:latin typeface="Times New Roman" panose="02020603050405020304" pitchFamily="18" charset="0"/>
                <a:cs typeface="Times New Roman" panose="02020603050405020304" pitchFamily="18" charset="0"/>
              </a:rPr>
              <a:t>yr</a:t>
            </a:r>
            <a:r>
              <a:rPr lang="en-US" sz="1800" b="1" dirty="0">
                <a:solidFill>
                  <a:srgbClr val="002060"/>
                </a:solidFill>
                <a:latin typeface="Times New Roman" panose="02020603050405020304" pitchFamily="18" charset="0"/>
                <a:cs typeface="Times New Roman" panose="02020603050405020304" pitchFamily="18" charset="0"/>
              </a:rPr>
              <a:t> follow up) (p = 0.09). 9 further case series published since this meta-analysis were also analyzed</a:t>
            </a:r>
            <a:r>
              <a:rPr lang="en-US" b="1" dirty="0">
                <a:solidFill>
                  <a:srgbClr val="002060"/>
                </a:solidFill>
                <a:latin typeface="Times New Roman" panose="02020603050405020304" pitchFamily="18" charset="0"/>
                <a:cs typeface="Times New Roman" panose="02020603050405020304" pitchFamily="18" charset="0"/>
              </a:rPr>
              <a:t> which showed similar findings, with no superiority of one construct over the other. Few studies have compared porous metal metaphyseal implants (cones or sleeves) with earlier graft options (bulk allograft or autograft). </a:t>
            </a:r>
          </a:p>
          <a:p>
            <a:r>
              <a:rPr lang="en-US" sz="1800" b="1" dirty="0">
                <a:solidFill>
                  <a:srgbClr val="002060"/>
                </a:solidFill>
                <a:latin typeface="Times New Roman" panose="02020603050405020304" pitchFamily="18" charset="0"/>
                <a:cs typeface="Times New Roman" panose="02020603050405020304" pitchFamily="18" charset="0"/>
              </a:rPr>
              <a:t> </a:t>
            </a:r>
            <a:endParaRPr lang="en-US" sz="1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0545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A65D20F-9141-68D2-6774-12A301B5C910}"/>
              </a:ext>
            </a:extLst>
          </p:cNvPr>
          <p:cNvSpPr>
            <a:spLocks noGrp="1"/>
          </p:cNvSpPr>
          <p:nvPr>
            <p:ph type="subTitle" idx="1"/>
          </p:nvPr>
        </p:nvSpPr>
        <p:spPr>
          <a:xfrm>
            <a:off x="0" y="1638301"/>
            <a:ext cx="12192000" cy="4854574"/>
          </a:xfrm>
        </p:spPr>
        <p:txBody>
          <a:bodyPr>
            <a:normAutofit fontScale="62500" lnSpcReduction="20000"/>
          </a:bodyPr>
          <a:lstStyle/>
          <a:p>
            <a:r>
              <a:rPr lang="en-US" sz="5400" b="1">
                <a:highlight>
                  <a:srgbClr val="FF0000"/>
                </a:highlight>
                <a:latin typeface="Times New Roman" panose="02020603050405020304" pitchFamily="18" charset="0"/>
                <a:cs typeface="Times New Roman" panose="02020603050405020304" pitchFamily="18" charset="0"/>
              </a:rPr>
              <a:t>Question</a:t>
            </a:r>
            <a:r>
              <a:rPr lang="en-US" sz="5400" b="1" dirty="0">
                <a:highlight>
                  <a:srgbClr val="FF0000"/>
                </a:highlight>
                <a:latin typeface="Times New Roman" panose="02020603050405020304" pitchFamily="18" charset="0"/>
                <a:cs typeface="Times New Roman" panose="02020603050405020304" pitchFamily="18" charset="0"/>
              </a:rPr>
              <a:t>:</a:t>
            </a:r>
          </a:p>
          <a:p>
            <a:r>
              <a:rPr lang="en-US" sz="4800" b="1" dirty="0">
                <a:solidFill>
                  <a:srgbClr val="002060"/>
                </a:solidFill>
                <a:latin typeface="Times New Roman" panose="02020603050405020304" pitchFamily="18" charset="0"/>
                <a:cs typeface="Times New Roman" panose="02020603050405020304" pitchFamily="18" charset="0"/>
              </a:rPr>
              <a:t>What are the indications for using sleeves and/or cones during revision total knee arthroplasty?</a:t>
            </a:r>
          </a:p>
          <a:p>
            <a:endParaRPr lang="tr-TR" sz="4800" b="1" dirty="0">
              <a:highlight>
                <a:srgbClr val="00FF00"/>
              </a:highlight>
              <a:latin typeface="Times New Roman" panose="02020603050405020304" pitchFamily="18" charset="0"/>
              <a:cs typeface="Times New Roman" panose="02020603050405020304" pitchFamily="18" charset="0"/>
            </a:endParaRPr>
          </a:p>
          <a:p>
            <a:r>
              <a:rPr lang="en-US" sz="4800" b="1" dirty="0">
                <a:highlight>
                  <a:srgbClr val="00FF00"/>
                </a:highlight>
                <a:latin typeface="Times New Roman" panose="02020603050405020304" pitchFamily="18" charset="0"/>
                <a:cs typeface="Times New Roman" panose="02020603050405020304" pitchFamily="18" charset="0"/>
              </a:rPr>
              <a:t>Response:</a:t>
            </a:r>
          </a:p>
          <a:p>
            <a:pPr algn="l"/>
            <a:r>
              <a:rPr lang="en-US" sz="4400" b="1" dirty="0">
                <a:solidFill>
                  <a:srgbClr val="002060"/>
                </a:solidFill>
                <a:latin typeface="Times New Roman" panose="02020603050405020304" pitchFamily="18" charset="0"/>
                <a:cs typeface="Times New Roman" panose="02020603050405020304" pitchFamily="18" charset="0"/>
              </a:rPr>
              <a:t>Yes – Moderate recommendation</a:t>
            </a:r>
          </a:p>
          <a:p>
            <a:pPr algn="l"/>
            <a:r>
              <a:rPr lang="en-US" sz="4400" b="1" dirty="0">
                <a:solidFill>
                  <a:srgbClr val="002060"/>
                </a:solidFill>
                <a:latin typeface="Times New Roman" panose="02020603050405020304" pitchFamily="18" charset="0"/>
                <a:cs typeface="Times New Roman" panose="02020603050405020304" pitchFamily="18" charset="0"/>
              </a:rPr>
              <a:t>In AORI type II or III bone defects of the knee, metaphyseal fixation using sleeves and cones is associated with acceptably low rates of aseptic loosening. </a:t>
            </a:r>
          </a:p>
          <a:p>
            <a:pPr algn="l"/>
            <a:endParaRPr lang="en-US" sz="4400" b="1" dirty="0">
              <a:solidFill>
                <a:srgbClr val="002060"/>
              </a:solidFill>
              <a:latin typeface="Times New Roman" panose="02020603050405020304" pitchFamily="18" charset="0"/>
              <a:cs typeface="Times New Roman" panose="02020603050405020304" pitchFamily="18" charset="0"/>
            </a:endParaRPr>
          </a:p>
          <a:p>
            <a:pPr algn="l"/>
            <a:r>
              <a:rPr lang="en-US" sz="4400" b="1" dirty="0">
                <a:solidFill>
                  <a:srgbClr val="002060"/>
                </a:solidFill>
                <a:latin typeface="Times New Roman" panose="02020603050405020304" pitchFamily="18" charset="0"/>
                <a:cs typeface="Times New Roman" panose="02020603050405020304" pitchFamily="18" charset="0"/>
              </a:rPr>
              <a:t>Metaphyseal sleeves and cones provide similar outcomes in terms of prosthesis survival due to aseptic loosening. </a:t>
            </a:r>
          </a:p>
          <a:p>
            <a:pPr algn="l"/>
            <a:endParaRPr lang="en-TR" sz="4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5721810"/>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b2cb18b-1808-4a12-b3e4-0026674f10ec" xsi:nil="true"/>
    <Tarih xmlns="5e998ea4-89a7-4b33-a9ed-5044a4d65497" xsi:nil="true"/>
    <lcf76f155ced4ddcb4097134ff3c332f xmlns="5e998ea4-89a7-4b33-a9ed-5044a4d6549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Belge" ma:contentTypeID="0x0101002B840B92403B6E46AC9F9DC6E234F7AC" ma:contentTypeVersion="16" ma:contentTypeDescription="Yeni belge oluşturun." ma:contentTypeScope="" ma:versionID="7514b18c6098b7855efbf3d658a0b053">
  <xsd:schema xmlns:xsd="http://www.w3.org/2001/XMLSchema" xmlns:xs="http://www.w3.org/2001/XMLSchema" xmlns:p="http://schemas.microsoft.com/office/2006/metadata/properties" xmlns:ns2="6b2cb18b-1808-4a12-b3e4-0026674f10ec" xmlns:ns3="5e998ea4-89a7-4b33-a9ed-5044a4d65497" targetNamespace="http://schemas.microsoft.com/office/2006/metadata/properties" ma:root="true" ma:fieldsID="9f0748201c77966b270ec4d6aa41c4b7" ns2:_="" ns3:_="">
    <xsd:import namespace="6b2cb18b-1808-4a12-b3e4-0026674f10ec"/>
    <xsd:import namespace="5e998ea4-89a7-4b33-a9ed-5044a4d6549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element ref="ns3:MediaLengthInSeconds" minOccurs="0"/>
                <xsd:element ref="ns3:MediaServiceLocation" minOccurs="0"/>
                <xsd:element ref="ns3:Tarih"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2cb18b-1808-4a12-b3e4-0026674f10ec" elementFormDefault="qualified">
    <xsd:import namespace="http://schemas.microsoft.com/office/2006/documentManagement/types"/>
    <xsd:import namespace="http://schemas.microsoft.com/office/infopath/2007/PartnerControls"/>
    <xsd:element name="SharedWithUsers" ma:index="8" nillable="true" ma:displayName="Paylaşılanl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Ayrıntıları ile Paylaşıldı" ma:internalName="SharedWithDetails" ma:readOnly="true">
      <xsd:simpleType>
        <xsd:restriction base="dms:Note">
          <xsd:maxLength value="255"/>
        </xsd:restriction>
      </xsd:simpleType>
    </xsd:element>
    <xsd:element name="TaxCatchAll" ma:index="14" nillable="true" ma:displayName="Taxonomy Catch All Column" ma:hidden="true" ma:list="{e838da6f-f4e1-4ccf-b804-d5d5cd3133fd}" ma:internalName="TaxCatchAll" ma:showField="CatchAllData" ma:web="6b2cb18b-1808-4a12-b3e4-0026674f10e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e998ea4-89a7-4b33-a9ed-5044a4d6549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Resim Etiketleri" ma:readOnly="false" ma:fieldId="{5cf76f15-5ced-4ddc-b409-7134ff3c332f}" ma:taxonomyMulti="true" ma:sspId="e58c957c-ee55-4f6f-9beb-d227bd4327b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Tarih" ma:index="21" nillable="true" ma:displayName="Tarih" ma:format="DateOnly" ma:internalName="Tarih">
      <xsd:simpleType>
        <xsd:restriction base="dms:DateTime"/>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8265FE3-6229-4FAD-9775-69AC66D14E5A}">
  <ds:schemaRefs>
    <ds:schemaRef ds:uri="http://schemas.microsoft.com/office/2006/metadata/properties"/>
    <ds:schemaRef ds:uri="http://schemas.microsoft.com/office/infopath/2007/PartnerControls"/>
    <ds:schemaRef ds:uri="6b2cb18b-1808-4a12-b3e4-0026674f10ec"/>
    <ds:schemaRef ds:uri="5e998ea4-89a7-4b33-a9ed-5044a4d65497"/>
  </ds:schemaRefs>
</ds:datastoreItem>
</file>

<file path=customXml/itemProps2.xml><?xml version="1.0" encoding="utf-8"?>
<ds:datastoreItem xmlns:ds="http://schemas.openxmlformats.org/officeDocument/2006/customXml" ds:itemID="{D32D4354-B25A-448A-B9A3-A5FBB3131EE7}">
  <ds:schemaRefs>
    <ds:schemaRef ds:uri="http://schemas.microsoft.com/sharepoint/v3/contenttype/forms"/>
  </ds:schemaRefs>
</ds:datastoreItem>
</file>

<file path=customXml/itemProps3.xml><?xml version="1.0" encoding="utf-8"?>
<ds:datastoreItem xmlns:ds="http://schemas.openxmlformats.org/officeDocument/2006/customXml" ds:itemID="{A84EC9C4-5697-4725-8CDC-8BB81BD538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2cb18b-1808-4a12-b3e4-0026674f10ec"/>
    <ds:schemaRef ds:uri="5e998ea4-89a7-4b33-a9ed-5044a4d654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765</TotalTime>
  <Words>808</Words>
  <Application>Microsoft Office PowerPoint</Application>
  <PresentationFormat>Geniş ekran</PresentationFormat>
  <Paragraphs>57</Paragraphs>
  <Slides>9</Slides>
  <Notes>1</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9</vt:i4>
      </vt:variant>
    </vt:vector>
  </HeadingPairs>
  <TitlesOfParts>
    <vt:vector size="18" baseType="lpstr">
      <vt:lpstr>Aptos</vt:lpstr>
      <vt:lpstr>Aptos Display</vt:lpstr>
      <vt:lpstr>arial</vt:lpstr>
      <vt:lpstr>arial</vt:lpstr>
      <vt:lpstr>Calibri</vt:lpstr>
      <vt:lpstr>Helvetica</vt:lpstr>
      <vt:lpstr>Times New Roman</vt:lpstr>
      <vt:lpstr>Wingdings</vt:lpstr>
      <vt:lpstr>Office Teması</vt:lpstr>
      <vt:lpstr>PowerPoint Sunusu</vt:lpstr>
      <vt:lpstr>PowerPoint Sunusu</vt:lpstr>
      <vt:lpstr>Why is this topic Important  </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Deniz Demirkıran</dc:creator>
  <cp:lastModifiedBy>kayhan karaytug</cp:lastModifiedBy>
  <cp:revision>10</cp:revision>
  <dcterms:created xsi:type="dcterms:W3CDTF">2024-06-13T13:25:39Z</dcterms:created>
  <dcterms:modified xsi:type="dcterms:W3CDTF">2024-08-26T19:19:33Z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0x0101002B840B92403B6E46AC9F9DC6E234F7AC</vt:lpwstr>
  </property>
</Properties>
</file>