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58" r:id="rId7"/>
    <p:sldId id="257" r:id="rId8"/>
    <p:sldId id="268" r:id="rId9"/>
    <p:sldId id="269" r:id="rId10"/>
    <p:sldId id="270" r:id="rId11"/>
    <p:sldId id="259" r:id="rId12"/>
    <p:sldId id="265" r:id="rId13"/>
    <p:sldId id="266" r:id="rId14"/>
    <p:sldId id="271" r:id="rId15"/>
    <p:sldId id="26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D147-9E95-9544-888D-20FB2D3515D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76B0-153C-144A-B6F9-99CEC93F2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terms were used to ensure the inclusion of all eligible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D76B0-153C-144A-B6F9-99CEC93F2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terms were used to ensure the inclusion of all eligible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D76B0-153C-144A-B6F9-99CEC93F2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D76B0-153C-144A-B6F9-99CEC93F2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D76B0-153C-144A-B6F9-99CEC93F2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449100"/>
            <a:ext cx="10515600" cy="4785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Indications for Hinged Implants in Revision Total Knee Arthroplasty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Hantouly AT, Muthu S, Shahab M,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Sarungi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M,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Unnanuntana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Debeaubien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B,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Jordaan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K,</a:t>
            </a:r>
            <a:r>
              <a:rPr lang="en-IN" sz="1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Gehrke</a:t>
            </a:r>
            <a:r>
              <a:rPr lang="en-IN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T, </a:t>
            </a:r>
            <a:r>
              <a:rPr lang="en-IN" sz="1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Parvizi</a:t>
            </a:r>
            <a:r>
              <a:rPr lang="en-IN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J, </a:t>
            </a:r>
            <a:r>
              <a:rPr lang="en-IN" sz="1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Citak</a:t>
            </a:r>
            <a:r>
              <a:rPr lang="en-IN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algn="l"/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three most common indications for considering hinged-design implants in revision total knee arthroplasty are infection, instability, and aseptic loosening when severe bone loss and loss of integrity of collateral ligaments may be encountered.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eterogeneity among the included studies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nconsistency in reporting outcomes, such as radiological assessments, mortality rates, pre- and postoperative outcomes restricted the ability to conduct robust meta-analyses, often limiting making qualitative descriptions.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studies did not provide detailed information on patient demographics and comorbidities, which are important factors that could influence outcomes.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in the follow-up durations across studies could affect the long-term assessment of outcomes and mortality rates. Moreover, the diversity in implant designs affected the outcomes.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0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final recommendation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will you put to a vote today</a:t>
            </a:r>
            <a:endParaRPr lang="en-TR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D615189-3947-EA60-EBFC-4B8667E40846}"/>
              </a:ext>
            </a:extLst>
          </p:cNvPr>
          <p:cNvSpPr txBox="1">
            <a:spLocks/>
          </p:cNvSpPr>
          <p:nvPr/>
        </p:nvSpPr>
        <p:spPr>
          <a:xfrm>
            <a:off x="838200" y="1414462"/>
            <a:ext cx="10515600" cy="5356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lvl="2" algn="ctr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Indications for Hinged Implants in Revision Total Knee Arthroplasty?</a:t>
            </a:r>
          </a:p>
          <a:p>
            <a:pPr lvl="2"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</a:p>
          <a:p>
            <a:pPr marL="857250" indent="-857250" algn="l"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three most common indications for hinged-design implants in revision TKA are infection, instability, and aseptic loosening. However, in practice, these are rarely isolated indications; rather, they typically occur in combination with other factors such as pain, stiffness/arthrofibrosis, periprosthetic fracture, dislocation/subluxation, malalignment/malposition, bone loss, patellar complications, and the need for revision of a previously implanted hinged prosthesis.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T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3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018DF-E32D-14FD-9EBE-1D69CEAE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49" y="4398554"/>
            <a:ext cx="2006263" cy="200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3C99C-0E9A-D148-2D11-19AE9F98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51" y="1791487"/>
            <a:ext cx="2006261" cy="2006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27D07-805B-BD7D-89C4-774F785CC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15357"/>
          <a:stretch/>
        </p:blipFill>
        <p:spPr>
          <a:xfrm>
            <a:off x="7395679" y="1791486"/>
            <a:ext cx="2006261" cy="2006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92111-2DC5-4C30-4726-ED8E7060B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1" y="1765778"/>
            <a:ext cx="2006261" cy="2006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27089-8335-B4DC-C998-488157BD0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79" y="4409739"/>
            <a:ext cx="2006261" cy="2006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E202A-167E-897A-B18A-CB72D9DA4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31" y="4409739"/>
            <a:ext cx="2006260" cy="2006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FDB04-88D7-AE96-99C1-13D4FD65A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01" y="4409739"/>
            <a:ext cx="2006261" cy="20103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44DE8B-AA5A-3E59-F24F-7FBF1BFD69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29" y="1766454"/>
            <a:ext cx="2006262" cy="20135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FE58FF-5E57-95EB-614B-EFA8144ED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2" y="4398553"/>
            <a:ext cx="2006261" cy="2006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E2CB4C-8B34-0BC4-F020-FC6E1FD96C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46" y="1740070"/>
            <a:ext cx="2026150" cy="2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05" y="16670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R" sz="3100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4CED6-6B2C-BB3C-C53D-2AFE0D11DEE7}"/>
              </a:ext>
            </a:extLst>
          </p:cNvPr>
          <p:cNvSpPr txBox="1"/>
          <p:nvPr/>
        </p:nvSpPr>
        <p:spPr>
          <a:xfrm>
            <a:off x="1073233" y="2545773"/>
            <a:ext cx="99762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Hinged implants are increasingly being considered for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rTKA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complex scenarios. These scenarios can be complicated by instability, bone loss, infections, arthrofibrosis, etc. which compromise the performance and longevity of standard implant designs.</a:t>
            </a:r>
          </a:p>
          <a:p>
            <a:pPr algn="just"/>
            <a:endParaRPr lang="en-GB" sz="2800" dirty="0">
              <a:latin typeface="Times New Roman" panose="02020603050405020304" pitchFamily="18" charset="0"/>
            </a:endParaRPr>
          </a:p>
          <a:p>
            <a:pPr algn="just"/>
            <a:r>
              <a:rPr lang="en-GB" sz="2800" dirty="0">
                <a:latin typeface="Times New Roman" panose="02020603050405020304" pitchFamily="18" charset="0"/>
              </a:rPr>
              <a:t>Thus, </a:t>
            </a:r>
            <a:r>
              <a:rPr lang="en-IN" sz="2800" dirty="0">
                <a:latin typeface="Times New Roman" panose="02020603050405020304" pitchFamily="18" charset="0"/>
              </a:rPr>
              <a:t>a</a:t>
            </a: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comprehensive literature review was conducted to analyse the existing literature for the indications of hinged implant </a:t>
            </a:r>
            <a:r>
              <a:rPr lang="en-I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038102" y="1525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455A5-665B-A916-BDAD-244A080ABA40}"/>
              </a:ext>
            </a:extLst>
          </p:cNvPr>
          <p:cNvSpPr txBox="1"/>
          <p:nvPr/>
        </p:nvSpPr>
        <p:spPr>
          <a:xfrm>
            <a:off x="1107869" y="2639291"/>
            <a:ext cx="9976262" cy="316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PubMed, Web of Science and Scopus were search from inception till 27 March 2024 for original articles reporting the indication of using hinged implant designs in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rTKA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Eligibility criteria: Original articles reporting the indication of using hinged implant designs in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rTKA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Exclusion criteria were non-English language, case reports, studies with sample size &lt;10 patients, review articles, registry-based studies, studies with oncology cases,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techniqal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articles, non-human studies and studies not reporting implants use indications.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038102" y="1525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B893A4-7817-0615-8EB4-C96A25967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77858"/>
              </p:ext>
            </p:extLst>
          </p:nvPr>
        </p:nvGraphicFramePr>
        <p:xfrm>
          <a:off x="496270" y="3651626"/>
          <a:ext cx="4645725" cy="303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402">
                  <a:extLst>
                    <a:ext uri="{9D8B030D-6E8A-4147-A177-3AD203B41FA5}">
                      <a16:colId xmlns:a16="http://schemas.microsoft.com/office/drawing/2014/main" val="1416631780"/>
                    </a:ext>
                  </a:extLst>
                </a:gridCol>
                <a:gridCol w="2379887">
                  <a:extLst>
                    <a:ext uri="{9D8B030D-6E8A-4147-A177-3AD203B41FA5}">
                      <a16:colId xmlns:a16="http://schemas.microsoft.com/office/drawing/2014/main" val="2266814618"/>
                    </a:ext>
                  </a:extLst>
                </a:gridCol>
                <a:gridCol w="645436">
                  <a:extLst>
                    <a:ext uri="{9D8B030D-6E8A-4147-A177-3AD203B41FA5}">
                      <a16:colId xmlns:a16="http://schemas.microsoft.com/office/drawing/2014/main" val="590893156"/>
                    </a:ext>
                  </a:extLst>
                </a:gridCol>
              </a:tblGrid>
              <a:tr h="141148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Search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Query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Number of results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4107192013"/>
                  </a:ext>
                </a:extLst>
              </a:tr>
              <a:tr h="628210">
                <a:tc>
                  <a:txBody>
                    <a:bodyPr/>
                    <a:lstStyle/>
                    <a:p>
                      <a:r>
                        <a:rPr lang="en-GB" sz="500" kern="0" dirty="0">
                          <a:effectLst/>
                        </a:rPr>
                        <a:t>#7 AND #8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("arthroplasty, replacement, knee"[MeSH Terms] OR "TOTAL KNEE ARTHROPLASTY"[All Fields] OR "TOTAL KNEE REPLACEMENT"[All Fields] OR ("Revision knee replacement"[All Fields] OR "Revision knee arthroplasty"[All Fields] OR "Knee replacement"[All Fields] OR "knee arthroplasty"[All Fields] OR "knee prosthesis"[All Fields])) AND ("hinge*"[All Fields] OR "constrain*"[All Fields]) AND ("revise"[All Fields] OR "revised"[All Fields] OR "revisers"[All Fields] OR "revises"[All Fields] OR "revising"[All Fields] OR "revision"[All Fields] OR "revisions"[All Fields])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765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351256535"/>
                  </a:ext>
                </a:extLst>
              </a:tr>
              <a:tr h="316365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Revision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 dirty="0">
                          <a:effectLst/>
                        </a:rPr>
                        <a:t>"revise"[All Fields] OR "revised"[All Fields] OR "revisers"[All Fields] OR "revises"[All Fields] OR "revising"[All Fields] OR "revision"[All Fields] OR "revisions"[All Fields]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 dirty="0">
                          <a:effectLst/>
                        </a:rPr>
                        <a:t>215,834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1075917182"/>
                  </a:ext>
                </a:extLst>
              </a:tr>
              <a:tr h="502467">
                <a:tc>
                  <a:txBody>
                    <a:bodyPr/>
                    <a:lstStyle/>
                    <a:p>
                      <a:r>
                        <a:rPr lang="en-GB" sz="500" kern="0" dirty="0">
                          <a:effectLst/>
                        </a:rPr>
                        <a:t>#3 AND #6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 dirty="0">
                          <a:effectLst/>
                        </a:rPr>
                        <a:t>("arthroplasty, replacement, knee"[</a:t>
                      </a:r>
                      <a:r>
                        <a:rPr lang="en-GB" sz="500" kern="0" dirty="0" err="1">
                          <a:effectLst/>
                        </a:rPr>
                        <a:t>MeSH</a:t>
                      </a:r>
                      <a:r>
                        <a:rPr lang="en-GB" sz="500" kern="0" dirty="0">
                          <a:effectLst/>
                        </a:rPr>
                        <a:t> Terms] OR "TOTAL KNEE ARTHROPLASTY"[All Fields] OR "TOTAL KNEE REPLACEMENT"[All Fields] OR ("Revision knee replacement"[All Fields] OR "Revision knee arthroplasty"[All Fields] OR "Knee replacement"[All Fields] OR "knee arthroplasty"[All Fields] OR "knee prosthesis"[All Fields])) AND ("hinge*"[All Fields] OR "constrain*"[All Fields])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1,566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1149589903"/>
                  </a:ext>
                </a:extLst>
              </a:tr>
              <a:tr h="141148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#4 OR #5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"hinge*"[All Fields] OR "constrain*"[All Fields]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207,827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255047142"/>
                  </a:ext>
                </a:extLst>
              </a:tr>
              <a:tr h="85874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"Constrain*"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"constrain*"[All Fields]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190,366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3045356850"/>
                  </a:ext>
                </a:extLst>
              </a:tr>
              <a:tr h="85874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"Hinge*"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"hinge*"[All Fields]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18,145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784802374"/>
                  </a:ext>
                </a:extLst>
              </a:tr>
              <a:tr h="467066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#1 OR #2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"arthroplasty, replacement, knee"[MeSH Terms] OR "TOTAL KNEE ARTHROPLASTY"[All Fields] OR "TOTAL KNEE REPLACEMENT"[All Fields] OR "Revision knee replacement"[All Fields] OR "Revision knee arthroplasty"[All Fields] OR "Knee replacement"[All Fields] OR "knee arthroplasty"[All Fields] OR "knee prosthesis"[All Fields]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50,841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1057448086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("Revision knee replacement" OR "Revision knee arthroplasty" OR "Knee replacement" OR "knee arthroplasty" OR "knee prosthesis")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"Revision knee replacement"[All Fields] OR "Revision knee arthroplasty"[All Fields] OR "Knee replacement"[All Fields] OR "knee arthroplasty"[All Fields] OR "knee prosthesis"[All Fields]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>
                          <a:effectLst/>
                        </a:rPr>
                        <a:t>50,841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433312235"/>
                  </a:ext>
                </a:extLst>
              </a:tr>
              <a:tr h="316365">
                <a:tc>
                  <a:txBody>
                    <a:bodyPr/>
                    <a:lstStyle/>
                    <a:p>
                      <a:r>
                        <a:rPr lang="en-GB" sz="500" kern="0">
                          <a:effectLst/>
                        </a:rPr>
                        <a:t>(("Arthroplasty, Replacement, Knee"[Mesh]) OR ("TOTAL KNEE ARTHROPLASTY")) OR ("TOTAL KNEE REPLACEMENT")</a:t>
                      </a:r>
                      <a:endParaRPr lang="en-GB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0" dirty="0">
                          <a:effectLst/>
                        </a:rPr>
                        <a:t>"arthroplasty, replacement, knee"[</a:t>
                      </a:r>
                      <a:r>
                        <a:rPr lang="en-GB" sz="500" kern="0" dirty="0" err="1">
                          <a:effectLst/>
                        </a:rPr>
                        <a:t>MeSH</a:t>
                      </a:r>
                      <a:r>
                        <a:rPr lang="en-GB" sz="500" kern="0" dirty="0">
                          <a:effectLst/>
                        </a:rPr>
                        <a:t> Terms] OR "TOTAL KNEE ARTHROPLASTY"[All Fields] OR "TOTAL KNEE REPLACEMENT"[All Fields]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tc>
                  <a:txBody>
                    <a:bodyPr/>
                    <a:lstStyle/>
                    <a:p>
                      <a:r>
                        <a:rPr lang="en-GB" sz="500" kern="100" dirty="0">
                          <a:effectLst/>
                        </a:rPr>
                        <a:t>43,415</a:t>
                      </a:r>
                      <a:endParaRPr lang="en-GB" sz="5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67" marR="15067" marT="15067" marB="15067"/>
                </a:tc>
                <a:extLst>
                  <a:ext uri="{0D108BD9-81ED-4DB2-BD59-A6C34878D82A}">
                    <a16:rowId xmlns:a16="http://schemas.microsoft.com/office/drawing/2014/main" val="4860990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24488C-E3AE-983F-9145-44B2D094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58904"/>
              </p:ext>
            </p:extLst>
          </p:nvPr>
        </p:nvGraphicFramePr>
        <p:xfrm>
          <a:off x="6650203" y="2360064"/>
          <a:ext cx="4503695" cy="432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826">
                  <a:extLst>
                    <a:ext uri="{9D8B030D-6E8A-4147-A177-3AD203B41FA5}">
                      <a16:colId xmlns:a16="http://schemas.microsoft.com/office/drawing/2014/main" val="3116566181"/>
                    </a:ext>
                  </a:extLst>
                </a:gridCol>
                <a:gridCol w="2455529">
                  <a:extLst>
                    <a:ext uri="{9D8B030D-6E8A-4147-A177-3AD203B41FA5}">
                      <a16:colId xmlns:a16="http://schemas.microsoft.com/office/drawing/2014/main" val="2290436841"/>
                    </a:ext>
                  </a:extLst>
                </a:gridCol>
                <a:gridCol w="1433340">
                  <a:extLst>
                    <a:ext uri="{9D8B030D-6E8A-4147-A177-3AD203B41FA5}">
                      <a16:colId xmlns:a16="http://schemas.microsoft.com/office/drawing/2014/main" val="3714993042"/>
                    </a:ext>
                  </a:extLst>
                </a:gridCol>
              </a:tblGrid>
              <a:tr h="402125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Search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 dirty="0">
                          <a:effectLst/>
                        </a:rPr>
                        <a:t>Query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Number of results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869997279"/>
                  </a:ext>
                </a:extLst>
              </a:tr>
              <a:tr h="1400504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#1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 dirty="0">
                          <a:effectLst/>
                        </a:rPr>
                        <a:t>(ALL=((("Arthroplasty, Replacement, Knee") OR ("TOTAL KNEE ARTHROPLASTY"))</a:t>
                      </a:r>
                      <a:endParaRPr lang="en-GB" sz="1000" kern="100" dirty="0">
                        <a:effectLst/>
                      </a:endParaRPr>
                    </a:p>
                    <a:p>
                      <a:r>
                        <a:rPr lang="en-GB" sz="1000" kern="0" dirty="0">
                          <a:effectLst/>
                        </a:rPr>
                        <a:t>OR ("TOTAL KNEE REPLACEMENT"))) OR ALL=(("Revision knee replacement" OR "Revision</a:t>
                      </a:r>
                      <a:endParaRPr lang="en-GB" sz="1000" kern="100" dirty="0">
                        <a:effectLst/>
                      </a:endParaRPr>
                    </a:p>
                    <a:p>
                      <a:r>
                        <a:rPr lang="en-GB" sz="1000" kern="0" dirty="0">
                          <a:effectLst/>
                        </a:rPr>
                        <a:t>knee arthroplasty" OR "Knee replacement" OR "knee arthroplasty" OR "knee</a:t>
                      </a:r>
                      <a:endParaRPr lang="en-GB" sz="1000" kern="100" dirty="0">
                        <a:effectLst/>
                      </a:endParaRPr>
                    </a:p>
                    <a:p>
                      <a:r>
                        <a:rPr lang="en-GB" sz="1000" kern="0" dirty="0">
                          <a:effectLst/>
                        </a:rPr>
                        <a:t>prosthesis"))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47890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2528767391"/>
                  </a:ext>
                </a:extLst>
              </a:tr>
              <a:tr h="876000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#2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ALL=(("Revision knee replacement" OR "Revision knee arthroplasty" OR "Knee replacement"</a:t>
                      </a:r>
                      <a:endParaRPr lang="en-GB" sz="1000" kern="100">
                        <a:effectLst/>
                      </a:endParaRPr>
                    </a:p>
                    <a:p>
                      <a:r>
                        <a:rPr lang="en-GB" sz="1000" kern="0">
                          <a:effectLst/>
                        </a:rPr>
                        <a:t>OR "knee arthroplasty" OR "knee prosthesis")) 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47890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3696297723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#3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#2 OR #1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47890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3456002207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ALL=("Hinge*")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36931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199525284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#5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ALL=("Constrain*")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878094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1121584630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#6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#5 OR #4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913099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1016908726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#7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#6 AND #3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1229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3666789282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#8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ALL=(Revision)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199389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710401740"/>
                  </a:ext>
                </a:extLst>
              </a:tr>
              <a:tr h="235728"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#9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>
                          <a:effectLst/>
                        </a:rPr>
                        <a:t>#8 AND #7</a:t>
                      </a:r>
                      <a:endParaRPr lang="en-GB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tc>
                  <a:txBody>
                    <a:bodyPr/>
                    <a:lstStyle/>
                    <a:p>
                      <a:r>
                        <a:rPr lang="en-GB" sz="1000" kern="0" dirty="0">
                          <a:effectLst/>
                        </a:rPr>
                        <a:t>656</a:t>
                      </a:r>
                      <a:endParaRPr lang="en-GB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21" marR="36021" marT="36021" marB="36021"/>
                </a:tc>
                <a:extLst>
                  <a:ext uri="{0D108BD9-81ED-4DB2-BD59-A6C34878D82A}">
                    <a16:rowId xmlns:a16="http://schemas.microsoft.com/office/drawing/2014/main" val="25290282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7F058-E425-66E0-EE61-ECE4E34D6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33711"/>
              </p:ext>
            </p:extLst>
          </p:nvPr>
        </p:nvGraphicFramePr>
        <p:xfrm>
          <a:off x="496270" y="2360064"/>
          <a:ext cx="4645724" cy="1068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5724">
                  <a:extLst>
                    <a:ext uri="{9D8B030D-6E8A-4147-A177-3AD203B41FA5}">
                      <a16:colId xmlns:a16="http://schemas.microsoft.com/office/drawing/2014/main" val="2142320118"/>
                    </a:ext>
                  </a:extLst>
                </a:gridCol>
              </a:tblGrid>
              <a:tr h="1068936">
                <a:tc>
                  <a:txBody>
                    <a:bodyPr/>
                    <a:lstStyle/>
                    <a:p>
                      <a:pPr algn="l"/>
                      <a:r>
                        <a:rPr lang="en-GB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TITLE-ABS-KEY ( ( "arthroplasty, replacement, knee"  OR  "TOTAL KNEE ARTHROPLASTY"  OR  "TOTAL KNEE REPLACEMENT"  OR  ( "Revision knee replacement"  OR  "Revision knee arthroplasty"  OR  "Knee replacement"  OR  "knee arthroplasty"  OR  "knee prosthesis" ) )  AND  ( hinge*  OR  constrain* )  AND  ( revise  OR  revised  OR  revisers  OR  revises  OR  revising  OR  revision  OR  revisions ) ) </a:t>
                      </a:r>
                      <a:endParaRPr lang="en-GB" sz="1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081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7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038102" y="1525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A15B7D7-85DE-8B59-AB52-EA1790DA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2" y="2362237"/>
            <a:ext cx="3946661" cy="441263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E4F1AF-04A7-9F92-FA1D-457CDD32455B}"/>
              </a:ext>
            </a:extLst>
          </p:cNvPr>
          <p:cNvSpPr txBox="1"/>
          <p:nvPr/>
        </p:nvSpPr>
        <p:spPr>
          <a:xfrm>
            <a:off x="6096000" y="3429000"/>
            <a:ext cx="5237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Retrieved: 2349 articles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Screening: 160 studies selected for full-text review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publications: 58 studies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2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200" y="1417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50DA1-66EE-1191-AFFB-627FAB931F31}"/>
              </a:ext>
            </a:extLst>
          </p:cNvPr>
          <p:cNvSpPr txBox="1"/>
          <p:nvPr/>
        </p:nvSpPr>
        <p:spPr>
          <a:xfrm>
            <a:off x="1274618" y="2360475"/>
            <a:ext cx="6015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2803 revision TKAs were included in this review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GB" dirty="0">
              <a:latin typeface="Times New Roman" panose="02020603050405020304" pitchFamily="18" charset="0"/>
            </a:endParaRPr>
          </a:p>
          <a:p>
            <a:pPr algn="l"/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79DAC-B39D-330F-F8D4-CBFB2A7E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47" y="2822140"/>
            <a:ext cx="5582305" cy="370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C2F553-6395-66A7-CC3C-2D6F9F9FE386}"/>
              </a:ext>
            </a:extLst>
          </p:cNvPr>
          <p:cNvSpPr txBox="1"/>
          <p:nvPr/>
        </p:nvSpPr>
        <p:spPr>
          <a:xfrm>
            <a:off x="6276109" y="389045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n=781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10596-64A7-D82E-80A9-2A6FB6788101}"/>
              </a:ext>
            </a:extLst>
          </p:cNvPr>
          <p:cNvSpPr txBox="1"/>
          <p:nvPr/>
        </p:nvSpPr>
        <p:spPr>
          <a:xfrm>
            <a:off x="6167530" y="486644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n=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671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C9EAD-9E15-8E8B-8359-A6B521332FF2}"/>
              </a:ext>
            </a:extLst>
          </p:cNvPr>
          <p:cNvSpPr txBox="1"/>
          <p:nvPr/>
        </p:nvSpPr>
        <p:spPr>
          <a:xfrm>
            <a:off x="5093231" y="472093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n=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665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23BE72-A5DA-B151-BF02-C87D9CEE86E3}"/>
              </a:ext>
            </a:extLst>
          </p:cNvPr>
          <p:cNvCxnSpPr/>
          <p:nvPr/>
        </p:nvCxnSpPr>
        <p:spPr>
          <a:xfrm>
            <a:off x="6095999" y="3127664"/>
            <a:ext cx="0" cy="139238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0E9D66-7EA4-D58C-AB04-C97829A1BCE6}"/>
              </a:ext>
            </a:extLst>
          </p:cNvPr>
          <p:cNvCxnSpPr>
            <a:cxnSpLocks/>
          </p:cNvCxnSpPr>
          <p:nvPr/>
        </p:nvCxnSpPr>
        <p:spPr>
          <a:xfrm>
            <a:off x="4738254" y="4424189"/>
            <a:ext cx="1357745" cy="958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C8E42FF9-D47A-5960-13B3-614E33D2BC77}"/>
              </a:ext>
            </a:extLst>
          </p:cNvPr>
          <p:cNvSpPr/>
          <p:nvPr/>
        </p:nvSpPr>
        <p:spPr>
          <a:xfrm rot="5753969">
            <a:off x="4702231" y="3129036"/>
            <a:ext cx="2769569" cy="2734725"/>
          </a:xfrm>
          <a:prstGeom prst="blockArc">
            <a:avLst>
              <a:gd name="adj1" fmla="val 10490504"/>
              <a:gd name="adj2" fmla="val 5236792"/>
              <a:gd name="adj3" fmla="val 107"/>
            </a:avLst>
          </a:prstGeom>
          <a:solidFill>
            <a:srgbClr val="FF00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2DBBC-C5AF-CD07-1619-B2E398F7DF5E}"/>
              </a:ext>
            </a:extLst>
          </p:cNvPr>
          <p:cNvSpPr txBox="1"/>
          <p:nvPr/>
        </p:nvSpPr>
        <p:spPr>
          <a:xfrm>
            <a:off x="7743163" y="4287451"/>
            <a:ext cx="7457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&gt;75%</a:t>
            </a:r>
          </a:p>
        </p:txBody>
      </p:sp>
      <p:sp>
        <p:nvSpPr>
          <p:cNvPr id="23" name="Doughnut 22">
            <a:extLst>
              <a:ext uri="{FF2B5EF4-FFF2-40B4-BE49-F238E27FC236}">
                <a16:creationId xmlns:a16="http://schemas.microsoft.com/office/drawing/2014/main" id="{34997DDF-56A2-FB60-43F7-88CF4410F803}"/>
              </a:ext>
            </a:extLst>
          </p:cNvPr>
          <p:cNvSpPr/>
          <p:nvPr/>
        </p:nvSpPr>
        <p:spPr>
          <a:xfrm>
            <a:off x="6026725" y="5917407"/>
            <a:ext cx="748148" cy="178823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ughnut 23">
            <a:extLst>
              <a:ext uri="{FF2B5EF4-FFF2-40B4-BE49-F238E27FC236}">
                <a16:creationId xmlns:a16="http://schemas.microsoft.com/office/drawing/2014/main" id="{BF6AF0CC-17E3-6F81-6E25-A163D4934DEA}"/>
              </a:ext>
            </a:extLst>
          </p:cNvPr>
          <p:cNvSpPr/>
          <p:nvPr/>
        </p:nvSpPr>
        <p:spPr>
          <a:xfrm>
            <a:off x="4797976" y="5917407"/>
            <a:ext cx="748148" cy="178823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ughnut 24">
            <a:extLst>
              <a:ext uri="{FF2B5EF4-FFF2-40B4-BE49-F238E27FC236}">
                <a16:creationId xmlns:a16="http://schemas.microsoft.com/office/drawing/2014/main" id="{925B9B24-3F6D-2582-573D-48A88BE9DBB0}"/>
              </a:ext>
            </a:extLst>
          </p:cNvPr>
          <p:cNvSpPr/>
          <p:nvPr/>
        </p:nvSpPr>
        <p:spPr>
          <a:xfrm>
            <a:off x="3682720" y="5911125"/>
            <a:ext cx="748148" cy="178823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A164B-1C7F-E239-4B11-262B5AFFDAE0}"/>
              </a:ext>
            </a:extLst>
          </p:cNvPr>
          <p:cNvSpPr txBox="1"/>
          <p:nvPr/>
        </p:nvSpPr>
        <p:spPr>
          <a:xfrm>
            <a:off x="9172439" y="3823854"/>
            <a:ext cx="263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Multiple reasons as an indication was poorly reported in the studies</a:t>
            </a:r>
          </a:p>
        </p:txBody>
      </p:sp>
    </p:spTree>
    <p:extLst>
      <p:ext uri="{BB962C8B-B14F-4D97-AF65-F5344CB8AC3E}">
        <p14:creationId xmlns:p14="http://schemas.microsoft.com/office/powerpoint/2010/main" val="1634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200" y="1417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50DA1-66EE-1191-AFFB-627FAB931F31}"/>
              </a:ext>
            </a:extLst>
          </p:cNvPr>
          <p:cNvSpPr txBox="1"/>
          <p:nvPr/>
        </p:nvSpPr>
        <p:spPr>
          <a:xfrm>
            <a:off x="1274618" y="2360475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49AA2-0835-A1CE-1655-BEAD7BC4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3" y="2822140"/>
            <a:ext cx="6015493" cy="3759683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6E7D3E25-3384-B3B8-4890-BB698AA8B8AE}"/>
              </a:ext>
            </a:extLst>
          </p:cNvPr>
          <p:cNvSpPr/>
          <p:nvPr/>
        </p:nvSpPr>
        <p:spPr>
          <a:xfrm rot="18918354">
            <a:off x="3171748" y="5570172"/>
            <a:ext cx="517395" cy="19144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8FBEA3F1-FCED-6B2C-0A27-743758E3D91B}"/>
              </a:ext>
            </a:extLst>
          </p:cNvPr>
          <p:cNvSpPr/>
          <p:nvPr/>
        </p:nvSpPr>
        <p:spPr>
          <a:xfrm rot="18918354">
            <a:off x="3200021" y="5686240"/>
            <a:ext cx="916103" cy="17584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7D04B-2EF8-F626-4EFF-4FB1DA3C6BFD}"/>
              </a:ext>
            </a:extLst>
          </p:cNvPr>
          <p:cNvSpPr txBox="1"/>
          <p:nvPr/>
        </p:nvSpPr>
        <p:spPr>
          <a:xfrm>
            <a:off x="838200" y="2221975"/>
            <a:ext cx="983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overall reoperation and revision rates in the included studies were 13.9% and 14.2%, respectively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6290B-8A09-33D2-51DE-2B083410F1A6}"/>
              </a:ext>
            </a:extLst>
          </p:cNvPr>
          <p:cNvSpPr txBox="1"/>
          <p:nvPr/>
        </p:nvSpPr>
        <p:spPr>
          <a:xfrm>
            <a:off x="319385" y="3186545"/>
            <a:ext cx="263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For reoperation: Infection and aseptic loosening made 55% of the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59243-F6EC-5871-B0AC-23EDE23742C7}"/>
              </a:ext>
            </a:extLst>
          </p:cNvPr>
          <p:cNvSpPr txBox="1"/>
          <p:nvPr/>
        </p:nvSpPr>
        <p:spPr>
          <a:xfrm>
            <a:off x="319385" y="4701981"/>
            <a:ext cx="2630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For revision: Infection and periprosthetic fracture made 50% of the cases</a:t>
            </a: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A8A40019-2A84-7694-9A6A-17DB52FBD0CA}"/>
              </a:ext>
            </a:extLst>
          </p:cNvPr>
          <p:cNvSpPr/>
          <p:nvPr/>
        </p:nvSpPr>
        <p:spPr>
          <a:xfrm rot="18918354">
            <a:off x="4805131" y="5752529"/>
            <a:ext cx="1053398" cy="211413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369821"/>
            <a:ext cx="9401297" cy="336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>
                <a:effectLst/>
                <a:latin typeface="Helvetica Neue" panose="02000503000000020004" pitchFamily="2" charset="0"/>
              </a:rPr>
              <a:t>A comprehensive systematic review was conducted.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>
                <a:effectLst/>
                <a:latin typeface="Helvetica Neue" panose="02000503000000020004" pitchFamily="2" charset="0"/>
              </a:rPr>
              <a:t>A total of 2349 articles were screened and 58 studies with 2803 revised TKAs were finally included.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>
                <a:effectLst/>
                <a:latin typeface="Helvetica Neue" panose="02000503000000020004" pitchFamily="2" charset="0"/>
              </a:rPr>
              <a:t>The three most common indications for hinged implants in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rTKA</a:t>
            </a:r>
            <a:r>
              <a:rPr lang="en-GB" dirty="0">
                <a:effectLst/>
                <a:latin typeface="Helvetica Neue" panose="02000503000000020004" pitchFamily="2" charset="0"/>
              </a:rPr>
              <a:t> are infection, instability, and aseptic loosening. However, studie</a:t>
            </a:r>
            <a:r>
              <a:rPr lang="en-GB" dirty="0">
                <a:latin typeface="Helvetica Neue" panose="02000503000000020004" pitchFamily="2" charset="0"/>
              </a:rPr>
              <a:t>s poorly reported “multiple reasons for revision” as an indication.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>
                <a:effectLst/>
                <a:latin typeface="Helvetica Neue" panose="02000503000000020004" pitchFamily="2" charset="0"/>
              </a:rPr>
              <a:t>On a clinical perspective, the identified indications are rarely encountered in isolation, rather they present in a combined fashion thereby making hinged designs ideal.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1403</Words>
  <Application>Microsoft Office PowerPoint</Application>
  <PresentationFormat>Geniş ekran</PresentationFormat>
  <Paragraphs>127</Paragraphs>
  <Slides>12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Helvetica Neue</vt:lpstr>
      <vt:lpstr>Times New Roman</vt:lpstr>
      <vt:lpstr>Wingdings</vt:lpstr>
      <vt:lpstr>Office Teması</vt:lpstr>
      <vt:lpstr>PowerPoint Sunusu</vt:lpstr>
      <vt:lpstr>PowerPoint Sunusu</vt:lpstr>
      <vt:lpstr>Why is this topic Important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22</cp:revision>
  <dcterms:created xsi:type="dcterms:W3CDTF">2024-06-13T13:25:39Z</dcterms:created>
  <dcterms:modified xsi:type="dcterms:W3CDTF">2024-08-26T19:19:48Z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