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67" r:id="rId6"/>
    <p:sldId id="258" r:id="rId7"/>
    <p:sldId id="257" r:id="rId8"/>
    <p:sldId id="259" r:id="rId9"/>
    <p:sldId id="264" r:id="rId10"/>
    <p:sldId id="268"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02"/>
    <p:restoredTop sz="80319"/>
  </p:normalViewPr>
  <p:slideViewPr>
    <p:cSldViewPr snapToGrid="0">
      <p:cViewPr varScale="1">
        <p:scale>
          <a:sx n="51" d="100"/>
          <a:sy n="51" d="100"/>
        </p:scale>
        <p:origin x="140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128BC-3CCB-B34F-83F3-4CDC1C7A4727}" type="datetimeFigureOut">
              <a:rPr lang="ru-RU" smtClean="0"/>
              <a:t>26.08.2024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B26FB-CFF6-614E-9956-D74EDF7C85C6}" type="slidenum">
              <a:rPr lang="ru-RU" smtClean="0"/>
              <a:t>‹#›</a:t>
            </a:fld>
            <a:endParaRPr lang="ru-RU"/>
          </a:p>
        </p:txBody>
      </p:sp>
    </p:spTree>
    <p:extLst>
      <p:ext uri="{BB962C8B-B14F-4D97-AF65-F5344CB8AC3E}">
        <p14:creationId xmlns:p14="http://schemas.microsoft.com/office/powerpoint/2010/main" val="329013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 dirty="0"/>
              <a:t>Alisagib Dzhavadov was responsible for this topic.</a:t>
            </a:r>
            <a:endParaRPr lang="ru-RU" dirty="0"/>
          </a:p>
        </p:txBody>
      </p:sp>
      <p:sp>
        <p:nvSpPr>
          <p:cNvPr id="4" name="Номер слайда 3"/>
          <p:cNvSpPr>
            <a:spLocks noGrp="1"/>
          </p:cNvSpPr>
          <p:nvPr>
            <p:ph type="sldNum" sz="quarter" idx="5"/>
          </p:nvPr>
        </p:nvSpPr>
        <p:spPr/>
        <p:txBody>
          <a:bodyPr/>
          <a:lstStyle/>
          <a:p>
            <a:fld id="{2EBB26FB-CFF6-614E-9956-D74EDF7C85C6}" type="slidenum">
              <a:rPr lang="ru-RU" smtClean="0"/>
              <a:t>1</a:t>
            </a:fld>
            <a:endParaRPr lang="ru-RU"/>
          </a:p>
        </p:txBody>
      </p:sp>
    </p:spTree>
    <p:extLst>
      <p:ext uri="{BB962C8B-B14F-4D97-AF65-F5344CB8AC3E}">
        <p14:creationId xmlns:p14="http://schemas.microsoft.com/office/powerpoint/2010/main" val="327580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EBB26FB-CFF6-614E-9956-D74EDF7C85C6}" type="slidenum">
              <a:rPr lang="ru-RU" smtClean="0"/>
              <a:t>2</a:t>
            </a:fld>
            <a:endParaRPr lang="ru-RU"/>
          </a:p>
        </p:txBody>
      </p:sp>
    </p:spTree>
    <p:extLst>
      <p:ext uri="{BB962C8B-B14F-4D97-AF65-F5344CB8AC3E}">
        <p14:creationId xmlns:p14="http://schemas.microsoft.com/office/powerpoint/2010/main" val="4043866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EBB26FB-CFF6-614E-9956-D74EDF7C85C6}" type="slidenum">
              <a:rPr lang="ru-RU" smtClean="0"/>
              <a:t>3</a:t>
            </a:fld>
            <a:endParaRPr lang="ru-RU"/>
          </a:p>
        </p:txBody>
      </p:sp>
    </p:spTree>
    <p:extLst>
      <p:ext uri="{BB962C8B-B14F-4D97-AF65-F5344CB8AC3E}">
        <p14:creationId xmlns:p14="http://schemas.microsoft.com/office/powerpoint/2010/main" val="330399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5"/>
          </p:nvPr>
        </p:nvSpPr>
        <p:spPr/>
        <p:txBody>
          <a:bodyPr/>
          <a:lstStyle/>
          <a:p>
            <a:fld id="{2EBB26FB-CFF6-614E-9956-D74EDF7C85C6}" type="slidenum">
              <a:rPr lang="ru-RU" smtClean="0"/>
              <a:t>4</a:t>
            </a:fld>
            <a:endParaRPr lang="ru-RU"/>
          </a:p>
        </p:txBody>
      </p:sp>
    </p:spTree>
    <p:extLst>
      <p:ext uri="{BB962C8B-B14F-4D97-AF65-F5344CB8AC3E}">
        <p14:creationId xmlns:p14="http://schemas.microsoft.com/office/powerpoint/2010/main" val="4100597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B26FB-CFF6-614E-9956-D74EDF7C85C6}" type="slidenum">
              <a:rPr lang="ru-RU" smtClean="0"/>
              <a:t>6</a:t>
            </a:fld>
            <a:endParaRPr lang="ru-RU"/>
          </a:p>
        </p:txBody>
      </p:sp>
    </p:spTree>
    <p:extLst>
      <p:ext uri="{BB962C8B-B14F-4D97-AF65-F5344CB8AC3E}">
        <p14:creationId xmlns:p14="http://schemas.microsoft.com/office/powerpoint/2010/main" val="209296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B26FB-CFF6-614E-9956-D74EDF7C85C6}" type="slidenum">
              <a:rPr lang="ru-RU" smtClean="0"/>
              <a:t>7</a:t>
            </a:fld>
            <a:endParaRPr lang="ru-RU"/>
          </a:p>
        </p:txBody>
      </p:sp>
    </p:spTree>
    <p:extLst>
      <p:ext uri="{BB962C8B-B14F-4D97-AF65-F5344CB8AC3E}">
        <p14:creationId xmlns:p14="http://schemas.microsoft.com/office/powerpoint/2010/main" val="1410209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B26FB-CFF6-614E-9956-D74EDF7C85C6}" type="slidenum">
              <a:rPr lang="ru-RU" smtClean="0"/>
              <a:t>8</a:t>
            </a:fld>
            <a:endParaRPr lang="ru-RU"/>
          </a:p>
        </p:txBody>
      </p:sp>
    </p:spTree>
    <p:extLst>
      <p:ext uri="{BB962C8B-B14F-4D97-AF65-F5344CB8AC3E}">
        <p14:creationId xmlns:p14="http://schemas.microsoft.com/office/powerpoint/2010/main" val="209141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x-none"/>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1164236" y="2620092"/>
            <a:ext cx="9863528" cy="1088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002060"/>
                </a:solidFill>
                <a:effectLst/>
                <a:latin typeface="Times New Roman" panose="02020603050405020304" pitchFamily="18" charset="0"/>
                <a:ea typeface="Times New Roman" panose="02020603050405020304" pitchFamily="18" charset="0"/>
              </a:rPr>
              <a:t>Is There a Difference Between Modular Versus Monoblock Femoral Stem Used During Revision Total Hip Arthroplasty?</a:t>
            </a:r>
          </a:p>
        </p:txBody>
      </p:sp>
      <p:sp>
        <p:nvSpPr>
          <p:cNvPr id="3" name="Title 2">
            <a:extLst>
              <a:ext uri="{FF2B5EF4-FFF2-40B4-BE49-F238E27FC236}">
                <a16:creationId xmlns:a16="http://schemas.microsoft.com/office/drawing/2014/main" id="{B0D34168-14C1-BA1E-4FC0-47ADA7C0B655}"/>
              </a:ext>
            </a:extLst>
          </p:cNvPr>
          <p:cNvSpPr txBox="1">
            <a:spLocks/>
          </p:cNvSpPr>
          <p:nvPr/>
        </p:nvSpPr>
        <p:spPr>
          <a:xfrm>
            <a:off x="1387923" y="5473844"/>
            <a:ext cx="9416154" cy="13841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rgbClr val="002060"/>
                </a:solidFill>
                <a:latin typeface="Times New Roman" panose="02020603050405020304" pitchFamily="18" charset="0"/>
                <a:cs typeface="Times New Roman" panose="02020603050405020304" pitchFamily="18" charset="0"/>
              </a:rPr>
              <a:t>Alisina Shahi MD, PhD</a:t>
            </a:r>
          </a:p>
          <a:p>
            <a:endParaRPr lang="en-US" sz="2800" dirty="0">
              <a:solidFill>
                <a:srgbClr val="002060"/>
              </a:solidFill>
              <a:latin typeface="Times New Roman" panose="02020603050405020304" pitchFamily="18" charset="0"/>
              <a:cs typeface="Times New Roman" panose="02020603050405020304" pitchFamily="18" charset="0"/>
            </a:endParaRPr>
          </a:p>
          <a:p>
            <a:r>
              <a:rPr lang="en-US" sz="2800" dirty="0">
                <a:solidFill>
                  <a:srgbClr val="002060"/>
                </a:solidFill>
                <a:latin typeface="Times New Roman" panose="02020603050405020304" pitchFamily="18" charset="0"/>
                <a:cs typeface="Times New Roman" panose="02020603050405020304" pitchFamily="18" charset="0"/>
              </a:rPr>
              <a:t>The University of Texas Health Science Center at Houston</a:t>
            </a:r>
          </a:p>
          <a:p>
            <a:br>
              <a:rPr lang="en-US" sz="2800" dirty="0">
                <a:solidFill>
                  <a:srgbClr val="002060"/>
                </a:solidFill>
                <a:latin typeface="Times New Roman" panose="02020603050405020304" pitchFamily="18" charset="0"/>
                <a:cs typeface="Times New Roman" panose="02020603050405020304" pitchFamily="18" charset="0"/>
              </a:rPr>
            </a:br>
            <a:endParaRPr lang="en-US" sz="2800" dirty="0">
              <a:solidFill>
                <a:srgbClr val="002060"/>
              </a:solidFill>
              <a:latin typeface="Times New Roman" panose="02020603050405020304" pitchFamily="18" charset="0"/>
              <a:cs typeface="Times New Roman" panose="02020603050405020304" pitchFamily="18" charset="0"/>
            </a:endParaRPr>
          </a:p>
          <a:p>
            <a:endParaRPr lang="en-US" sz="2800" dirty="0">
              <a:solidFill>
                <a:srgbClr val="002060"/>
              </a:solidFill>
              <a:latin typeface="Times New Roman" panose="02020603050405020304" pitchFamily="18" charset="0"/>
              <a:cs typeface="Times New Roman" panose="02020603050405020304" pitchFamily="18" charset="0"/>
            </a:endParaRPr>
          </a:p>
          <a:p>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20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in a suit and tie&#10;&#10;Description automatically generated">
            <a:extLst>
              <a:ext uri="{FF2B5EF4-FFF2-40B4-BE49-F238E27FC236}">
                <a16:creationId xmlns:a16="http://schemas.microsoft.com/office/drawing/2014/main" id="{A480B96F-2B20-4FC7-306F-FAC77F96C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827" y="1570219"/>
            <a:ext cx="1204226" cy="1611038"/>
          </a:xfrm>
          <a:prstGeom prst="rect">
            <a:avLst/>
          </a:prstGeom>
        </p:spPr>
      </p:pic>
      <p:sp>
        <p:nvSpPr>
          <p:cNvPr id="10" name="TextBox 9">
            <a:extLst>
              <a:ext uri="{FF2B5EF4-FFF2-40B4-BE49-F238E27FC236}">
                <a16:creationId xmlns:a16="http://schemas.microsoft.com/office/drawing/2014/main" id="{338ECE91-1154-BBBC-611B-1CEEA74D39F0}"/>
              </a:ext>
            </a:extLst>
          </p:cNvPr>
          <p:cNvSpPr txBox="1"/>
          <p:nvPr/>
        </p:nvSpPr>
        <p:spPr>
          <a:xfrm>
            <a:off x="880413" y="3171996"/>
            <a:ext cx="145905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Alisina Shahi</a:t>
            </a:r>
          </a:p>
        </p:txBody>
      </p:sp>
      <p:sp>
        <p:nvSpPr>
          <p:cNvPr id="13" name="TextBox 12">
            <a:extLst>
              <a:ext uri="{FF2B5EF4-FFF2-40B4-BE49-F238E27FC236}">
                <a16:creationId xmlns:a16="http://schemas.microsoft.com/office/drawing/2014/main" id="{95A23995-E56B-9233-8BA0-DFAAA77A5E0C}"/>
              </a:ext>
            </a:extLst>
          </p:cNvPr>
          <p:cNvSpPr txBox="1"/>
          <p:nvPr/>
        </p:nvSpPr>
        <p:spPr>
          <a:xfrm>
            <a:off x="3796518" y="3181257"/>
            <a:ext cx="155683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Hari Bezwada </a:t>
            </a:r>
          </a:p>
        </p:txBody>
      </p:sp>
      <p:sp>
        <p:nvSpPr>
          <p:cNvPr id="20" name="TextBox 19">
            <a:extLst>
              <a:ext uri="{FF2B5EF4-FFF2-40B4-BE49-F238E27FC236}">
                <a16:creationId xmlns:a16="http://schemas.microsoft.com/office/drawing/2014/main" id="{7DCC4165-1B7B-89BB-33FB-BC271F3F600C}"/>
              </a:ext>
            </a:extLst>
          </p:cNvPr>
          <p:cNvSpPr txBox="1"/>
          <p:nvPr/>
        </p:nvSpPr>
        <p:spPr>
          <a:xfrm>
            <a:off x="6866224" y="3188790"/>
            <a:ext cx="889987" cy="369332"/>
          </a:xfrm>
          <a:prstGeom prst="rect">
            <a:avLst/>
          </a:prstGeom>
          <a:noFill/>
        </p:spPr>
        <p:txBody>
          <a:bodyPr wrap="none" rtlCol="0">
            <a:spAutoFit/>
          </a:bodyPr>
          <a:lstStyle/>
          <a:p>
            <a:r>
              <a:rPr lang="en-US" sz="1800" dirty="0">
                <a:effectLst/>
                <a:latin typeface="Times New Roman" panose="02020603050405020304" pitchFamily="18" charset="0"/>
                <a:ea typeface="Aptos" panose="020B0004020202020204" pitchFamily="34" charset="0"/>
                <a:cs typeface="Times New Roman" panose="02020603050405020304" pitchFamily="18" charset="0"/>
              </a:rPr>
              <a:t>Xie Jie</a:t>
            </a:r>
            <a:r>
              <a:rPr lang="en-US"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49A09298-A47E-B661-0FEE-6682958DE5EC}"/>
              </a:ext>
            </a:extLst>
          </p:cNvPr>
          <p:cNvSpPr txBox="1"/>
          <p:nvPr/>
        </p:nvSpPr>
        <p:spPr>
          <a:xfrm>
            <a:off x="9518775" y="3170242"/>
            <a:ext cx="1691745" cy="369332"/>
          </a:xfrm>
          <a:prstGeom prst="rect">
            <a:avLst/>
          </a:prstGeom>
          <a:noFill/>
        </p:spPr>
        <p:txBody>
          <a:bodyPr wrap="none" rtlCol="0">
            <a:spAutoFit/>
          </a:bodyPr>
          <a:lstStyle/>
          <a:p>
            <a:r>
              <a:rPr lang="en-US" sz="1800" dirty="0">
                <a:effectLst/>
                <a:latin typeface="Times New Roman" panose="02020603050405020304" pitchFamily="18" charset="0"/>
                <a:ea typeface="Aptos" panose="020B0004020202020204" pitchFamily="34" charset="0"/>
                <a:cs typeface="Times New Roman" panose="02020603050405020304" pitchFamily="18" charset="0"/>
              </a:rPr>
              <a:t>Daniel </a:t>
            </a:r>
            <a:r>
              <a:rPr lang="en-US" sz="1800" dirty="0" err="1">
                <a:effectLst/>
                <a:latin typeface="Times New Roman" panose="02020603050405020304" pitchFamily="18" charset="0"/>
                <a:ea typeface="Aptos" panose="020B0004020202020204" pitchFamily="34" charset="0"/>
                <a:cs typeface="Times New Roman" panose="02020603050405020304" pitchFamily="18" charset="0"/>
              </a:rPr>
              <a:t>Kendoff</a:t>
            </a:r>
            <a:r>
              <a:rPr lang="en-US"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BCF7C8B4-4D6D-337D-DC9A-3FEB0BDA26DE}"/>
              </a:ext>
            </a:extLst>
          </p:cNvPr>
          <p:cNvSpPr txBox="1"/>
          <p:nvPr/>
        </p:nvSpPr>
        <p:spPr>
          <a:xfrm>
            <a:off x="2903910" y="5458650"/>
            <a:ext cx="139018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Veloso Dura </a:t>
            </a:r>
          </a:p>
        </p:txBody>
      </p:sp>
      <p:sp>
        <p:nvSpPr>
          <p:cNvPr id="32" name="TextBox 31">
            <a:extLst>
              <a:ext uri="{FF2B5EF4-FFF2-40B4-BE49-F238E27FC236}">
                <a16:creationId xmlns:a16="http://schemas.microsoft.com/office/drawing/2014/main" id="{DE95734F-D593-C149-3D8D-A0663B2D1369}"/>
              </a:ext>
            </a:extLst>
          </p:cNvPr>
          <p:cNvSpPr txBox="1"/>
          <p:nvPr/>
        </p:nvSpPr>
        <p:spPr>
          <a:xfrm>
            <a:off x="828341" y="5428186"/>
            <a:ext cx="1383712" cy="369332"/>
          </a:xfrm>
          <a:prstGeom prst="rect">
            <a:avLst/>
          </a:prstGeom>
          <a:noFill/>
        </p:spPr>
        <p:txBody>
          <a:bodyPr wrap="none" rtlCol="0">
            <a:spAutoFit/>
          </a:bodyPr>
          <a:lstStyle/>
          <a:p>
            <a:pPr marL="0" marR="0">
              <a:spcBef>
                <a:spcPts val="0"/>
              </a:spcBef>
              <a:spcAft>
                <a:spcPts val="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Fouad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Sadek</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33" name="Picture 32" descr="A person in a white coat&#10;&#10;Description automatically generated">
            <a:extLst>
              <a:ext uri="{FF2B5EF4-FFF2-40B4-BE49-F238E27FC236}">
                <a16:creationId xmlns:a16="http://schemas.microsoft.com/office/drawing/2014/main" id="{9668DEA6-B89F-D210-301A-A70227038609}"/>
              </a:ext>
            </a:extLst>
          </p:cNvPr>
          <p:cNvPicPr>
            <a:picLocks noChangeAspect="1"/>
          </p:cNvPicPr>
          <p:nvPr/>
        </p:nvPicPr>
        <p:blipFill>
          <a:blip r:embed="rId4"/>
          <a:srcRect b="18973"/>
          <a:stretch/>
        </p:blipFill>
        <p:spPr>
          <a:xfrm>
            <a:off x="5130014" y="3812549"/>
            <a:ext cx="1390521" cy="1577280"/>
          </a:xfrm>
          <a:prstGeom prst="rect">
            <a:avLst/>
          </a:prstGeom>
        </p:spPr>
      </p:pic>
      <p:sp>
        <p:nvSpPr>
          <p:cNvPr id="34" name="TextBox 33">
            <a:extLst>
              <a:ext uri="{FF2B5EF4-FFF2-40B4-BE49-F238E27FC236}">
                <a16:creationId xmlns:a16="http://schemas.microsoft.com/office/drawing/2014/main" id="{1120CE22-80D1-F3F2-3BE1-0F4C7D5BC4BF}"/>
              </a:ext>
            </a:extLst>
          </p:cNvPr>
          <p:cNvSpPr txBox="1"/>
          <p:nvPr/>
        </p:nvSpPr>
        <p:spPr>
          <a:xfrm>
            <a:off x="7311217" y="5428186"/>
            <a:ext cx="1608133" cy="369332"/>
          </a:xfrm>
          <a:prstGeom prst="rect">
            <a:avLst/>
          </a:prstGeom>
          <a:noFill/>
        </p:spPr>
        <p:txBody>
          <a:bodyPr wrap="none" rtlCol="0">
            <a:spAutoFit/>
          </a:bodyPr>
          <a:lstStyle/>
          <a:p>
            <a:r>
              <a:rPr lang="en-US" sz="1800" kern="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Heinz Winkler </a:t>
            </a:r>
          </a:p>
        </p:txBody>
      </p:sp>
      <p:pic>
        <p:nvPicPr>
          <p:cNvPr id="2" name="Picture 1" descr="A person in a suit and tie&#10;&#10;Description automatically generated">
            <a:extLst>
              <a:ext uri="{FF2B5EF4-FFF2-40B4-BE49-F238E27FC236}">
                <a16:creationId xmlns:a16="http://schemas.microsoft.com/office/drawing/2014/main" id="{011ECDF9-3DD5-50F9-C254-6F1C8EDEC1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6518" y="1560189"/>
            <a:ext cx="1556836" cy="1556836"/>
          </a:xfrm>
          <a:prstGeom prst="rect">
            <a:avLst/>
          </a:prstGeom>
        </p:spPr>
      </p:pic>
      <p:pic>
        <p:nvPicPr>
          <p:cNvPr id="3" name="Picture 2" descr="A person in a white coat&#10;&#10;Description automatically generated">
            <a:extLst>
              <a:ext uri="{FF2B5EF4-FFF2-40B4-BE49-F238E27FC236}">
                <a16:creationId xmlns:a16="http://schemas.microsoft.com/office/drawing/2014/main" id="{DC0847E4-E461-F3F2-1C09-DD826B29EDC0}"/>
              </a:ext>
            </a:extLst>
          </p:cNvPr>
          <p:cNvPicPr>
            <a:picLocks noChangeAspect="1"/>
          </p:cNvPicPr>
          <p:nvPr/>
        </p:nvPicPr>
        <p:blipFill>
          <a:blip r:embed="rId6" cstate="print">
            <a:extLst>
              <a:ext uri="{28A0092B-C50C-407E-A947-70E740481C1C}">
                <a14:useLocalDpi xmlns:a14="http://schemas.microsoft.com/office/drawing/2010/main" val="0"/>
              </a:ext>
            </a:extLst>
          </a:blip>
          <a:srcRect t="6582" b="18616"/>
          <a:stretch/>
        </p:blipFill>
        <p:spPr>
          <a:xfrm>
            <a:off x="2905474" y="3778791"/>
            <a:ext cx="1435154" cy="1611038"/>
          </a:xfrm>
          <a:prstGeom prst="rect">
            <a:avLst/>
          </a:prstGeom>
        </p:spPr>
      </p:pic>
      <p:sp>
        <p:nvSpPr>
          <p:cNvPr id="4" name="TextBox 3">
            <a:extLst>
              <a:ext uri="{FF2B5EF4-FFF2-40B4-BE49-F238E27FC236}">
                <a16:creationId xmlns:a16="http://schemas.microsoft.com/office/drawing/2014/main" id="{20C55F40-2961-74A0-0FEE-2AC13B4126EE}"/>
              </a:ext>
            </a:extLst>
          </p:cNvPr>
          <p:cNvSpPr txBox="1"/>
          <p:nvPr/>
        </p:nvSpPr>
        <p:spPr>
          <a:xfrm>
            <a:off x="4989347" y="5452020"/>
            <a:ext cx="1531188" cy="369332"/>
          </a:xfrm>
          <a:prstGeom prst="rect">
            <a:avLst/>
          </a:prstGeom>
          <a:noFill/>
        </p:spPr>
        <p:txBody>
          <a:bodyPr wrap="none" rtlCol="0">
            <a:spAutoFit/>
          </a:bodyPr>
          <a:lstStyle/>
          <a:p>
            <a:r>
              <a:rPr lang="en-US" sz="1800" kern="0" dirty="0" err="1">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Weijun</a:t>
            </a:r>
            <a:r>
              <a:rPr lang="en-US" sz="1800" kern="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Wang</a:t>
            </a:r>
          </a:p>
        </p:txBody>
      </p:sp>
      <p:pic>
        <p:nvPicPr>
          <p:cNvPr id="5" name="Picture 4" descr="A person wearing glasses and a pink shirt&#10;&#10;Description automatically generated">
            <a:extLst>
              <a:ext uri="{FF2B5EF4-FFF2-40B4-BE49-F238E27FC236}">
                <a16:creationId xmlns:a16="http://schemas.microsoft.com/office/drawing/2014/main" id="{3E4478B0-E83E-A461-023C-C7B3FB7537FE}"/>
              </a:ext>
            </a:extLst>
          </p:cNvPr>
          <p:cNvPicPr>
            <a:picLocks noChangeAspect="1"/>
          </p:cNvPicPr>
          <p:nvPr/>
        </p:nvPicPr>
        <p:blipFill>
          <a:blip r:embed="rId7">
            <a:extLst>
              <a:ext uri="{28A0092B-C50C-407E-A947-70E740481C1C}">
                <a14:useLocalDpi xmlns:a14="http://schemas.microsoft.com/office/drawing/2010/main" val="0"/>
              </a:ext>
            </a:extLst>
          </a:blip>
          <a:srcRect l="10779" t="18164" r="11177" b="9093"/>
          <a:stretch/>
        </p:blipFill>
        <p:spPr>
          <a:xfrm>
            <a:off x="905855" y="3686774"/>
            <a:ext cx="1306198" cy="1771876"/>
          </a:xfrm>
          <a:prstGeom prst="rect">
            <a:avLst/>
          </a:prstGeom>
        </p:spPr>
      </p:pic>
      <p:sp>
        <p:nvSpPr>
          <p:cNvPr id="6" name="TextBox 5">
            <a:extLst>
              <a:ext uri="{FF2B5EF4-FFF2-40B4-BE49-F238E27FC236}">
                <a16:creationId xmlns:a16="http://schemas.microsoft.com/office/drawing/2014/main" id="{6323FA74-C82D-9B1C-9C9F-7EA44A4F2AD1}"/>
              </a:ext>
            </a:extLst>
          </p:cNvPr>
          <p:cNvSpPr txBox="1"/>
          <p:nvPr/>
        </p:nvSpPr>
        <p:spPr>
          <a:xfrm>
            <a:off x="9889738" y="5458650"/>
            <a:ext cx="1729961" cy="369332"/>
          </a:xfrm>
          <a:prstGeom prst="rect">
            <a:avLst/>
          </a:prstGeom>
          <a:noFill/>
        </p:spPr>
        <p:txBody>
          <a:bodyPr wrap="none" rtlCol="0">
            <a:spAutoFit/>
          </a:bodyPr>
          <a:lstStyle/>
          <a:p>
            <a:r>
              <a:rPr lang="en-US" sz="1800" kern="0" dirty="0" err="1">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Xiaogang</a:t>
            </a:r>
            <a:r>
              <a:rPr lang="en-US" sz="1800" kern="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Zhang</a:t>
            </a:r>
          </a:p>
        </p:txBody>
      </p:sp>
      <p:pic>
        <p:nvPicPr>
          <p:cNvPr id="7" name="Picture 6" descr="A person in a suit and tie&#10;&#10;Description automatically generated">
            <a:extLst>
              <a:ext uri="{FF2B5EF4-FFF2-40B4-BE49-F238E27FC236}">
                <a16:creationId xmlns:a16="http://schemas.microsoft.com/office/drawing/2014/main" id="{F9C438B0-1C2C-DFB0-5DB3-E3A9B1E65318}"/>
              </a:ext>
            </a:extLst>
          </p:cNvPr>
          <p:cNvPicPr>
            <a:picLocks noChangeAspect="1"/>
          </p:cNvPicPr>
          <p:nvPr/>
        </p:nvPicPr>
        <p:blipFill>
          <a:blip r:embed="rId8" cstate="print">
            <a:extLst>
              <a:ext uri="{28A0092B-C50C-407E-A947-70E740481C1C}">
                <a14:useLocalDpi xmlns:a14="http://schemas.microsoft.com/office/drawing/2010/main" val="0"/>
              </a:ext>
            </a:extLst>
          </a:blip>
          <a:srcRect t="9137"/>
          <a:stretch/>
        </p:blipFill>
        <p:spPr>
          <a:xfrm>
            <a:off x="10078008" y="3812549"/>
            <a:ext cx="1306198" cy="1639471"/>
          </a:xfrm>
          <a:prstGeom prst="rect">
            <a:avLst/>
          </a:prstGeom>
        </p:spPr>
      </p:pic>
    </p:spTree>
    <p:extLst>
      <p:ext uri="{BB962C8B-B14F-4D97-AF65-F5344CB8AC3E}">
        <p14:creationId xmlns:p14="http://schemas.microsoft.com/office/powerpoint/2010/main" val="61157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641542" y="1429634"/>
            <a:ext cx="7407036" cy="757646"/>
          </a:xfrm>
        </p:spPr>
        <p:txBody>
          <a:bodyPr>
            <a:normAutofit/>
          </a:bodyPr>
          <a:lstStyle/>
          <a:p>
            <a:r>
              <a:rPr lang="en-US" b="1" u="sng" dirty="0">
                <a:solidFill>
                  <a:srgbClr val="002060"/>
                </a:solidFill>
                <a:latin typeface="Times New Roman" panose="02020603050405020304" pitchFamily="18" charset="0"/>
                <a:cs typeface="Times New Roman" panose="02020603050405020304" pitchFamily="18" charset="0"/>
              </a:rPr>
              <a:t>Why is this topic Important</a:t>
            </a:r>
            <a:r>
              <a:rPr lang="ru-RU" b="1" u="sng" dirty="0">
                <a:solidFill>
                  <a:srgbClr val="002060"/>
                </a:solidFill>
                <a:latin typeface="Times New Roman" panose="02020603050405020304" pitchFamily="18" charset="0"/>
                <a:cs typeface="Times New Roman" panose="02020603050405020304" pitchFamily="18" charset="0"/>
              </a:rPr>
              <a:t>:</a:t>
            </a:r>
            <a:r>
              <a:rPr lang="en-US" b="1" u="sng" dirty="0">
                <a:solidFill>
                  <a:srgbClr val="002060"/>
                </a:solidFill>
                <a:latin typeface="Times New Roman" panose="02020603050405020304" pitchFamily="18" charset="0"/>
                <a:cs typeface="Times New Roman" panose="02020603050405020304" pitchFamily="18" charset="0"/>
              </a:rPr>
              <a:t> </a:t>
            </a:r>
            <a:endParaRPr lang="x-none" b="1" u="sng" dirty="0">
              <a:solidFill>
                <a:srgbClr val="002060"/>
              </a:solidFill>
              <a:latin typeface="Times New Roman" panose="02020603050405020304" pitchFamily="18" charset="0"/>
              <a:cs typeface="Times New Roman" panose="02020603050405020304" pitchFamily="18" charset="0"/>
            </a:endParaRPr>
          </a:p>
        </p:txBody>
      </p:sp>
      <p:sp>
        <p:nvSpPr>
          <p:cNvPr id="6" name="Title 2">
            <a:extLst>
              <a:ext uri="{FF2B5EF4-FFF2-40B4-BE49-F238E27FC236}">
                <a16:creationId xmlns:a16="http://schemas.microsoft.com/office/drawing/2014/main" id="{F248EF68-3018-E5BC-2C27-6A6AECBAF57E}"/>
              </a:ext>
            </a:extLst>
          </p:cNvPr>
          <p:cNvSpPr txBox="1">
            <a:spLocks/>
          </p:cNvSpPr>
          <p:nvPr/>
        </p:nvSpPr>
        <p:spPr>
          <a:xfrm>
            <a:off x="866395" y="2187280"/>
            <a:ext cx="10459209" cy="41014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Clinical Decision-Making: Understanding the differences between modular and </a:t>
            </a:r>
            <a:r>
              <a:rPr lang="en-US" sz="2000" dirty="0" err="1">
                <a:solidFill>
                  <a:srgbClr val="002060"/>
                </a:solidFill>
                <a:latin typeface="Times New Roman" panose="02020603050405020304" pitchFamily="18" charset="0"/>
                <a:cs typeface="Times New Roman" panose="02020603050405020304" pitchFamily="18" charset="0"/>
              </a:rPr>
              <a:t>monoblock</a:t>
            </a:r>
            <a:r>
              <a:rPr lang="en-US" sz="2000" dirty="0">
                <a:solidFill>
                  <a:srgbClr val="002060"/>
                </a:solidFill>
                <a:latin typeface="Times New Roman" panose="02020603050405020304" pitchFamily="18" charset="0"/>
                <a:cs typeface="Times New Roman" panose="02020603050405020304" pitchFamily="18" charset="0"/>
              </a:rPr>
              <a:t> femoral stems helps surgeons make informed decisions tailored to individual patient needs, optimizing outcomes in revision total hip arthroplasty (</a:t>
            </a:r>
            <a:r>
              <a:rPr lang="en-US" sz="2000" dirty="0" err="1">
                <a:solidFill>
                  <a:srgbClr val="002060"/>
                </a:solidFill>
                <a:latin typeface="Times New Roman" panose="02020603050405020304" pitchFamily="18" charset="0"/>
                <a:cs typeface="Times New Roman" panose="02020603050405020304" pitchFamily="18" charset="0"/>
              </a:rPr>
              <a:t>rTHA</a:t>
            </a:r>
            <a:r>
              <a:rPr lang="en-US" sz="2000" dirty="0">
                <a:solidFill>
                  <a:srgbClr val="002060"/>
                </a:solidFill>
                <a:latin typeface="Times New Roman" panose="02020603050405020304" pitchFamily="18" charset="0"/>
                <a:cs typeface="Times New Roman" panose="02020603050405020304" pitchFamily="18" charset="0"/>
              </a:rPr>
              <a:t>).</a:t>
            </a:r>
          </a:p>
          <a:p>
            <a:pPr marL="571500" indent="-571500" algn="just">
              <a:buFont typeface="Wingdings" pitchFamily="2" charset="2"/>
              <a:buChar char="v"/>
            </a:pPr>
            <a:endParaRPr lang="en-US" sz="2000" dirty="0">
              <a:solidFill>
                <a:srgbClr val="002060"/>
              </a:solidFill>
              <a:latin typeface="Times New Roman" panose="02020603050405020304" pitchFamily="18" charset="0"/>
              <a:cs typeface="Times New Roman" panose="02020603050405020304" pitchFamily="18" charset="0"/>
            </a:endParaRPr>
          </a:p>
          <a:p>
            <a:pPr marL="571500" indent="-5715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Complications and Costs: Each stem type comes with unique risks and costs, influencing both patient safety and healthcare expenses. Knowledge of these factors aids in balancing the benefits of flexibility and stability with the potential for complications and financial implications.</a:t>
            </a:r>
          </a:p>
          <a:p>
            <a:pPr marL="571500" indent="-571500" algn="just">
              <a:buFont typeface="Wingdings" pitchFamily="2" charset="2"/>
              <a:buChar char="v"/>
            </a:pPr>
            <a:endParaRPr lang="en-US" sz="2000" dirty="0">
              <a:solidFill>
                <a:srgbClr val="002060"/>
              </a:solidFill>
              <a:latin typeface="Times New Roman" panose="02020603050405020304" pitchFamily="18" charset="0"/>
              <a:cs typeface="Times New Roman" panose="02020603050405020304" pitchFamily="18" charset="0"/>
            </a:endParaRPr>
          </a:p>
          <a:p>
            <a:pPr marL="571500" indent="-5715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Outcome Optimization: Evaluating the performance and long-term outcomes of different stem designs is crucial for improving patient care, enhancing functional results, and minimizing the risk of revision surgeries. This ensures better alignment with clinical goals and resource allocation.</a:t>
            </a:r>
          </a:p>
        </p:txBody>
      </p:sp>
    </p:spTree>
    <p:extLst>
      <p:ext uri="{BB962C8B-B14F-4D97-AF65-F5344CB8AC3E}">
        <p14:creationId xmlns:p14="http://schemas.microsoft.com/office/powerpoint/2010/main" val="346193838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435301" y="14283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solidFill>
                  <a:srgbClr val="002060"/>
                </a:solidFill>
                <a:latin typeface="Times New Roman" panose="02020603050405020304" pitchFamily="18" charset="0"/>
                <a:cs typeface="Times New Roman" panose="02020603050405020304" pitchFamily="18" charset="0"/>
              </a:rPr>
              <a:t>Literature Review/Process</a:t>
            </a:r>
            <a:r>
              <a:rPr lang="ru-RU" b="1" u="sng" dirty="0">
                <a:solidFill>
                  <a:srgbClr val="002060"/>
                </a:solidFill>
                <a:latin typeface="Times New Roman" panose="02020603050405020304" pitchFamily="18" charset="0"/>
                <a:cs typeface="Times New Roman" panose="02020603050405020304" pitchFamily="18" charset="0"/>
              </a:rPr>
              <a:t>:</a:t>
            </a:r>
            <a:endParaRPr lang="en-US" b="1" u="sng" dirty="0">
              <a:solidFill>
                <a:srgbClr val="002060"/>
              </a:solidFill>
              <a:latin typeface="Times New Roman" panose="02020603050405020304" pitchFamily="18" charset="0"/>
              <a:cs typeface="Times New Roman" panose="02020603050405020304" pitchFamily="18" charset="0"/>
            </a:endParaRPr>
          </a:p>
          <a:p>
            <a:endParaRPr lang="x-none">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2CA443-D42A-C2A7-C5DE-A3AF800729AA}"/>
              </a:ext>
            </a:extLst>
          </p:cNvPr>
          <p:cNvSpPr txBox="1"/>
          <p:nvPr/>
        </p:nvSpPr>
        <p:spPr>
          <a:xfrm>
            <a:off x="570213" y="2318027"/>
            <a:ext cx="11051573" cy="4093428"/>
          </a:xfrm>
          <a:prstGeom prst="rect">
            <a:avLst/>
          </a:prstGeom>
          <a:noFill/>
        </p:spPr>
        <p:txBody>
          <a:bodyPr wrap="square">
            <a:spAutoFit/>
          </a:bodyPr>
          <a:lstStyle/>
          <a:p>
            <a:pPr marL="342900" indent="-3429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Database Search: A thorough search was conducted using PubMed, Embase, and Cochrane Library, with keywords including "Revision Arthroplasty, Hip," "Femoral Stem," "Modular Femoral Stem," "Monoblock Femoral Stem," "Complications," "Outcomes," and "Prosthesis Design."</a:t>
            </a:r>
          </a:p>
          <a:p>
            <a:pPr marL="342900" indent="-3429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Inclusion Criteria: Studies were selected based on relevance to adult patients undergoing revision THA with modular or </a:t>
            </a:r>
            <a:r>
              <a:rPr lang="en-US" sz="2000" dirty="0" err="1">
                <a:solidFill>
                  <a:srgbClr val="002060"/>
                </a:solidFill>
                <a:latin typeface="Times New Roman" panose="02020603050405020304" pitchFamily="18" charset="0"/>
                <a:cs typeface="Times New Roman" panose="02020603050405020304" pitchFamily="18" charset="0"/>
              </a:rPr>
              <a:t>monoblock</a:t>
            </a:r>
            <a:r>
              <a:rPr lang="en-US" sz="2000" dirty="0">
                <a:solidFill>
                  <a:srgbClr val="002060"/>
                </a:solidFill>
                <a:latin typeface="Times New Roman" panose="02020603050405020304" pitchFamily="18" charset="0"/>
                <a:cs typeface="Times New Roman" panose="02020603050405020304" pitchFamily="18" charset="0"/>
              </a:rPr>
              <a:t> femoral stems. Key outcomes examined included stability, mechanical complications, and clinical performance.</a:t>
            </a:r>
          </a:p>
          <a:p>
            <a:pPr marL="342900" indent="-3429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Exclusion Criteria: Case reports, non-revision THA studies, and articles not comparing modular and </a:t>
            </a:r>
            <a:r>
              <a:rPr lang="en-US" sz="2000" dirty="0" err="1">
                <a:solidFill>
                  <a:srgbClr val="002060"/>
                </a:solidFill>
                <a:latin typeface="Times New Roman" panose="02020603050405020304" pitchFamily="18" charset="0"/>
                <a:cs typeface="Times New Roman" panose="02020603050405020304" pitchFamily="18" charset="0"/>
              </a:rPr>
              <a:t>monoblock</a:t>
            </a:r>
            <a:r>
              <a:rPr lang="en-US" sz="2000" dirty="0">
                <a:solidFill>
                  <a:srgbClr val="002060"/>
                </a:solidFill>
                <a:latin typeface="Times New Roman" panose="02020603050405020304" pitchFamily="18" charset="0"/>
                <a:cs typeface="Times New Roman" panose="02020603050405020304" pitchFamily="18" charset="0"/>
              </a:rPr>
              <a:t> stems were excluded.</a:t>
            </a:r>
          </a:p>
          <a:p>
            <a:pPr marL="342900" indent="-3429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Data Extraction: From 789 identified articles, 25 met the criteria after screening and full-text review. Data on study design, patient characteristics, outcomes, and complications were extracted.</a:t>
            </a:r>
          </a:p>
          <a:p>
            <a:pPr marL="342900" indent="-3429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Review Focus: The review emphasized the differences in flexibility, mechanical stability, complications, costs, and long-term outcomes between modular and </a:t>
            </a:r>
            <a:r>
              <a:rPr lang="en-US" sz="2000" dirty="0" err="1">
                <a:solidFill>
                  <a:srgbClr val="002060"/>
                </a:solidFill>
                <a:latin typeface="Times New Roman" panose="02020603050405020304" pitchFamily="18" charset="0"/>
                <a:cs typeface="Times New Roman" panose="02020603050405020304" pitchFamily="18" charset="0"/>
              </a:rPr>
              <a:t>monoblock</a:t>
            </a:r>
            <a:r>
              <a:rPr lang="en-US" sz="2000" dirty="0">
                <a:solidFill>
                  <a:srgbClr val="002060"/>
                </a:solidFill>
                <a:latin typeface="Times New Roman" panose="02020603050405020304" pitchFamily="18" charset="0"/>
                <a:cs typeface="Times New Roman" panose="02020603050405020304" pitchFamily="18" charset="0"/>
              </a:rPr>
              <a:t> femoral stems in revision THA.</a:t>
            </a:r>
          </a:p>
        </p:txBody>
      </p:sp>
    </p:spTree>
    <p:extLst>
      <p:ext uri="{BB962C8B-B14F-4D97-AF65-F5344CB8AC3E}">
        <p14:creationId xmlns:p14="http://schemas.microsoft.com/office/powerpoint/2010/main" val="92168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357051" y="1678229"/>
            <a:ext cx="10368247" cy="721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solidFill>
                  <a:srgbClr val="002060"/>
                </a:solidFill>
                <a:latin typeface="Times New Roman" panose="02020603050405020304" pitchFamily="18" charset="0"/>
                <a:cs typeface="Times New Roman" panose="02020603050405020304" pitchFamily="18" charset="0"/>
              </a:rPr>
              <a:t>Findings from Literature</a:t>
            </a:r>
            <a:r>
              <a:rPr lang="ru-RU" b="1" u="sng" dirty="0">
                <a:solidFill>
                  <a:srgbClr val="002060"/>
                </a:solidFill>
                <a:latin typeface="Times New Roman" panose="02020603050405020304" pitchFamily="18" charset="0"/>
                <a:cs typeface="Times New Roman" panose="02020603050405020304" pitchFamily="18" charset="0"/>
              </a:rPr>
              <a:t>:</a:t>
            </a:r>
            <a:endParaRPr lang="en-US" b="1" u="sng" dirty="0">
              <a:solidFill>
                <a:srgbClr val="002060"/>
              </a:solidFill>
              <a:latin typeface="Times New Roman" panose="02020603050405020304" pitchFamily="18" charset="0"/>
              <a:cs typeface="Times New Roman" panose="02020603050405020304" pitchFamily="18" charset="0"/>
            </a:endParaRPr>
          </a:p>
          <a:p>
            <a:endParaRPr lang="x-none">
              <a:solidFill>
                <a:srgbClr val="002060"/>
              </a:solidFill>
              <a:latin typeface="Times New Roman" panose="02020603050405020304" pitchFamily="18" charset="0"/>
              <a:cs typeface="Times New Roman" panose="02020603050405020304" pitchFamily="18" charset="0"/>
            </a:endParaRPr>
          </a:p>
        </p:txBody>
      </p:sp>
      <p:sp>
        <p:nvSpPr>
          <p:cNvPr id="9" name="Subtitle 1">
            <a:extLst>
              <a:ext uri="{FF2B5EF4-FFF2-40B4-BE49-F238E27FC236}">
                <a16:creationId xmlns:a16="http://schemas.microsoft.com/office/drawing/2014/main" id="{32B55A9B-1B02-09FB-8C9F-C9F0885ABA06}"/>
              </a:ext>
            </a:extLst>
          </p:cNvPr>
          <p:cNvSpPr>
            <a:spLocks noGrp="1"/>
          </p:cNvSpPr>
          <p:nvPr>
            <p:ph type="subTitle" idx="1"/>
          </p:nvPr>
        </p:nvSpPr>
        <p:spPr>
          <a:xfrm>
            <a:off x="357051" y="2654970"/>
            <a:ext cx="11477897" cy="4697823"/>
          </a:xfrm>
        </p:spPr>
        <p:txBody>
          <a:bodyPr>
            <a:noAutofit/>
          </a:bodyPr>
          <a:lstStyle/>
          <a:p>
            <a:pPr marL="342900" indent="-3429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Modular Femoral Stems: Provide intraoperative flexibility for customizing fit and alignment, beneficial for complex revisions. However, they are associated with complications like junctional fatigue, corrosion, and higher costs. Short-term outcomes often show improved biomechanics and function.</a:t>
            </a:r>
          </a:p>
          <a:p>
            <a:pPr marL="342900" indent="-342900" algn="just">
              <a:buFont typeface="Wingdings" pitchFamily="2" charset="2"/>
              <a:buChar char="v"/>
            </a:pPr>
            <a:endParaRPr lang="en-US" sz="2000"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Monoblock Femoral Stems: Offer enhanced mechanical stability and no risk of modular junction complications, which is advantageous in cases with poor bone quality or significant bone loss. They can be technically more challenging to implant and have fewer mechanical failures over the long term.</a:t>
            </a:r>
          </a:p>
          <a:p>
            <a:pPr marL="342900" indent="-342900" algn="just">
              <a:buFont typeface="Wingdings" pitchFamily="2" charset="2"/>
              <a:buChar char="v"/>
            </a:pPr>
            <a:endParaRPr lang="en-US" sz="2000"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Clinical Outcomes: No significant differences in long-term clinical outcomes or subsidence rates between modular and </a:t>
            </a:r>
            <a:r>
              <a:rPr lang="en-US" sz="2000" dirty="0" err="1">
                <a:solidFill>
                  <a:srgbClr val="002060"/>
                </a:solidFill>
                <a:latin typeface="Times New Roman" panose="02020603050405020304" pitchFamily="18" charset="0"/>
                <a:cs typeface="Times New Roman" panose="02020603050405020304" pitchFamily="18" charset="0"/>
              </a:rPr>
              <a:t>monoblock</a:t>
            </a:r>
            <a:r>
              <a:rPr lang="en-US" sz="2000" dirty="0">
                <a:solidFill>
                  <a:srgbClr val="002060"/>
                </a:solidFill>
                <a:latin typeface="Times New Roman" panose="02020603050405020304" pitchFamily="18" charset="0"/>
                <a:cs typeface="Times New Roman" panose="02020603050405020304" pitchFamily="18" charset="0"/>
              </a:rPr>
              <a:t> stems. Modular stems may offer better short-term functional outcomes, while </a:t>
            </a:r>
            <a:r>
              <a:rPr lang="en-US" sz="2000" dirty="0" err="1">
                <a:solidFill>
                  <a:srgbClr val="002060"/>
                </a:solidFill>
                <a:latin typeface="Times New Roman" panose="02020603050405020304" pitchFamily="18" charset="0"/>
                <a:cs typeface="Times New Roman" panose="02020603050405020304" pitchFamily="18" charset="0"/>
              </a:rPr>
              <a:t>monoblock</a:t>
            </a:r>
            <a:r>
              <a:rPr lang="en-US" sz="2000" dirty="0">
                <a:solidFill>
                  <a:srgbClr val="002060"/>
                </a:solidFill>
                <a:latin typeface="Times New Roman" panose="02020603050405020304" pitchFamily="18" charset="0"/>
                <a:cs typeface="Times New Roman" panose="02020603050405020304" pitchFamily="18" charset="0"/>
              </a:rPr>
              <a:t> stems tend to have lower revision rates and fewer complications in the long term.</a:t>
            </a:r>
          </a:p>
        </p:txBody>
      </p:sp>
    </p:spTree>
    <p:extLst>
      <p:ext uri="{BB962C8B-B14F-4D97-AF65-F5344CB8AC3E}">
        <p14:creationId xmlns:p14="http://schemas.microsoft.com/office/powerpoint/2010/main" val="310573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487679" y="2022619"/>
            <a:ext cx="11416937" cy="4470255"/>
          </a:xfrm>
        </p:spPr>
        <p:txBody>
          <a:bodyPr>
            <a:normAutofit/>
          </a:bodyPr>
          <a:lstStyle/>
          <a:p>
            <a:pPr algn="l"/>
            <a:r>
              <a:rPr lang="en-US" sz="4800" b="1" u="sng" dirty="0">
                <a:solidFill>
                  <a:srgbClr val="002060"/>
                </a:solidFill>
                <a:latin typeface="Times New Roman" panose="02020603050405020304" pitchFamily="18" charset="0"/>
                <a:cs typeface="Times New Roman" panose="02020603050405020304" pitchFamily="18" charset="0"/>
              </a:rPr>
              <a:t>Question:</a:t>
            </a:r>
          </a:p>
          <a:p>
            <a:pPr algn="l"/>
            <a:endParaRPr lang="en-US" sz="4800" b="1" u="sng" dirty="0">
              <a:solidFill>
                <a:srgbClr val="002060"/>
              </a:solidFill>
              <a:latin typeface="Times New Roman" panose="02020603050405020304" pitchFamily="18" charset="0"/>
              <a:cs typeface="Times New Roman" panose="02020603050405020304" pitchFamily="18" charset="0"/>
            </a:endParaRPr>
          </a:p>
          <a:p>
            <a:pPr algn="just"/>
            <a:r>
              <a:rPr lang="en-US" sz="4400" dirty="0">
                <a:solidFill>
                  <a:srgbClr val="002060"/>
                </a:solidFill>
                <a:effectLst/>
                <a:latin typeface="Times New Roman" panose="02020603050405020304" pitchFamily="18" charset="0"/>
                <a:ea typeface="Times New Roman" panose="02020603050405020304" pitchFamily="18" charset="0"/>
              </a:rPr>
              <a:t>Is There a Difference Between Modular Versus Monoblock Femoral Stem Used During Revision Total Hip Arthroplasty?</a:t>
            </a:r>
          </a:p>
          <a:p>
            <a:pPr algn="just"/>
            <a:endParaRPr lang="en-US" sz="4400" b="1" dirty="0">
              <a:solidFill>
                <a:srgbClr val="002060"/>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endParaRPr lang="x-none" sz="44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202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0" y="1626503"/>
            <a:ext cx="10368247" cy="721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l">
              <a:buFont typeface="Wingdings" pitchFamily="2" charset="2"/>
              <a:buChar char="v"/>
            </a:pPr>
            <a:r>
              <a:rPr lang="en-US" sz="4400" u="sng" dirty="0">
                <a:solidFill>
                  <a:schemeClr val="bg1"/>
                </a:solidFill>
                <a:latin typeface="Times New Roman" panose="02020603050405020304" pitchFamily="18" charset="0"/>
                <a:cs typeface="Times New Roman" panose="02020603050405020304" pitchFamily="18" charset="0"/>
              </a:rPr>
              <a:t> </a:t>
            </a:r>
            <a:r>
              <a:rPr lang="en-US" sz="4400" b="1" u="sng" dirty="0">
                <a:solidFill>
                  <a:srgbClr val="002060"/>
                </a:solidFill>
                <a:latin typeface="Times New Roman" panose="02020603050405020304" pitchFamily="18" charset="0"/>
                <a:cs typeface="Times New Roman" panose="02020603050405020304" pitchFamily="18" charset="0"/>
              </a:rPr>
              <a:t>Rationale: </a:t>
            </a:r>
            <a:endParaRPr lang="x-none" sz="4000" b="1" u="sng">
              <a:solidFill>
                <a:srgbClr val="002060"/>
              </a:solidFill>
              <a:latin typeface="Times New Roman" panose="02020603050405020304" pitchFamily="18" charset="0"/>
              <a:cs typeface="Times New Roman" panose="02020603050405020304" pitchFamily="18" charset="0"/>
            </a:endParaRPr>
          </a:p>
          <a:p>
            <a:endParaRPr lang="x-none">
              <a:solidFill>
                <a:srgbClr val="002060"/>
              </a:solidFill>
              <a:latin typeface="Times New Roman" panose="02020603050405020304" pitchFamily="18" charset="0"/>
              <a:cs typeface="Times New Roman" panose="02020603050405020304" pitchFamily="18" charset="0"/>
            </a:endParaRPr>
          </a:p>
        </p:txBody>
      </p:sp>
      <p:sp>
        <p:nvSpPr>
          <p:cNvPr id="9" name="Subtitle 1">
            <a:extLst>
              <a:ext uri="{FF2B5EF4-FFF2-40B4-BE49-F238E27FC236}">
                <a16:creationId xmlns:a16="http://schemas.microsoft.com/office/drawing/2014/main" id="{32B55A9B-1B02-09FB-8C9F-C9F0885ABA06}"/>
              </a:ext>
            </a:extLst>
          </p:cNvPr>
          <p:cNvSpPr>
            <a:spLocks noGrp="1"/>
          </p:cNvSpPr>
          <p:nvPr>
            <p:ph type="subTitle" idx="1"/>
          </p:nvPr>
        </p:nvSpPr>
        <p:spPr>
          <a:xfrm>
            <a:off x="505631" y="2348410"/>
            <a:ext cx="10164736" cy="4697823"/>
          </a:xfrm>
        </p:spPr>
        <p:txBody>
          <a:bodyPr>
            <a:noAutofit/>
          </a:bodyPr>
          <a:lstStyle/>
          <a:p>
            <a:pPr marL="342900" indent="-342900" algn="just">
              <a:buFont typeface="Wingdings" pitchFamily="2" charset="2"/>
              <a:buChar char="v"/>
            </a:pPr>
            <a:r>
              <a:rPr lang="en-US" dirty="0">
                <a:solidFill>
                  <a:srgbClr val="001F60"/>
                </a:solidFill>
                <a:latin typeface="Times New Roman" panose="02020603050405020304" pitchFamily="18" charset="0"/>
                <a:cs typeface="Times New Roman" panose="02020603050405020304" pitchFamily="18" charset="0"/>
              </a:rPr>
              <a:t>The literature demonstrates that modular femoral stems offer significant intraoperative flexibility, which is valuable for achieving optimal fit and biomechanical restoration, particularly in complex revision cases. However, these benefits are counterbalanced by increased risks of junctional complications and higher costs. </a:t>
            </a:r>
          </a:p>
          <a:p>
            <a:pPr marL="342900" indent="-342900" algn="just">
              <a:buFont typeface="Wingdings" pitchFamily="2" charset="2"/>
              <a:buChar char="v"/>
            </a:pPr>
            <a:r>
              <a:rPr lang="en-US" dirty="0">
                <a:solidFill>
                  <a:srgbClr val="001F60"/>
                </a:solidFill>
                <a:latin typeface="Times New Roman" panose="02020603050405020304" pitchFamily="18" charset="0"/>
                <a:cs typeface="Times New Roman" panose="02020603050405020304" pitchFamily="18" charset="0"/>
              </a:rPr>
              <a:t>Monoblock femoral stems, while technically more challenging to implant, provide enhanced stability and durability, with fewer complications in the long term. Despite comparable clinical outcomes, the choice between stem types should consider individual patient factors, such as bone quality and the complexity of the revision procedure.</a:t>
            </a:r>
          </a:p>
        </p:txBody>
      </p:sp>
    </p:spTree>
    <p:extLst>
      <p:ext uri="{BB962C8B-B14F-4D97-AF65-F5344CB8AC3E}">
        <p14:creationId xmlns:p14="http://schemas.microsoft.com/office/powerpoint/2010/main" val="135913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517743" y="1615858"/>
            <a:ext cx="11674257" cy="4872624"/>
          </a:xfrm>
        </p:spPr>
        <p:txBody>
          <a:bodyPr>
            <a:normAutofit fontScale="62500" lnSpcReduction="20000"/>
          </a:bodyPr>
          <a:lstStyle/>
          <a:p>
            <a:r>
              <a:rPr lang="tr-TR" sz="4800" b="1" u="sng" dirty="0" err="1">
                <a:solidFill>
                  <a:srgbClr val="002060"/>
                </a:solidFill>
                <a:highlight>
                  <a:srgbClr val="FF0000"/>
                </a:highlight>
                <a:latin typeface="Times New Roman" panose="02020603050405020304" pitchFamily="18" charset="0"/>
                <a:cs typeface="Times New Roman" panose="02020603050405020304" pitchFamily="18" charset="0"/>
              </a:rPr>
              <a:t>Question</a:t>
            </a:r>
            <a:endParaRPr lang="tr-TR" sz="4800" b="1" u="sng" dirty="0">
              <a:solidFill>
                <a:srgbClr val="002060"/>
              </a:solidFill>
              <a:highlight>
                <a:srgbClr val="FF0000"/>
              </a:highlight>
              <a:latin typeface="Times New Roman" panose="02020603050405020304" pitchFamily="18" charset="0"/>
              <a:cs typeface="Times New Roman" panose="02020603050405020304" pitchFamily="18" charset="0"/>
            </a:endParaRPr>
          </a:p>
          <a:p>
            <a:r>
              <a:rPr lang="en-US" sz="4800" b="1" dirty="0">
                <a:solidFill>
                  <a:srgbClr val="002060"/>
                </a:solidFill>
                <a:effectLst/>
                <a:latin typeface="Times New Roman" panose="02020603050405020304" pitchFamily="18" charset="0"/>
                <a:ea typeface="Times New Roman" panose="02020603050405020304" pitchFamily="18" charset="0"/>
              </a:rPr>
              <a:t>Is There a Difference Between Modular Versus Monoblock Femoral Stem Used During Revision Total Hip Arthroplasty?</a:t>
            </a:r>
            <a:endParaRPr lang="tr-TR" sz="4800" b="1" u="sng" dirty="0">
              <a:solidFill>
                <a:srgbClr val="002060"/>
              </a:solidFill>
              <a:latin typeface="Times New Roman" panose="02020603050405020304" pitchFamily="18" charset="0"/>
              <a:cs typeface="Times New Roman" panose="02020603050405020304" pitchFamily="18" charset="0"/>
            </a:endParaRPr>
          </a:p>
          <a:p>
            <a:endParaRPr lang="tr-TR" sz="4800" b="1" u="sng" dirty="0">
              <a:solidFill>
                <a:srgbClr val="002060"/>
              </a:solidFill>
              <a:latin typeface="Times New Roman" panose="02020603050405020304" pitchFamily="18" charset="0"/>
              <a:cs typeface="Times New Roman" panose="02020603050405020304" pitchFamily="18" charset="0"/>
            </a:endParaRPr>
          </a:p>
          <a:p>
            <a:r>
              <a:rPr lang="en-US" sz="4800" b="1" u="sng" dirty="0">
                <a:solidFill>
                  <a:srgbClr val="002060"/>
                </a:solidFill>
                <a:highlight>
                  <a:srgbClr val="00FF00"/>
                </a:highlight>
                <a:latin typeface="Times New Roman" panose="02020603050405020304" pitchFamily="18" charset="0"/>
                <a:cs typeface="Times New Roman" panose="02020603050405020304" pitchFamily="18" charset="0"/>
              </a:rPr>
              <a:t>Response</a:t>
            </a:r>
            <a:r>
              <a:rPr lang="ru-RU" sz="4800" b="1" u="sng" dirty="0">
                <a:solidFill>
                  <a:srgbClr val="002060"/>
                </a:solidFill>
                <a:highlight>
                  <a:srgbClr val="00FF00"/>
                </a:highlight>
                <a:latin typeface="Times New Roman" panose="02020603050405020304" pitchFamily="18" charset="0"/>
                <a:cs typeface="Times New Roman" panose="02020603050405020304" pitchFamily="18" charset="0"/>
              </a:rPr>
              <a:t>/</a:t>
            </a:r>
            <a:r>
              <a:rPr lang="en-US" sz="4800" b="1" u="sng" dirty="0">
                <a:solidFill>
                  <a:srgbClr val="002060"/>
                </a:solidFill>
                <a:highlight>
                  <a:srgbClr val="00FF00"/>
                </a:highlight>
                <a:latin typeface="Times New Roman" panose="02020603050405020304" pitchFamily="18" charset="0"/>
                <a:cs typeface="Times New Roman" panose="02020603050405020304" pitchFamily="18" charset="0"/>
              </a:rPr>
              <a:t>Recommendation:</a:t>
            </a:r>
            <a:endParaRPr lang="en-US" sz="2200" b="1" u="sng" dirty="0">
              <a:solidFill>
                <a:srgbClr val="002060"/>
              </a:solidFill>
              <a:highlight>
                <a:srgbClr val="00FF00"/>
              </a:highlight>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v"/>
            </a:pPr>
            <a:r>
              <a:rPr lang="en-US" sz="2900" dirty="0">
                <a:solidFill>
                  <a:srgbClr val="002060"/>
                </a:solidFill>
                <a:effectLst/>
                <a:latin typeface="Times New Roman" panose="02020603050405020304" pitchFamily="18" charset="0"/>
                <a:ea typeface="Calibri" panose="020F0502020204030204" pitchFamily="34" charset="0"/>
              </a:rPr>
              <a:t>The literature reveals key distinctions between modular and </a:t>
            </a:r>
            <a:r>
              <a:rPr lang="en-US" sz="2900" dirty="0" err="1">
                <a:solidFill>
                  <a:srgbClr val="002060"/>
                </a:solidFill>
                <a:effectLst/>
                <a:latin typeface="Times New Roman" panose="02020603050405020304" pitchFamily="18" charset="0"/>
                <a:ea typeface="Calibri" panose="020F0502020204030204" pitchFamily="34" charset="0"/>
              </a:rPr>
              <a:t>monoblock</a:t>
            </a:r>
            <a:r>
              <a:rPr lang="en-US" sz="2900" dirty="0">
                <a:solidFill>
                  <a:srgbClr val="002060"/>
                </a:solidFill>
                <a:effectLst/>
                <a:latin typeface="Times New Roman" panose="02020603050405020304" pitchFamily="18" charset="0"/>
                <a:ea typeface="Calibri" panose="020F0502020204030204" pitchFamily="34" charset="0"/>
              </a:rPr>
              <a:t> femoral stems in revision total hip arthroplasty. Modular stems offer flexibility for leg length and offset adjustments, but they carry risks of junctional complications and higher costs. Monoblock stems, though technically more challenging to implant, provide superior mechanical stability and fewer long-term complications. </a:t>
            </a:r>
          </a:p>
          <a:p>
            <a:pPr marL="342900" indent="-342900" algn="just">
              <a:lnSpc>
                <a:spcPct val="150000"/>
              </a:lnSpc>
              <a:buFont typeface="Wingdings" pitchFamily="2" charset="2"/>
              <a:buChar char="v"/>
            </a:pPr>
            <a:r>
              <a:rPr lang="en-US" sz="2900" dirty="0">
                <a:solidFill>
                  <a:srgbClr val="002060"/>
                </a:solidFill>
                <a:effectLst/>
                <a:latin typeface="Times New Roman" panose="02020603050405020304" pitchFamily="18" charset="0"/>
                <a:ea typeface="Calibri" panose="020F0502020204030204" pitchFamily="34" charset="0"/>
              </a:rPr>
              <a:t>Both types demonstrate similar long-term clinical outcomes and subsidence rates. Surgeons should select the stem type based on patient-specific factors, including bone quality and revision complexity, weighing the benefits of modular flexibility against the risks and costs.</a:t>
            </a:r>
          </a:p>
        </p:txBody>
      </p:sp>
    </p:spTree>
    <p:extLst>
      <p:ext uri="{BB962C8B-B14F-4D97-AF65-F5344CB8AC3E}">
        <p14:creationId xmlns:p14="http://schemas.microsoft.com/office/powerpoint/2010/main" val="359572181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cb18b-1808-4a12-b3e4-0026674f10ec"/>
    <ds:schemaRef ds:uri="5e998ea4-89a7-4b33-a9ed-5044a4d65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2D4354-B25A-448A-B9A3-A5FBB3131EE7}">
  <ds:schemaRefs>
    <ds:schemaRef ds:uri="http://schemas.microsoft.com/sharepoint/v3/contenttype/forms"/>
  </ds:schemaRefs>
</ds:datastoreItem>
</file>

<file path=customXml/itemProps3.xml><?xml version="1.0" encoding="utf-8"?>
<ds:datastoreItem xmlns:ds="http://schemas.openxmlformats.org/officeDocument/2006/customXml" ds:itemID="{C8265FE3-6229-4FAD-9775-69AC66D14E5A}">
  <ds:schemaRefs>
    <ds:schemaRef ds:uri="http://purl.org/dc/elements/1.1/"/>
    <ds:schemaRef ds:uri="http://schemas.openxmlformats.org/package/2006/metadata/core-properties"/>
    <ds:schemaRef ds:uri="http://www.w3.org/XML/1998/namespace"/>
    <ds:schemaRef ds:uri="5e998ea4-89a7-4b33-a9ed-5044a4d65497"/>
    <ds:schemaRef ds:uri="http://schemas.microsoft.com/office/2006/metadata/properties"/>
    <ds:schemaRef ds:uri="http://schemas.microsoft.com/office/2006/documentManagement/types"/>
    <ds:schemaRef ds:uri="http://purl.org/dc/terms/"/>
    <ds:schemaRef ds:uri="http://schemas.microsoft.com/office/infopath/2007/PartnerControls"/>
    <ds:schemaRef ds:uri="6b2cb18b-1808-4a12-b3e4-0026674f10e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2806</TotalTime>
  <Words>749</Words>
  <Application>Microsoft Office PowerPoint</Application>
  <PresentationFormat>Geniş ekran</PresentationFormat>
  <Paragraphs>52</Paragraphs>
  <Slides>8</Slides>
  <Notes>7</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8</vt:i4>
      </vt:variant>
    </vt:vector>
  </HeadingPairs>
  <TitlesOfParts>
    <vt:vector size="15" baseType="lpstr">
      <vt:lpstr>Aptos</vt:lpstr>
      <vt:lpstr>Aptos Display</vt:lpstr>
      <vt:lpstr>Arial</vt:lpstr>
      <vt:lpstr>Calibri</vt:lpstr>
      <vt:lpstr>Times New Roman</vt:lpstr>
      <vt:lpstr>Wingdings</vt:lpstr>
      <vt:lpstr>Office Teması</vt:lpstr>
      <vt:lpstr>PowerPoint Sunusu</vt:lpstr>
      <vt:lpstr>PowerPoint Sunusu</vt:lpstr>
      <vt:lpstr>Why is this topic Important: </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Deniz Demirkıran</dc:creator>
  <cp:lastModifiedBy>kayhan karaytug</cp:lastModifiedBy>
  <cp:revision>25</cp:revision>
  <dcterms:created xsi:type="dcterms:W3CDTF">2024-06-13T13:25:39Z</dcterms:created>
  <dcterms:modified xsi:type="dcterms:W3CDTF">2024-08-26T19:20:27Z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MediaServiceImageTags">
    <vt:lpwstr/>
  </property>
</Properties>
</file>