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306" r:id="rId7"/>
    <p:sldId id="307" r:id="rId8"/>
    <p:sldId id="308" r:id="rId9"/>
    <p:sldId id="1140" r:id="rId10"/>
    <p:sldId id="310" r:id="rId11"/>
    <p:sldId id="257" r:id="rId12"/>
    <p:sldId id="1138" r:id="rId13"/>
    <p:sldId id="1139" r:id="rId14"/>
    <p:sldId id="1141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11C3C-ABD0-A040-A01E-696F8C9CFA5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4ABF83C-1F4D-1748-8CF3-54B91FD9466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B1: Fixed implant</a:t>
          </a:r>
        </a:p>
      </dgm:t>
    </dgm:pt>
    <dgm:pt modelId="{9E759488-2383-0844-8B66-71CD1893FDCB}" type="parTrans" cxnId="{ABECD153-EA21-4D49-A33E-CE018879C67B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32DE16-71AB-3A4D-A69C-CE64132D5FC0}" type="sibTrans" cxnId="{ABECD153-EA21-4D49-A33E-CE018879C67B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95EB7D-AE90-3747-B0B1-5171B682987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B2: Loose implant</a:t>
          </a:r>
        </a:p>
      </dgm:t>
    </dgm:pt>
    <dgm:pt modelId="{1C02DEFD-5098-D24F-BE2B-C266D155C591}" type="parTrans" cxnId="{CFB7AD4D-99B4-C341-9B3A-6CF62F505EDA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F2787C-89A4-194F-A8A6-B54B0F6049B5}" type="sibTrans" cxnId="{CFB7AD4D-99B4-C341-9B3A-6CF62F505EDA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693E2-CC21-7343-B893-1EEFC7E0447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B3: Loose + Bone loss</a:t>
          </a:r>
        </a:p>
      </dgm:t>
    </dgm:pt>
    <dgm:pt modelId="{631E55DF-6478-0A45-9DA6-DB812D415A83}" type="parTrans" cxnId="{3463EB9A-C609-CB49-8631-5B9040B9A23F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0F977-FF18-FB42-81A9-A18505A528C3}" type="sibTrans" cxnId="{3463EB9A-C609-CB49-8631-5B9040B9A23F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95A75B-A236-8849-AAE8-BB22E50BC515}">
      <dgm:prSet custT="1"/>
      <dgm:spPr/>
      <dgm:t>
        <a:bodyPr/>
        <a:lstStyle/>
        <a:p>
          <a:pPr rtl="0"/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ORIF</a:t>
          </a:r>
        </a:p>
      </dgm:t>
    </dgm:pt>
    <dgm:pt modelId="{53650D76-56CF-4F41-A9F7-6F1B1CAE5F17}" type="parTrans" cxnId="{4D2F0E69-21F1-AA4A-853E-18AED84C6A9B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E7819C-8221-8943-81AD-614A42EB400D}" type="sibTrans" cxnId="{4D2F0E69-21F1-AA4A-853E-18AED84C6A9B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81DB88-FC83-2041-B0C5-1B483B67C459}">
      <dgm:prSet custT="1"/>
      <dgm:spPr/>
      <dgm:t>
        <a:bodyPr/>
        <a:lstStyle/>
        <a:p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Revision</a:t>
          </a:r>
        </a:p>
      </dgm:t>
    </dgm:pt>
    <dgm:pt modelId="{29AF99B1-F4FB-3746-92CC-7C71DC4D9762}" type="parTrans" cxnId="{E9C9931E-E321-8A43-A9BB-DCC8A7538799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A85C3A-8CC2-4045-A280-8A259CE292E5}" type="sibTrans" cxnId="{E9C9931E-E321-8A43-A9BB-DCC8A7538799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CA2E45-2391-E743-9999-1F3855AFE775}">
      <dgm:prSet custT="1"/>
      <dgm:spPr/>
      <dgm:t>
        <a:bodyPr/>
        <a:lstStyle/>
        <a:p>
          <a:r>
            <a:rPr lang="en-US" sz="1500" noProof="0" dirty="0">
              <a:latin typeface="Arial" panose="020B0604020202020204" pitchFamily="34" charset="0"/>
              <a:cs typeface="Arial" panose="020B0604020202020204" pitchFamily="34" charset="0"/>
            </a:rPr>
            <a:t>Complex revision</a:t>
          </a:r>
        </a:p>
      </dgm:t>
    </dgm:pt>
    <dgm:pt modelId="{13FDEE70-3562-F844-9370-31122136A81E}" type="parTrans" cxnId="{2352A73D-482B-9E46-87E0-EBE6B7A1B984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A37A45-BA27-784D-B469-8CE1A19486B1}" type="sibTrans" cxnId="{2352A73D-482B-9E46-87E0-EBE6B7A1B984}">
      <dgm:prSet/>
      <dgm:spPr/>
      <dgm:t>
        <a:bodyPr/>
        <a:lstStyle/>
        <a:p>
          <a:endParaRPr lang="en-US" sz="1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8E0BDE-13DD-5F47-8E3C-CE2367272C63}" type="pres">
      <dgm:prSet presAssocID="{BEE11C3C-ABD0-A040-A01E-696F8C9CFA5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781FB2A-B5D8-8E42-86F4-445AC741F5F3}" type="pres">
      <dgm:prSet presAssocID="{24ABF83C-1F4D-1748-8CF3-54B91FD94669}" presName="horFlow" presStyleCnt="0"/>
      <dgm:spPr/>
    </dgm:pt>
    <dgm:pt modelId="{60D0ABDA-9CB4-AA4C-816A-AA136DC7D509}" type="pres">
      <dgm:prSet presAssocID="{24ABF83C-1F4D-1748-8CF3-54B91FD94669}" presName="bigChev" presStyleLbl="node1" presStyleIdx="0" presStyleCnt="3" custScaleX="150674"/>
      <dgm:spPr/>
    </dgm:pt>
    <dgm:pt modelId="{7EB1D130-E661-F144-A719-AC480DB608C4}" type="pres">
      <dgm:prSet presAssocID="{53650D76-56CF-4F41-A9F7-6F1B1CAE5F17}" presName="parTrans" presStyleCnt="0"/>
      <dgm:spPr/>
    </dgm:pt>
    <dgm:pt modelId="{66D1CE41-5A5C-C54C-8A6A-0B2C3E758791}" type="pres">
      <dgm:prSet presAssocID="{F495A75B-A236-8849-AAE8-BB22E50BC515}" presName="node" presStyleLbl="alignAccFollowNode1" presStyleIdx="0" presStyleCnt="3" custScaleX="145792">
        <dgm:presLayoutVars>
          <dgm:bulletEnabled val="1"/>
        </dgm:presLayoutVars>
      </dgm:prSet>
      <dgm:spPr/>
    </dgm:pt>
    <dgm:pt modelId="{FA14F60A-4831-854D-9248-4550809D2EAC}" type="pres">
      <dgm:prSet presAssocID="{24ABF83C-1F4D-1748-8CF3-54B91FD94669}" presName="vSp" presStyleCnt="0"/>
      <dgm:spPr/>
    </dgm:pt>
    <dgm:pt modelId="{8EA737B7-A649-CF4F-AF5B-6124A9DF639F}" type="pres">
      <dgm:prSet presAssocID="{0A95EB7D-AE90-3747-B0B1-5171B6829871}" presName="horFlow" presStyleCnt="0"/>
      <dgm:spPr/>
    </dgm:pt>
    <dgm:pt modelId="{E07030B5-DBBF-0B4F-A4EE-163B0B7E7512}" type="pres">
      <dgm:prSet presAssocID="{0A95EB7D-AE90-3747-B0B1-5171B6829871}" presName="bigChev" presStyleLbl="node1" presStyleIdx="1" presStyleCnt="3" custScaleX="152000"/>
      <dgm:spPr/>
    </dgm:pt>
    <dgm:pt modelId="{73774434-B761-7848-9000-A6EB23D3C32D}" type="pres">
      <dgm:prSet presAssocID="{29AF99B1-F4FB-3746-92CC-7C71DC4D9762}" presName="parTrans" presStyleCnt="0"/>
      <dgm:spPr/>
    </dgm:pt>
    <dgm:pt modelId="{95FA8B99-9A12-F84B-829E-FD60A1C42C28}" type="pres">
      <dgm:prSet presAssocID="{8181DB88-FC83-2041-B0C5-1B483B67C459}" presName="node" presStyleLbl="alignAccFollowNode1" presStyleIdx="1" presStyleCnt="3" custScaleX="145570">
        <dgm:presLayoutVars>
          <dgm:bulletEnabled val="1"/>
        </dgm:presLayoutVars>
      </dgm:prSet>
      <dgm:spPr/>
    </dgm:pt>
    <dgm:pt modelId="{76732DA9-3874-BA48-A7E1-BB412F7BF066}" type="pres">
      <dgm:prSet presAssocID="{0A95EB7D-AE90-3747-B0B1-5171B6829871}" presName="vSp" presStyleCnt="0"/>
      <dgm:spPr/>
    </dgm:pt>
    <dgm:pt modelId="{FF0F2C40-6C1F-494A-B91F-331AF462A31A}" type="pres">
      <dgm:prSet presAssocID="{7B7693E2-CC21-7343-B893-1EEFC7E0447B}" presName="horFlow" presStyleCnt="0"/>
      <dgm:spPr/>
    </dgm:pt>
    <dgm:pt modelId="{51C21CA5-DF1B-1F4A-A7B8-0B1A7978C097}" type="pres">
      <dgm:prSet presAssocID="{7B7693E2-CC21-7343-B893-1EEFC7E0447B}" presName="bigChev" presStyleLbl="node1" presStyleIdx="2" presStyleCnt="3" custScaleX="152000"/>
      <dgm:spPr/>
    </dgm:pt>
    <dgm:pt modelId="{EB04D882-750F-EE45-8B1F-5E3EA9C43B14}" type="pres">
      <dgm:prSet presAssocID="{13FDEE70-3562-F844-9370-31122136A81E}" presName="parTrans" presStyleCnt="0"/>
      <dgm:spPr/>
    </dgm:pt>
    <dgm:pt modelId="{9FC6B70E-E750-7341-A161-EEDF5AD6EC4D}" type="pres">
      <dgm:prSet presAssocID="{C6CA2E45-2391-E743-9999-1F3855AFE775}" presName="node" presStyleLbl="alignAccFollowNode1" presStyleIdx="2" presStyleCnt="3" custScaleX="145570">
        <dgm:presLayoutVars>
          <dgm:bulletEnabled val="1"/>
        </dgm:presLayoutVars>
      </dgm:prSet>
      <dgm:spPr/>
    </dgm:pt>
  </dgm:ptLst>
  <dgm:cxnLst>
    <dgm:cxn modelId="{7C143A03-F1FB-BC4C-9984-D29DB2DC4C57}" type="presOf" srcId="{8181DB88-FC83-2041-B0C5-1B483B67C459}" destId="{95FA8B99-9A12-F84B-829E-FD60A1C42C28}" srcOrd="0" destOrd="0" presId="urn:microsoft.com/office/officeart/2005/8/layout/lProcess3"/>
    <dgm:cxn modelId="{E9C9931E-E321-8A43-A9BB-DCC8A7538799}" srcId="{0A95EB7D-AE90-3747-B0B1-5171B6829871}" destId="{8181DB88-FC83-2041-B0C5-1B483B67C459}" srcOrd="0" destOrd="0" parTransId="{29AF99B1-F4FB-3746-92CC-7C71DC4D9762}" sibTransId="{0EA85C3A-8CC2-4045-A280-8A259CE292E5}"/>
    <dgm:cxn modelId="{C782B120-C053-544F-B315-29C44A5FED96}" type="presOf" srcId="{F495A75B-A236-8849-AAE8-BB22E50BC515}" destId="{66D1CE41-5A5C-C54C-8A6A-0B2C3E758791}" srcOrd="0" destOrd="0" presId="urn:microsoft.com/office/officeart/2005/8/layout/lProcess3"/>
    <dgm:cxn modelId="{9873F73B-94B8-1143-AB3D-99989A8645D3}" type="presOf" srcId="{BEE11C3C-ABD0-A040-A01E-696F8C9CFA54}" destId="{708E0BDE-13DD-5F47-8E3C-CE2367272C63}" srcOrd="0" destOrd="0" presId="urn:microsoft.com/office/officeart/2005/8/layout/lProcess3"/>
    <dgm:cxn modelId="{2352A73D-482B-9E46-87E0-EBE6B7A1B984}" srcId="{7B7693E2-CC21-7343-B893-1EEFC7E0447B}" destId="{C6CA2E45-2391-E743-9999-1F3855AFE775}" srcOrd="0" destOrd="0" parTransId="{13FDEE70-3562-F844-9370-31122136A81E}" sibTransId="{22A37A45-BA27-784D-B469-8CE1A19486B1}"/>
    <dgm:cxn modelId="{CFB7AD4D-99B4-C341-9B3A-6CF62F505EDA}" srcId="{BEE11C3C-ABD0-A040-A01E-696F8C9CFA54}" destId="{0A95EB7D-AE90-3747-B0B1-5171B6829871}" srcOrd="1" destOrd="0" parTransId="{1C02DEFD-5098-D24F-BE2B-C266D155C591}" sibTransId="{34F2787C-89A4-194F-A8A6-B54B0F6049B5}"/>
    <dgm:cxn modelId="{ABECD153-EA21-4D49-A33E-CE018879C67B}" srcId="{BEE11C3C-ABD0-A040-A01E-696F8C9CFA54}" destId="{24ABF83C-1F4D-1748-8CF3-54B91FD94669}" srcOrd="0" destOrd="0" parTransId="{9E759488-2383-0844-8B66-71CD1893FDCB}" sibTransId="{C632DE16-71AB-3A4D-A69C-CE64132D5FC0}"/>
    <dgm:cxn modelId="{4D2F0E69-21F1-AA4A-853E-18AED84C6A9B}" srcId="{24ABF83C-1F4D-1748-8CF3-54B91FD94669}" destId="{F495A75B-A236-8849-AAE8-BB22E50BC515}" srcOrd="0" destOrd="0" parTransId="{53650D76-56CF-4F41-A9F7-6F1B1CAE5F17}" sibTransId="{ECE7819C-8221-8943-81AD-614A42EB400D}"/>
    <dgm:cxn modelId="{1E45F17D-BC3E-5240-A23F-4DD5FDF7E4C4}" type="presOf" srcId="{0A95EB7D-AE90-3747-B0B1-5171B6829871}" destId="{E07030B5-DBBF-0B4F-A4EE-163B0B7E7512}" srcOrd="0" destOrd="0" presId="urn:microsoft.com/office/officeart/2005/8/layout/lProcess3"/>
    <dgm:cxn modelId="{3463EB9A-C609-CB49-8631-5B9040B9A23F}" srcId="{BEE11C3C-ABD0-A040-A01E-696F8C9CFA54}" destId="{7B7693E2-CC21-7343-B893-1EEFC7E0447B}" srcOrd="2" destOrd="0" parTransId="{631E55DF-6478-0A45-9DA6-DB812D415A83}" sibTransId="{D4B0F977-FF18-FB42-81A9-A18505A528C3}"/>
    <dgm:cxn modelId="{04CB76AB-E9C9-074A-83D2-C52F510847A3}" type="presOf" srcId="{7B7693E2-CC21-7343-B893-1EEFC7E0447B}" destId="{51C21CA5-DF1B-1F4A-A7B8-0B1A7978C097}" srcOrd="0" destOrd="0" presId="urn:microsoft.com/office/officeart/2005/8/layout/lProcess3"/>
    <dgm:cxn modelId="{9EB30FB9-6315-9B46-BC26-A23B2AB76ED3}" type="presOf" srcId="{24ABF83C-1F4D-1748-8CF3-54B91FD94669}" destId="{60D0ABDA-9CB4-AA4C-816A-AA136DC7D509}" srcOrd="0" destOrd="0" presId="urn:microsoft.com/office/officeart/2005/8/layout/lProcess3"/>
    <dgm:cxn modelId="{F785D3DC-D9BB-2541-9F0C-4C3E4EBE1FFE}" type="presOf" srcId="{C6CA2E45-2391-E743-9999-1F3855AFE775}" destId="{9FC6B70E-E750-7341-A161-EEDF5AD6EC4D}" srcOrd="0" destOrd="0" presId="urn:microsoft.com/office/officeart/2005/8/layout/lProcess3"/>
    <dgm:cxn modelId="{15853E46-BCF6-D642-8FED-88FD912FE467}" type="presParOf" srcId="{708E0BDE-13DD-5F47-8E3C-CE2367272C63}" destId="{7781FB2A-B5D8-8E42-86F4-445AC741F5F3}" srcOrd="0" destOrd="0" presId="urn:microsoft.com/office/officeart/2005/8/layout/lProcess3"/>
    <dgm:cxn modelId="{330DD577-75B8-B348-BC1D-28A30E8715D0}" type="presParOf" srcId="{7781FB2A-B5D8-8E42-86F4-445AC741F5F3}" destId="{60D0ABDA-9CB4-AA4C-816A-AA136DC7D509}" srcOrd="0" destOrd="0" presId="urn:microsoft.com/office/officeart/2005/8/layout/lProcess3"/>
    <dgm:cxn modelId="{887C9099-C1F9-F742-8B65-E9400A9DD8FE}" type="presParOf" srcId="{7781FB2A-B5D8-8E42-86F4-445AC741F5F3}" destId="{7EB1D130-E661-F144-A719-AC480DB608C4}" srcOrd="1" destOrd="0" presId="urn:microsoft.com/office/officeart/2005/8/layout/lProcess3"/>
    <dgm:cxn modelId="{45FAAC46-7C79-F944-91C4-60723C83E6BE}" type="presParOf" srcId="{7781FB2A-B5D8-8E42-86F4-445AC741F5F3}" destId="{66D1CE41-5A5C-C54C-8A6A-0B2C3E758791}" srcOrd="2" destOrd="0" presId="urn:microsoft.com/office/officeart/2005/8/layout/lProcess3"/>
    <dgm:cxn modelId="{EBB3DEB2-D56A-0748-A2BC-D7D6C0F3C111}" type="presParOf" srcId="{708E0BDE-13DD-5F47-8E3C-CE2367272C63}" destId="{FA14F60A-4831-854D-9248-4550809D2EAC}" srcOrd="1" destOrd="0" presId="urn:microsoft.com/office/officeart/2005/8/layout/lProcess3"/>
    <dgm:cxn modelId="{4F3FC8A1-4E3D-FB4A-9862-3BCB439E2016}" type="presParOf" srcId="{708E0BDE-13DD-5F47-8E3C-CE2367272C63}" destId="{8EA737B7-A649-CF4F-AF5B-6124A9DF639F}" srcOrd="2" destOrd="0" presId="urn:microsoft.com/office/officeart/2005/8/layout/lProcess3"/>
    <dgm:cxn modelId="{CC004130-6326-0E42-9D7B-9B3465A067DB}" type="presParOf" srcId="{8EA737B7-A649-CF4F-AF5B-6124A9DF639F}" destId="{E07030B5-DBBF-0B4F-A4EE-163B0B7E7512}" srcOrd="0" destOrd="0" presId="urn:microsoft.com/office/officeart/2005/8/layout/lProcess3"/>
    <dgm:cxn modelId="{67B2D4DD-3980-EA45-B78A-D978D809B21E}" type="presParOf" srcId="{8EA737B7-A649-CF4F-AF5B-6124A9DF639F}" destId="{73774434-B761-7848-9000-A6EB23D3C32D}" srcOrd="1" destOrd="0" presId="urn:microsoft.com/office/officeart/2005/8/layout/lProcess3"/>
    <dgm:cxn modelId="{25276553-4655-794E-8277-EE1E9CB5062D}" type="presParOf" srcId="{8EA737B7-A649-CF4F-AF5B-6124A9DF639F}" destId="{95FA8B99-9A12-F84B-829E-FD60A1C42C28}" srcOrd="2" destOrd="0" presId="urn:microsoft.com/office/officeart/2005/8/layout/lProcess3"/>
    <dgm:cxn modelId="{777CD4DE-D4E7-4F4D-B509-1AAFAF22433B}" type="presParOf" srcId="{708E0BDE-13DD-5F47-8E3C-CE2367272C63}" destId="{76732DA9-3874-BA48-A7E1-BB412F7BF066}" srcOrd="3" destOrd="0" presId="urn:microsoft.com/office/officeart/2005/8/layout/lProcess3"/>
    <dgm:cxn modelId="{352BA2F2-39D1-1449-86BE-CD1BF76B8F00}" type="presParOf" srcId="{708E0BDE-13DD-5F47-8E3C-CE2367272C63}" destId="{FF0F2C40-6C1F-494A-B91F-331AF462A31A}" srcOrd="4" destOrd="0" presId="urn:microsoft.com/office/officeart/2005/8/layout/lProcess3"/>
    <dgm:cxn modelId="{36594F74-3A32-FA41-AADF-0416EAD95C0B}" type="presParOf" srcId="{FF0F2C40-6C1F-494A-B91F-331AF462A31A}" destId="{51C21CA5-DF1B-1F4A-A7B8-0B1A7978C097}" srcOrd="0" destOrd="0" presId="urn:microsoft.com/office/officeart/2005/8/layout/lProcess3"/>
    <dgm:cxn modelId="{B0700E6E-ED46-AF40-907A-D5768C91E12F}" type="presParOf" srcId="{FF0F2C40-6C1F-494A-B91F-331AF462A31A}" destId="{EB04D882-750F-EE45-8B1F-5E3EA9C43B14}" srcOrd="1" destOrd="0" presId="urn:microsoft.com/office/officeart/2005/8/layout/lProcess3"/>
    <dgm:cxn modelId="{892E57D5-85B8-4E41-BAE9-555CB7D70482}" type="presParOf" srcId="{FF0F2C40-6C1F-494A-B91F-331AF462A31A}" destId="{9FC6B70E-E750-7341-A161-EEDF5AD6EC4D}" srcOrd="2" destOrd="0" presId="urn:microsoft.com/office/officeart/2005/8/layout/l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0ABDA-9CB4-AA4C-816A-AA136DC7D509}">
      <dsp:nvSpPr>
        <dsp:cNvPr id="0" name=""/>
        <dsp:cNvSpPr/>
      </dsp:nvSpPr>
      <dsp:spPr>
        <a:xfrm>
          <a:off x="767255" y="1392"/>
          <a:ext cx="2630838" cy="698418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B1: Fixed implant</a:t>
          </a:r>
        </a:p>
      </dsp:txBody>
      <dsp:txXfrm>
        <a:off x="1116464" y="1392"/>
        <a:ext cx="1932420" cy="698418"/>
      </dsp:txXfrm>
    </dsp:sp>
    <dsp:sp modelId="{66D1CE41-5A5C-C54C-8A6A-0B2C3E758791}">
      <dsp:nvSpPr>
        <dsp:cNvPr id="0" name=""/>
        <dsp:cNvSpPr/>
      </dsp:nvSpPr>
      <dsp:spPr>
        <a:xfrm>
          <a:off x="3171108" y="60758"/>
          <a:ext cx="2112845" cy="5796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ORIF</a:t>
          </a:r>
        </a:p>
      </dsp:txBody>
      <dsp:txXfrm>
        <a:off x="3460952" y="60758"/>
        <a:ext cx="1533158" cy="579687"/>
      </dsp:txXfrm>
    </dsp:sp>
    <dsp:sp modelId="{E07030B5-DBBF-0B4F-A4EE-163B0B7E7512}">
      <dsp:nvSpPr>
        <dsp:cNvPr id="0" name=""/>
        <dsp:cNvSpPr/>
      </dsp:nvSpPr>
      <dsp:spPr>
        <a:xfrm>
          <a:off x="767255" y="797590"/>
          <a:ext cx="2653991" cy="698418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B2: Loose implant</a:t>
          </a:r>
        </a:p>
      </dsp:txBody>
      <dsp:txXfrm>
        <a:off x="1116464" y="797590"/>
        <a:ext cx="1955573" cy="698418"/>
      </dsp:txXfrm>
    </dsp:sp>
    <dsp:sp modelId="{95FA8B99-9A12-F84B-829E-FD60A1C42C28}">
      <dsp:nvSpPr>
        <dsp:cNvPr id="0" name=""/>
        <dsp:cNvSpPr/>
      </dsp:nvSpPr>
      <dsp:spPr>
        <a:xfrm>
          <a:off x="3194261" y="856955"/>
          <a:ext cx="2109628" cy="5796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Revision</a:t>
          </a:r>
        </a:p>
      </dsp:txBody>
      <dsp:txXfrm>
        <a:off x="3484105" y="856955"/>
        <a:ext cx="1529941" cy="579687"/>
      </dsp:txXfrm>
    </dsp:sp>
    <dsp:sp modelId="{51C21CA5-DF1B-1F4A-A7B8-0B1A7978C097}">
      <dsp:nvSpPr>
        <dsp:cNvPr id="0" name=""/>
        <dsp:cNvSpPr/>
      </dsp:nvSpPr>
      <dsp:spPr>
        <a:xfrm>
          <a:off x="767255" y="1593787"/>
          <a:ext cx="2653991" cy="698418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B3: Loose + Bone loss</a:t>
          </a:r>
        </a:p>
      </dsp:txBody>
      <dsp:txXfrm>
        <a:off x="1116464" y="1593787"/>
        <a:ext cx="1955573" cy="698418"/>
      </dsp:txXfrm>
    </dsp:sp>
    <dsp:sp modelId="{9FC6B70E-E750-7341-A161-EEDF5AD6EC4D}">
      <dsp:nvSpPr>
        <dsp:cNvPr id="0" name=""/>
        <dsp:cNvSpPr/>
      </dsp:nvSpPr>
      <dsp:spPr>
        <a:xfrm>
          <a:off x="3194261" y="1653153"/>
          <a:ext cx="2109628" cy="57968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>
              <a:latin typeface="Arial" panose="020B0604020202020204" pitchFamily="34" charset="0"/>
              <a:cs typeface="Arial" panose="020B0604020202020204" pitchFamily="34" charset="0"/>
            </a:rPr>
            <a:t>Complex revision</a:t>
          </a:r>
        </a:p>
      </dsp:txBody>
      <dsp:txXfrm>
        <a:off x="3484105" y="1653153"/>
        <a:ext cx="1529941" cy="57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10348E-5705-70CC-7DE0-CD463721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E8972A-C597-D29C-FC71-8A696D8B7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8E0CE7-45E1-729E-EDAE-BB747109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C2BA04-9106-34CE-D7E0-DB451EA1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F8CA68-ABD8-1F34-A6C3-C43041BD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7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830BB-7CD5-37C0-E99D-4DA5959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57A575-DA6A-758B-71DA-E01D2C7FF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EAC089-4E5F-1DD3-BFE3-AA3894E1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BD8715-99A2-3427-79EE-AB722DA0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1FBF0D-97B5-DC51-CE20-3780AD6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95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039A3B4-DACA-E9A5-390B-66FF3DE92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4B7AAE-4BC0-2953-D5AA-0984DDDCE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0D0897-AD34-9EA5-D676-CE84375B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31BB52-2894-C830-414D-B7106714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8A5E96-B483-0423-ACB7-2146684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47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A6AF08-0421-09D3-8DE9-617729C92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6C518A-4934-5BD2-97B0-912E4DA2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612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1E1028-E088-8134-B346-06CAAFED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CEFF01-9BC3-3B87-697C-8AED770E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AE0975-8EB5-AB1F-4056-3418A932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10F209-9AB5-795F-6353-10953522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62AE78-9469-A674-68B1-0C6AC98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34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EA4B7F-19A7-64B1-A3EF-6CBFF588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32AC138-E2D1-4072-0221-03E64E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9BBEFA-4F66-B68D-0609-DF590BDB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675623F-2B01-9887-5684-8312B85F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828E54-2CF6-C285-0214-03824C0E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4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98460-88F1-7DA5-EF1A-A765DEF3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F3D8D2-1CCE-AD7A-25E5-1FBD9A301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FCE3575-8353-68BA-B6FC-77DBCC13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5FBE56-53E5-90DE-6678-E82B4CF6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B9D7A8-6FD3-DA3A-6F32-8A0D9B8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318010-70EB-D035-D9F9-B6C8668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313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139D06-6740-C202-33DF-E1149010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1628258-4747-38FB-91CD-10CFFCC87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F73BF5-F032-FF9F-263C-1941A539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A20834-3FA7-63E3-8BC9-880CFBAB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5FBF3B-E573-DE2D-D006-94F08199E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6D35F49-AC82-677A-C585-FFEA3E5A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E4AB0C5-DCE3-99E3-FA8F-702689B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3BA8757-2238-F541-ADCC-053629D8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7E9CD-C895-3593-7C2A-95BB80DC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1924B6C-B628-762F-5E58-48B3C493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57A6905-E990-BC42-AC09-B1645417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31747A6-BCC5-ACD3-768E-9BEBF918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48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1251629-A31D-AE24-3BB1-54E74ED2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58E4CE9-101A-CBC3-F705-3811534F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1944F0-25C1-671C-0E4D-868A6702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02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E0D9E6-8BC0-FEEC-D19A-CD1A78AD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68FD1B-8160-6974-7470-1B8406A7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4D633C1-93FA-9762-6D5A-DF6194805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BE0F140-AF74-1660-76D2-68495B95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10344F-FB56-28B8-8E84-A3DF84E9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43AE5E-7C56-5F64-E99A-780AF9E2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4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73E8D-57A4-A438-A59C-E22648B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DE85AEA-10C2-A22E-F62E-0AD5593FB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FC951F-7E5B-D42E-A0C6-AEEA77ED9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B7FD75-4FF5-376E-2112-6CB10077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53AD91-1108-2493-0985-1F28F6A0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333027F-C033-1FC2-2FA1-59875B4C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91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F97E2E3-9D27-71F1-7ECC-C65A8EEC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F6494A-515A-6040-320A-BC308F1D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78060F-A820-8782-7417-2A7E52BE5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4795-7BCA-403B-9443-D65F7866B0B7}" type="datetimeFigureOut">
              <a:rPr lang="tr-TR" smtClean="0"/>
              <a:t>28.08.2024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70ED59B-586D-4BF9-5511-C6EFB540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6659F6-D3D0-C2EC-5832-ACA3D724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503C0-BB46-4D93-B90F-6E0A04AF3665}" type="slidenum">
              <a:rPr lang="tr-TR" smtClean="0"/>
              <a:t>‹Nº›</a:t>
            </a:fld>
            <a:endParaRPr lang="tr-TR"/>
          </a:p>
        </p:txBody>
      </p:sp>
      <p:pic>
        <p:nvPicPr>
          <p:cNvPr id="8" name="Resim 7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BA767CB-B04D-3A64-DFF3-9BB3D1D2F6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0D34168-14C1-BA1E-4FC0-47ADA7C0B655}"/>
              </a:ext>
            </a:extLst>
          </p:cNvPr>
          <p:cNvSpPr txBox="1">
            <a:spLocks/>
          </p:cNvSpPr>
          <p:nvPr/>
        </p:nvSpPr>
        <p:spPr>
          <a:xfrm>
            <a:off x="838200" y="2433728"/>
            <a:ext cx="10515600" cy="33154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should periprosthetic fractures at the tip of cemented or uncemented femoral stem be treated?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Slullitel</a:t>
            </a:r>
            <a:r>
              <a:rPr lang="en-US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Van </a:t>
            </a:r>
            <a:r>
              <a:rPr lang="en-US" sz="5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Oldenrijk</a:t>
            </a:r>
            <a:r>
              <a:rPr lang="en-US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J, Tsai S, </a:t>
            </a:r>
            <a:r>
              <a:rPr lang="en-US" sz="5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Bondarenko</a:t>
            </a:r>
            <a:r>
              <a:rPr lang="en-US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Rodriguez-</a:t>
            </a:r>
            <a:r>
              <a:rPr lang="en-US" sz="5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Quintana</a:t>
            </a:r>
            <a:r>
              <a:rPr lang="en-US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Smith EL, Brown S, </a:t>
            </a:r>
            <a:r>
              <a:rPr lang="en-US" sz="51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Merghani</a:t>
            </a:r>
            <a:r>
              <a:rPr lang="en-US" sz="5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Smith EB, Wadhwa M, Goswami K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0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2C522EF-568D-9A29-2D89-2AA16C469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39" y="1961915"/>
            <a:ext cx="4906439" cy="1243864"/>
          </a:xfrm>
        </p:spPr>
        <p:txBody>
          <a:bodyPr>
            <a:noAutofit/>
          </a:bodyPr>
          <a:lstStyle/>
          <a:p>
            <a:pPr marL="0" indent="0">
              <a:buClr>
                <a:schemeClr val="accent6"/>
              </a:buClr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Lee et al (J Arthroplasty 2017)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Mondanelli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et al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Geriatr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Orthop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Surg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Rehabil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2021)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F53137-2EEB-83EA-5E84-7FD1FD62A167}"/>
              </a:ext>
            </a:extLst>
          </p:cNvPr>
          <p:cNvSpPr txBox="1"/>
          <p:nvPr/>
        </p:nvSpPr>
        <p:spPr>
          <a:xfrm>
            <a:off x="404181" y="177724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Conservative treatment</a:t>
            </a:r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26155FC5-DF3D-348A-5A85-A9843892538E}"/>
              </a:ext>
            </a:extLst>
          </p:cNvPr>
          <p:cNvSpPr/>
          <p:nvPr/>
        </p:nvSpPr>
        <p:spPr>
          <a:xfrm>
            <a:off x="5171878" y="2266165"/>
            <a:ext cx="1222033" cy="428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4453C80-D5CD-5E4B-E538-D4AC00B63164}"/>
              </a:ext>
            </a:extLst>
          </p:cNvPr>
          <p:cNvSpPr txBox="1">
            <a:spLocks/>
          </p:cNvSpPr>
          <p:nvPr/>
        </p:nvSpPr>
        <p:spPr>
          <a:xfrm>
            <a:off x="6671503" y="2341846"/>
            <a:ext cx="3003273" cy="347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treatment: selected cases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DA0BB99-0262-CFD9-3920-D7AE571A6256}"/>
              </a:ext>
            </a:extLst>
          </p:cNvPr>
          <p:cNvSpPr txBox="1"/>
          <p:nvPr/>
        </p:nvSpPr>
        <p:spPr>
          <a:xfrm>
            <a:off x="2311384" y="3853065"/>
            <a:ext cx="816505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best treatment strategy should be adjusted for patient age and comorbidities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many cases, damage control with a plate may be the standard of care in patients with a high risk of perioperative mortality</a:t>
            </a:r>
            <a:r>
              <a:rPr lang="es-A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6CCB61-ABD7-B8ED-63DC-1E19ECF280EA}"/>
              </a:ext>
            </a:extLst>
          </p:cNvPr>
          <p:cNvSpPr txBox="1"/>
          <p:nvPr/>
        </p:nvSpPr>
        <p:spPr>
          <a:xfrm>
            <a:off x="3251258" y="6488668"/>
            <a:ext cx="25760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All retrospective studies</a:t>
            </a:r>
          </a:p>
        </p:txBody>
      </p:sp>
    </p:spTree>
    <p:extLst>
      <p:ext uri="{BB962C8B-B14F-4D97-AF65-F5344CB8AC3E}">
        <p14:creationId xmlns:p14="http://schemas.microsoft.com/office/powerpoint/2010/main" val="26368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66803D-0C0C-4CD5-AC23-5B871DE6E61E}"/>
              </a:ext>
            </a:extLst>
          </p:cNvPr>
          <p:cNvSpPr txBox="1"/>
          <p:nvPr/>
        </p:nvSpPr>
        <p:spPr>
          <a:xfrm>
            <a:off x="686184" y="1350229"/>
            <a:ext cx="10128552" cy="502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sz="24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should periprosthetic fractures at the tip of cemented or uncemented femoral stem be treated?</a:t>
            </a:r>
            <a:endParaRPr lang="tr-TR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Response/Recommendation</a:t>
            </a:r>
            <a:r>
              <a:rPr lang="en-US" sz="20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2000" dirty="0">
              <a:solidFill>
                <a:srgbClr val="22222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The literature supports the notion that transverse or short-oblique B1-periprosthetic femoral fractures at the level or just below the tip of the stem (either cementless or cemented) have poorer results when treated only with a single lateral plate osteosynthesis. We therefore recommend that either augmentation with an additional orthogonal plate/cortical strut allograft, or revision with a longer stem (preferably with a cementless, tapered fluted stem, with endosteal reaming during femoral preparation) bypassing the fracture level should be the gold standards for treatment.</a:t>
            </a:r>
            <a:endParaRPr lang="es-AR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Level of Evidence: Moderate</a:t>
            </a:r>
            <a:endParaRPr lang="es-AR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C0321-0A41-0087-746F-2ABE04FB3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571" y="1160420"/>
            <a:ext cx="2064962" cy="253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C1404-AF8E-FE97-E6C1-8C53A9D14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661" y="1180298"/>
            <a:ext cx="2247043" cy="2536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C06DC-7D24-6489-DF31-47F3A4EB5EA6}"/>
              </a:ext>
            </a:extLst>
          </p:cNvPr>
          <p:cNvSpPr txBox="1"/>
          <p:nvPr/>
        </p:nvSpPr>
        <p:spPr>
          <a:xfrm>
            <a:off x="7550020" y="3715181"/>
            <a:ext cx="142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Khalid </a:t>
            </a:r>
            <a:r>
              <a:rPr lang="en-US" sz="1400" dirty="0" err="1"/>
              <a:t>Merghani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DE9EB-F139-E219-DBB3-89BB8AABAB7D}"/>
              </a:ext>
            </a:extLst>
          </p:cNvPr>
          <p:cNvSpPr txBox="1"/>
          <p:nvPr/>
        </p:nvSpPr>
        <p:spPr>
          <a:xfrm>
            <a:off x="2645571" y="3657604"/>
            <a:ext cx="206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Karan Goswami </a:t>
            </a:r>
          </a:p>
          <a:p>
            <a:pPr algn="ctr"/>
            <a:r>
              <a:rPr lang="en-US" sz="1400" dirty="0"/>
              <a:t>(Liaison)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3E575-CFE8-29E8-731B-2C312DA7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569" y="4102087"/>
            <a:ext cx="2163802" cy="2455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310FCD-9A58-BEF1-A1B3-747A2096D11A}"/>
              </a:ext>
            </a:extLst>
          </p:cNvPr>
          <p:cNvSpPr txBox="1"/>
          <p:nvPr/>
        </p:nvSpPr>
        <p:spPr>
          <a:xfrm>
            <a:off x="10000470" y="6538220"/>
            <a:ext cx="1377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Manuj Wadhwa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A3B5D-825D-A92F-23B7-1111C1037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44" y="1160420"/>
            <a:ext cx="2064963" cy="2536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62DD44-7958-B700-AD4D-5AE97CEF0428}"/>
              </a:ext>
            </a:extLst>
          </p:cNvPr>
          <p:cNvSpPr txBox="1"/>
          <p:nvPr/>
        </p:nvSpPr>
        <p:spPr>
          <a:xfrm>
            <a:off x="492785" y="3657604"/>
            <a:ext cx="192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Pablo </a:t>
            </a:r>
            <a:r>
              <a:rPr lang="en-US" sz="1400" dirty="0" err="1"/>
              <a:t>Slullitel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(Speaker)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8468C-FBE7-6187-763C-4E808D6D51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1661" y="4142032"/>
            <a:ext cx="2275439" cy="24158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538D8-1B5D-29E0-5A5B-7B93CEDBB53E}"/>
              </a:ext>
            </a:extLst>
          </p:cNvPr>
          <p:cNvSpPr txBox="1"/>
          <p:nvPr/>
        </p:nvSpPr>
        <p:spPr>
          <a:xfrm>
            <a:off x="7004235" y="6557686"/>
            <a:ext cx="256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David Rodriguez-</a:t>
            </a:r>
            <a:r>
              <a:rPr lang="en-US" sz="1400" dirty="0" err="1"/>
              <a:t>Quintana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51EC30-9370-BAB9-1B69-05D3862DF5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521" y="1193615"/>
            <a:ext cx="2247043" cy="2536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AA7BD7-5749-68B4-81D7-256DB8DE0D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81" y="4184425"/>
            <a:ext cx="2064962" cy="2385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CCE756-9299-DE67-DCD9-5F3F4E22CB07}"/>
              </a:ext>
            </a:extLst>
          </p:cNvPr>
          <p:cNvSpPr txBox="1"/>
          <p:nvPr/>
        </p:nvSpPr>
        <p:spPr>
          <a:xfrm>
            <a:off x="397566" y="6569578"/>
            <a:ext cx="206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Shang-Wen Tsai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965410-8F7D-97B9-7828-10D68E621255}"/>
              </a:ext>
            </a:extLst>
          </p:cNvPr>
          <p:cNvSpPr txBox="1"/>
          <p:nvPr/>
        </p:nvSpPr>
        <p:spPr>
          <a:xfrm>
            <a:off x="9758940" y="3702062"/>
            <a:ext cx="1868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Stanislav </a:t>
            </a:r>
            <a:r>
              <a:rPr lang="en-US" sz="1400" dirty="0" err="1"/>
              <a:t>Bondarenko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8C21A4-874F-BCC1-A0AC-DE46CBD139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959" y="1160420"/>
            <a:ext cx="2156276" cy="25369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FAD419-BCF3-E78B-1863-3AE8179B0CBC}"/>
              </a:ext>
            </a:extLst>
          </p:cNvPr>
          <p:cNvSpPr txBox="1"/>
          <p:nvPr/>
        </p:nvSpPr>
        <p:spPr>
          <a:xfrm>
            <a:off x="5196194" y="3697360"/>
            <a:ext cx="1670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Jakob van </a:t>
            </a:r>
            <a:r>
              <a:rPr lang="en-US" sz="1400" dirty="0" err="1"/>
              <a:t>Oldenrijk</a:t>
            </a:r>
            <a:endParaRPr lang="en-US" sz="1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F378D3E-91FF-74C5-9B8B-8140F5A5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5671" y="4176982"/>
            <a:ext cx="2064862" cy="23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E6CD95-DEB0-727F-2C3C-5BB6C2B85343}"/>
              </a:ext>
            </a:extLst>
          </p:cNvPr>
          <p:cNvSpPr txBox="1"/>
          <p:nvPr/>
        </p:nvSpPr>
        <p:spPr>
          <a:xfrm>
            <a:off x="2420031" y="6569578"/>
            <a:ext cx="206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Scot Brown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FA31-F896-9096-2F0F-C2C4C451AF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37" y="4152826"/>
            <a:ext cx="2138557" cy="2433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697084-EDA6-25AE-017C-0A73529890B4}"/>
              </a:ext>
            </a:extLst>
          </p:cNvPr>
          <p:cNvSpPr txBox="1"/>
          <p:nvPr/>
        </p:nvSpPr>
        <p:spPr>
          <a:xfrm>
            <a:off x="4847959" y="6586175"/>
            <a:ext cx="2127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Eric Smith</a:t>
            </a:r>
          </a:p>
        </p:txBody>
      </p:sp>
    </p:spTree>
    <p:extLst>
      <p:ext uri="{BB962C8B-B14F-4D97-AF65-F5344CB8AC3E}">
        <p14:creationId xmlns:p14="http://schemas.microsoft.com/office/powerpoint/2010/main" val="61157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9223E9-0C60-2943-8483-1BE97B3B9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477"/>
            <a:ext cx="10515600" cy="3336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323709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546D02E-5B7A-BDBF-8E02-4233145B34F2}"/>
              </a:ext>
            </a:extLst>
          </p:cNvPr>
          <p:cNvSpPr txBox="1">
            <a:spLocks/>
          </p:cNvSpPr>
          <p:nvPr/>
        </p:nvSpPr>
        <p:spPr>
          <a:xfrm>
            <a:off x="849570" y="991499"/>
            <a:ext cx="10515600" cy="6037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/>
              <a:t>Reproducibility of the Vancouver System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0ACA9FA-FF0B-0273-D593-DCE4CC96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29" y="2936056"/>
            <a:ext cx="4630871" cy="1210682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ed of the implant compromised?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the implant loose (B2)?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bone stock deficient (B3)?</a:t>
            </a:r>
          </a:p>
        </p:txBody>
      </p:sp>
      <p:graphicFrame>
        <p:nvGraphicFramePr>
          <p:cNvPr id="12" name="Marcador de contenido 8">
            <a:extLst>
              <a:ext uri="{FF2B5EF4-FFF2-40B4-BE49-F238E27FC236}">
                <a16:creationId xmlns:a16="http://schemas.microsoft.com/office/drawing/2014/main" id="{B6BA0D77-6B18-E6AD-8560-3C15706B7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369523"/>
              </p:ext>
            </p:extLst>
          </p:nvPr>
        </p:nvGraphicFramePr>
        <p:xfrm>
          <a:off x="6064204" y="2744693"/>
          <a:ext cx="6071145" cy="229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9B041B49-EACD-5CB0-253D-2192745025DB}"/>
              </a:ext>
            </a:extLst>
          </p:cNvPr>
          <p:cNvSpPr txBox="1"/>
          <p:nvPr/>
        </p:nvSpPr>
        <p:spPr>
          <a:xfrm>
            <a:off x="1487239" y="2183967"/>
            <a:ext cx="1757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 questions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6E0CDF3-6E71-C9B6-2002-BC2DC94B5A08}"/>
              </a:ext>
            </a:extLst>
          </p:cNvPr>
          <p:cNvSpPr txBox="1"/>
          <p:nvPr/>
        </p:nvSpPr>
        <p:spPr>
          <a:xfrm>
            <a:off x="7973278" y="2179113"/>
            <a:ext cx="1709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Consensus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3E9A598-C221-5EA5-0F0D-2EE04A88A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968" y="5126108"/>
            <a:ext cx="4516015" cy="7059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C2B11AA-7B5E-EF85-7D39-C38BF8FF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99" y="5097337"/>
            <a:ext cx="563606" cy="7059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E0DE32-9397-4A60-81E6-2D460B603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212" y="6035422"/>
            <a:ext cx="4131373" cy="7776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96A489D-4640-A640-09E3-C2C3F18AE0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929" y="6089207"/>
            <a:ext cx="863283" cy="670101"/>
          </a:xfrm>
          <a:prstGeom prst="rect">
            <a:avLst/>
          </a:prstGeom>
        </p:spPr>
      </p:pic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69D7FF4F-0795-895C-EFBC-BF288601A346}"/>
              </a:ext>
            </a:extLst>
          </p:cNvPr>
          <p:cNvSpPr/>
          <p:nvPr/>
        </p:nvSpPr>
        <p:spPr>
          <a:xfrm>
            <a:off x="3605048" y="2227284"/>
            <a:ext cx="4130566" cy="3501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754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0ACA9FA-FF0B-0273-D593-DCE4CC96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3" y="1765934"/>
            <a:ext cx="5012539" cy="3326132"/>
          </a:xfrm>
        </p:spPr>
        <p:txBody>
          <a:bodyPr>
            <a:normAutofit/>
          </a:bodyPr>
          <a:lstStyle/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 largely depends on a reliable assessment of the implant (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somehow subjective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binary approach of revising loose stems and fixing well-fixed ones has been called into question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28EFF9-77CB-C526-8C7B-93746CEDE54D}"/>
              </a:ext>
            </a:extLst>
          </p:cNvPr>
          <p:cNvSpPr txBox="1"/>
          <p:nvPr/>
        </p:nvSpPr>
        <p:spPr>
          <a:xfrm>
            <a:off x="6894786" y="1587258"/>
            <a:ext cx="428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up to 20% of unstable uncemented stems, pre-operative imaging is insufficient to make the distinction between stable and unstable 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Brady et al, J Arthroplasty, 2000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id="{DC1B6A5B-83BF-F0F4-02DE-5F1374E44663}"/>
              </a:ext>
            </a:extLst>
          </p:cNvPr>
          <p:cNvSpPr/>
          <p:nvPr/>
        </p:nvSpPr>
        <p:spPr>
          <a:xfrm>
            <a:off x="5063031" y="1948722"/>
            <a:ext cx="1568999" cy="3501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49945646-3D80-DE43-7348-57690D3561CD}"/>
              </a:ext>
            </a:extLst>
          </p:cNvPr>
          <p:cNvSpPr/>
          <p:nvPr/>
        </p:nvSpPr>
        <p:spPr>
          <a:xfrm>
            <a:off x="5063030" y="4209005"/>
            <a:ext cx="1568999" cy="3501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E6D68A-472D-C5E6-4C81-9D3619BF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834" y="6078053"/>
            <a:ext cx="2820399" cy="7315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1F97B2-A1F5-1D28-C456-9891361F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72" y="6103523"/>
            <a:ext cx="600899" cy="7315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C36668-35D5-B118-9935-5A2A14F5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71" y="3429000"/>
            <a:ext cx="2457705" cy="23431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590D9D1-3CEF-82CB-C545-52A6EB65081D}"/>
              </a:ext>
            </a:extLst>
          </p:cNvPr>
          <p:cNvSpPr txBox="1"/>
          <p:nvPr/>
        </p:nvSpPr>
        <p:spPr>
          <a:xfrm>
            <a:off x="8171270" y="4012754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Implant survival p=0.296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0C9CDBD-7D62-76DC-D19D-F65428584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1"/>
          <a:stretch/>
        </p:blipFill>
        <p:spPr>
          <a:xfrm>
            <a:off x="6744522" y="2897678"/>
            <a:ext cx="5415812" cy="3163487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34A1CFB-3763-9350-FADB-5BACF5560F3D}"/>
              </a:ext>
            </a:extLst>
          </p:cNvPr>
          <p:cNvSpPr txBox="1">
            <a:spLocks/>
          </p:cNvSpPr>
          <p:nvPr/>
        </p:nvSpPr>
        <p:spPr>
          <a:xfrm>
            <a:off x="849570" y="993299"/>
            <a:ext cx="10515600" cy="6037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/>
              <a:t>Some concerns with this algorithm</a:t>
            </a:r>
          </a:p>
        </p:txBody>
      </p:sp>
    </p:spTree>
    <p:extLst>
      <p:ext uri="{BB962C8B-B14F-4D97-AF65-F5344CB8AC3E}">
        <p14:creationId xmlns:p14="http://schemas.microsoft.com/office/powerpoint/2010/main" val="306073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FF858D-6265-FB86-25E8-F20A4A9E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741" y="2028824"/>
            <a:ext cx="1867733" cy="48006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F68DE7-0317-3114-4327-5772D313B2CF}"/>
              </a:ext>
            </a:extLst>
          </p:cNvPr>
          <p:cNvSpPr txBox="1">
            <a:spLocks/>
          </p:cNvSpPr>
          <p:nvPr/>
        </p:nvSpPr>
        <p:spPr>
          <a:xfrm>
            <a:off x="952500" y="1172710"/>
            <a:ext cx="10515600" cy="6037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/>
              <a:t>Controversial cases: B1s that behave as B2s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A681CF-1BB9-74DD-DD41-71B8EA02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22" y="2028824"/>
            <a:ext cx="1518557" cy="4800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957C1F-EFAF-09AB-0C68-F6172790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514" y="2028824"/>
            <a:ext cx="2494670" cy="4800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60F2E1F-530A-41E8-D21D-48A55B096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619" y="2028824"/>
            <a:ext cx="1724104" cy="4800600"/>
          </a:xfrm>
          <a:prstGeom prst="rect">
            <a:avLst/>
          </a:prstGeom>
        </p:spPr>
      </p:pic>
      <p:sp>
        <p:nvSpPr>
          <p:cNvPr id="9" name="Flecha derecha 8">
            <a:extLst>
              <a:ext uri="{FF2B5EF4-FFF2-40B4-BE49-F238E27FC236}">
                <a16:creationId xmlns:a16="http://schemas.microsoft.com/office/drawing/2014/main" id="{E76D29A9-AB70-BF10-3508-6B2CDA3171DB}"/>
              </a:ext>
            </a:extLst>
          </p:cNvPr>
          <p:cNvSpPr/>
          <p:nvPr/>
        </p:nvSpPr>
        <p:spPr>
          <a:xfrm>
            <a:off x="7670376" y="4143374"/>
            <a:ext cx="1128712" cy="571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106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ED1E7FFB-33B0-A1EF-DC26-7D72EFF5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77" y="1828798"/>
            <a:ext cx="1745709" cy="41122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B3EEBB-D53C-4DDE-736B-FC8511E65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3" t="2495" r="6463" b="3292"/>
          <a:stretch/>
        </p:blipFill>
        <p:spPr>
          <a:xfrm>
            <a:off x="6361070" y="1828796"/>
            <a:ext cx="5799399" cy="34639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DC1EED-A33E-F64A-5F79-727AB786B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" y="1828802"/>
            <a:ext cx="1653691" cy="41122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22392D-7BA3-44E8-686C-2D9895A15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22" y="1828800"/>
            <a:ext cx="1049251" cy="41122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0D8773-C1C4-B7B8-0D32-19BDB6B6E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787" y="1828797"/>
            <a:ext cx="1476046" cy="41122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660F89-E655-207D-3540-69F2E07A7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266" y="2216170"/>
            <a:ext cx="2763795" cy="3337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7C0C02A-7D51-421B-3E5A-E899B60D5AF0}"/>
              </a:ext>
            </a:extLst>
          </p:cNvPr>
          <p:cNvSpPr txBox="1">
            <a:spLocks/>
          </p:cNvSpPr>
          <p:nvPr/>
        </p:nvSpPr>
        <p:spPr>
          <a:xfrm>
            <a:off x="163158" y="1002449"/>
            <a:ext cx="11865684" cy="60370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/>
              <a:t>Fracture pattern (transverse or short oblique) and location</a:t>
            </a:r>
          </a:p>
        </p:txBody>
      </p:sp>
    </p:spTree>
    <p:extLst>
      <p:ext uri="{BB962C8B-B14F-4D97-AF65-F5344CB8AC3E}">
        <p14:creationId xmlns:p14="http://schemas.microsoft.com/office/powerpoint/2010/main" val="32757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F5F46F-F6F1-C4B8-12EE-624AA7274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2" y="1323328"/>
            <a:ext cx="5255478" cy="42113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D8E621-E05E-DE54-95D9-DB3002084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0" y="5534671"/>
            <a:ext cx="2290881" cy="578447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97D949F-5AA3-7421-5A78-81A6999DF468}"/>
              </a:ext>
            </a:extLst>
          </p:cNvPr>
          <p:cNvSpPr txBox="1">
            <a:spLocks/>
          </p:cNvSpPr>
          <p:nvPr/>
        </p:nvSpPr>
        <p:spPr>
          <a:xfrm>
            <a:off x="5658138" y="2967351"/>
            <a:ext cx="3535407" cy="1881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u="sng" dirty="0">
                <a:latin typeface="Arial" panose="020B0604020202020204" pitchFamily="34" charset="0"/>
                <a:cs typeface="Arial" panose="020B0604020202020204" pitchFamily="34" charset="0"/>
              </a:rPr>
              <a:t>biomechanical or cadaveric studies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editorials and commentaries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case reports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technique articles without patient data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articles not written in English language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B34318-AFA2-D505-DD96-24A6A4AF1D8D}"/>
              </a:ext>
            </a:extLst>
          </p:cNvPr>
          <p:cNvSpPr txBox="1"/>
          <p:nvPr/>
        </p:nvSpPr>
        <p:spPr>
          <a:xfrm>
            <a:off x="6575720" y="2628797"/>
            <a:ext cx="1896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Exclusion criteria</a:t>
            </a: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73C92DC5-5D2A-BE1E-FA4D-F45878986C15}"/>
              </a:ext>
            </a:extLst>
          </p:cNvPr>
          <p:cNvSpPr/>
          <p:nvPr/>
        </p:nvSpPr>
        <p:spPr>
          <a:xfrm>
            <a:off x="2582850" y="5736055"/>
            <a:ext cx="614362" cy="1456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6A53D6-F458-3166-224A-532DF7D39376}"/>
              </a:ext>
            </a:extLst>
          </p:cNvPr>
          <p:cNvSpPr txBox="1"/>
          <p:nvPr/>
        </p:nvSpPr>
        <p:spPr>
          <a:xfrm>
            <a:off x="3262599" y="5534671"/>
            <a:ext cx="1954924" cy="60016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Additional exclusion of 41 articles for including a very low number of cases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BBD7E2-DD67-2A28-3BBB-0D7DC12CC0A0}"/>
              </a:ext>
            </a:extLst>
          </p:cNvPr>
          <p:cNvSpPr txBox="1"/>
          <p:nvPr/>
        </p:nvSpPr>
        <p:spPr>
          <a:xfrm>
            <a:off x="460971" y="6278621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17 articles included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292A05B-503D-FBD6-1585-51697A535367}"/>
              </a:ext>
            </a:extLst>
          </p:cNvPr>
          <p:cNvCxnSpPr/>
          <p:nvPr/>
        </p:nvCxnSpPr>
        <p:spPr>
          <a:xfrm flipV="1">
            <a:off x="8819148" y="2586789"/>
            <a:ext cx="613611" cy="541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F7AEF9B-CB34-0CD8-02BF-80E4D16182FC}"/>
              </a:ext>
            </a:extLst>
          </p:cNvPr>
          <p:cNvCxnSpPr>
            <a:cxnSpLocks/>
          </p:cNvCxnSpPr>
          <p:nvPr/>
        </p:nvCxnSpPr>
        <p:spPr>
          <a:xfrm>
            <a:off x="8819148" y="3128210"/>
            <a:ext cx="613611" cy="440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5F732443-99EF-68F5-49D7-0D36EB566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502" y="2097255"/>
            <a:ext cx="2464789" cy="8700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A50015-32CC-F2BF-B521-28CBD9C8B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029" y="3257673"/>
            <a:ext cx="2612200" cy="4206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5358B2-592C-620E-B4AA-8F30716E0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85" y="5953694"/>
            <a:ext cx="229346" cy="3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8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2C522EF-568D-9A29-2D89-2AA16C469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39" y="1961915"/>
            <a:ext cx="4906439" cy="3397352"/>
          </a:xfrm>
        </p:spPr>
        <p:txBody>
          <a:bodyPr>
            <a:noAutofit/>
          </a:bodyPr>
          <a:lstStyle/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Tsiridis et al (Injury 2003)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Tsiridis et al (Acta Orthop 2005)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Buttaro et al (JBJS Am 2007)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Chakrabarti et al (Injury 2019)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Kang et al (Hip Pelvis 2019)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Min et al (J Clin Med Res 2020)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Powell-Bowns et al (Injury 2023)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Yeo et al (Int Orthop 2016)</a:t>
            </a:r>
          </a:p>
          <a:p>
            <a:pPr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Ciriello et al (Hip Int 2020)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F10994C-862A-8096-88CA-C2E0AC784023}"/>
              </a:ext>
            </a:extLst>
          </p:cNvPr>
          <p:cNvCxnSpPr>
            <a:cxnSpLocks/>
          </p:cNvCxnSpPr>
          <p:nvPr/>
        </p:nvCxnSpPr>
        <p:spPr>
          <a:xfrm>
            <a:off x="265439" y="4716334"/>
            <a:ext cx="619251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EAF53137-2EEB-83EA-5E84-7FD1FD62A167}"/>
              </a:ext>
            </a:extLst>
          </p:cNvPr>
          <p:cNvSpPr txBox="1"/>
          <p:nvPr/>
        </p:nvSpPr>
        <p:spPr>
          <a:xfrm>
            <a:off x="447044" y="1486603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Studies without control group</a:t>
            </a:r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26155FC5-DF3D-348A-5A85-A9843892538E}"/>
              </a:ext>
            </a:extLst>
          </p:cNvPr>
          <p:cNvSpPr/>
          <p:nvPr/>
        </p:nvSpPr>
        <p:spPr>
          <a:xfrm>
            <a:off x="3251258" y="5075975"/>
            <a:ext cx="1222033" cy="428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 favour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4453C80-D5CD-5E4B-E538-D4AC00B63164}"/>
              </a:ext>
            </a:extLst>
          </p:cNvPr>
          <p:cNvSpPr txBox="1">
            <a:spLocks/>
          </p:cNvSpPr>
          <p:nvPr/>
        </p:nvSpPr>
        <p:spPr>
          <a:xfrm>
            <a:off x="4473291" y="5117851"/>
            <a:ext cx="1984658" cy="347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Single plate (lateral)</a:t>
            </a:r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53D1E9E1-7511-827C-021E-8740D036D90C}"/>
              </a:ext>
            </a:extLst>
          </p:cNvPr>
          <p:cNvSpPr/>
          <p:nvPr/>
        </p:nvSpPr>
        <p:spPr>
          <a:xfrm>
            <a:off x="3251258" y="1902268"/>
            <a:ext cx="1222033" cy="428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Against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E0785360-F7CD-0F31-EA22-2536E8800124}"/>
              </a:ext>
            </a:extLst>
          </p:cNvPr>
          <p:cNvSpPr txBox="1">
            <a:spLocks/>
          </p:cNvSpPr>
          <p:nvPr/>
        </p:nvSpPr>
        <p:spPr>
          <a:xfrm>
            <a:off x="4473291" y="1947206"/>
            <a:ext cx="2156108" cy="347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Single plate (lateral)</a:t>
            </a:r>
          </a:p>
          <a:p>
            <a:pPr marL="0" indent="0">
              <a:buClr>
                <a:schemeClr val="accent6"/>
              </a:buClr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Powell–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Bowns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OR 4.22; 95%CI: 1.63-10.9, p=0.008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buClr>
                <a:schemeClr val="accent6"/>
              </a:buClr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Recommendation: </a:t>
            </a:r>
          </a:p>
          <a:p>
            <a:pPr>
              <a:buClr>
                <a:schemeClr val="accent6"/>
              </a:buClr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 orthogonal plates</a:t>
            </a:r>
          </a:p>
          <a:p>
            <a:pPr>
              <a:buClr>
                <a:schemeClr val="accent6"/>
              </a:buClr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Additional strut</a:t>
            </a:r>
          </a:p>
          <a:p>
            <a:pPr>
              <a:buClr>
                <a:schemeClr val="accent6"/>
              </a:buClr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Revision with distally-fixed stem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16414DE-E7CB-A4D0-796E-7DC805BCA1E7}"/>
              </a:ext>
            </a:extLst>
          </p:cNvPr>
          <p:cNvGrpSpPr/>
          <p:nvPr/>
        </p:nvGrpSpPr>
        <p:grpSpPr>
          <a:xfrm>
            <a:off x="7718712" y="1486603"/>
            <a:ext cx="4473288" cy="5314929"/>
            <a:chOff x="7718712" y="152650"/>
            <a:chExt cx="4473288" cy="5314929"/>
          </a:xfrm>
        </p:grpSpPr>
        <p:sp>
          <p:nvSpPr>
            <p:cNvPr id="9" name="Marcador de contenido 2">
              <a:extLst>
                <a:ext uri="{FF2B5EF4-FFF2-40B4-BE49-F238E27FC236}">
                  <a16:creationId xmlns:a16="http://schemas.microsoft.com/office/drawing/2014/main" id="{E153BFD2-862F-A3A5-412F-ECFC33080D1B}"/>
                </a:ext>
              </a:extLst>
            </p:cNvPr>
            <p:cNvSpPr txBox="1">
              <a:spLocks/>
            </p:cNvSpPr>
            <p:nvPr/>
          </p:nvSpPr>
          <p:spPr>
            <a:xfrm>
              <a:off x="7990381" y="627962"/>
              <a:ext cx="3936180" cy="33973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Haddad et al (JBJS 2002)</a:t>
              </a:r>
            </a:p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Lindahl et al (JBJS 2006)</a:t>
              </a:r>
            </a:p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Pavlou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et al (Hip Int 2011)</a:t>
              </a:r>
            </a:p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Gausden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et al (J Arthroplasty 2021)</a:t>
              </a:r>
            </a:p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Peters et al (Orthopedics 2023)</a:t>
              </a:r>
            </a:p>
            <a:p>
              <a:pPr>
                <a:buClr>
                  <a:schemeClr val="accent6"/>
                </a:buClr>
                <a:buFont typeface="Wingdings" pitchFamily="2" charset="2"/>
                <a:buChar char="Ø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Jain et al (BJJ 2023)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7473B7D-8FDB-14CF-5379-5ADA7FB400AE}"/>
                </a:ext>
              </a:extLst>
            </p:cNvPr>
            <p:cNvSpPr txBox="1"/>
            <p:nvPr/>
          </p:nvSpPr>
          <p:spPr>
            <a:xfrm>
              <a:off x="8157698" y="152650"/>
              <a:ext cx="3108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Studies with control group</a:t>
              </a:r>
            </a:p>
          </p:txBody>
        </p:sp>
        <p:sp>
          <p:nvSpPr>
            <p:cNvPr id="18" name="Marcador de contenido 2">
              <a:extLst>
                <a:ext uri="{FF2B5EF4-FFF2-40B4-BE49-F238E27FC236}">
                  <a16:creationId xmlns:a16="http://schemas.microsoft.com/office/drawing/2014/main" id="{27A47944-6D91-9D2D-CB63-560435E02E58}"/>
                </a:ext>
              </a:extLst>
            </p:cNvPr>
            <p:cNvSpPr txBox="1">
              <a:spLocks/>
            </p:cNvSpPr>
            <p:nvPr/>
          </p:nvSpPr>
          <p:spPr>
            <a:xfrm>
              <a:off x="7718712" y="3505697"/>
              <a:ext cx="4473288" cy="1961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6"/>
                </a:buClr>
              </a:pP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&gt;failures with single plate vs revision</a:t>
              </a:r>
            </a:p>
            <a:p>
              <a:pPr>
                <a:buClr>
                  <a:schemeClr val="accent6"/>
                </a:buClr>
              </a:pP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&gt;failures with revision with cemented stems (no reaming?)</a:t>
              </a:r>
            </a:p>
            <a:p>
              <a:pPr>
                <a:buClr>
                  <a:schemeClr val="accent6"/>
                </a:buClr>
              </a:pP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&gt;failures with single plate vs plate + strut</a:t>
              </a:r>
            </a:p>
            <a:p>
              <a:pPr>
                <a:buClr>
                  <a:schemeClr val="accent6"/>
                </a:buClr>
              </a:pP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&gt;failures with single plate vs double-plating [20% (95%CI: 5%-59%) vs. 36% (95%CI: 15%-70%)]</a:t>
              </a:r>
            </a:p>
          </p:txBody>
        </p:sp>
        <p:sp>
          <p:nvSpPr>
            <p:cNvPr id="19" name="Flecha abajo 18">
              <a:extLst>
                <a:ext uri="{FF2B5EF4-FFF2-40B4-BE49-F238E27FC236}">
                  <a16:creationId xmlns:a16="http://schemas.microsoft.com/office/drawing/2014/main" id="{528C08FA-EC7E-0DC4-EA04-A42DD396EB12}"/>
                </a:ext>
              </a:extLst>
            </p:cNvPr>
            <p:cNvSpPr/>
            <p:nvPr/>
          </p:nvSpPr>
          <p:spPr>
            <a:xfrm>
              <a:off x="9744075" y="2610080"/>
              <a:ext cx="398281" cy="85725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6E9905C-ED6F-AE7E-E2F0-12021F49192D}"/>
              </a:ext>
            </a:extLst>
          </p:cNvPr>
          <p:cNvSpPr txBox="1"/>
          <p:nvPr/>
        </p:nvSpPr>
        <p:spPr>
          <a:xfrm>
            <a:off x="3251258" y="6488668"/>
            <a:ext cx="25760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All retrospective studies</a:t>
            </a:r>
          </a:p>
        </p:txBody>
      </p:sp>
    </p:spTree>
    <p:extLst>
      <p:ext uri="{BB962C8B-B14F-4D97-AF65-F5344CB8AC3E}">
        <p14:creationId xmlns:p14="http://schemas.microsoft.com/office/powerpoint/2010/main" val="3498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2cb18b-1808-4a12-b3e4-0026674f10ec" xsi:nil="true"/>
    <Tarih xmlns="5e998ea4-89a7-4b33-a9ed-5044a4d65497" xsi:nil="true"/>
    <lcf76f155ced4ddcb4097134ff3c332f xmlns="5e998ea4-89a7-4b33-a9ed-5044a4d6549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2B840B92403B6E46AC9F9DC6E234F7AC" ma:contentTypeVersion="16" ma:contentTypeDescription="Yeni belge oluşturun." ma:contentTypeScope="" ma:versionID="7514b18c6098b7855efbf3d658a0b053">
  <xsd:schema xmlns:xsd="http://www.w3.org/2001/XMLSchema" xmlns:xs="http://www.w3.org/2001/XMLSchema" xmlns:p="http://schemas.microsoft.com/office/2006/metadata/properties" xmlns:ns2="6b2cb18b-1808-4a12-b3e4-0026674f10ec" xmlns:ns3="5e998ea4-89a7-4b33-a9ed-5044a4d65497" targetNamespace="http://schemas.microsoft.com/office/2006/metadata/properties" ma:root="true" ma:fieldsID="9f0748201c77966b270ec4d6aa41c4b7" ns2:_="" ns3:_="">
    <xsd:import namespace="6b2cb18b-1808-4a12-b3e4-0026674f10ec"/>
    <xsd:import namespace="5e998ea4-89a7-4b33-a9ed-5044a4d654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Tari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cb18b-1808-4a12-b3e4-0026674f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838da6f-f4e1-4ccf-b804-d5d5cd3133fd}" ma:internalName="TaxCatchAll" ma:showField="CatchAllData" ma:web="6b2cb18b-1808-4a12-b3e4-0026674f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98ea4-89a7-4b33-a9ed-5044a4d654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e58c957c-ee55-4f6f-9beb-d227bd432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arih" ma:index="21" nillable="true" ma:displayName="Tarih" ma:format="DateOnly" ma:internalName="Tarih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265FE3-6229-4FAD-9775-69AC66D14E5A}">
  <ds:schemaRefs>
    <ds:schemaRef ds:uri="http://schemas.microsoft.com/office/2006/metadata/properties"/>
    <ds:schemaRef ds:uri="http://schemas.microsoft.com/office/infopath/2007/PartnerControls"/>
    <ds:schemaRef ds:uri="6b2cb18b-1808-4a12-b3e4-0026674f10ec"/>
    <ds:schemaRef ds:uri="5e998ea4-89a7-4b33-a9ed-5044a4d65497"/>
  </ds:schemaRefs>
</ds:datastoreItem>
</file>

<file path=customXml/itemProps2.xml><?xml version="1.0" encoding="utf-8"?>
<ds:datastoreItem xmlns:ds="http://schemas.openxmlformats.org/officeDocument/2006/customXml" ds:itemID="{D32D4354-B25A-448A-B9A3-A5FBB3131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EC9C4-5697-4725-8CDC-8BB81BD53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cb18b-1808-4a12-b3e4-0026674f10ec"/>
    <ds:schemaRef ds:uri="5e998ea4-89a7-4b33-a9ed-5044a4d654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667</Words>
  <Application>Microsoft Macintosh PowerPoint</Application>
  <PresentationFormat>Panorámica</PresentationFormat>
  <Paragraphs>96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Wingdings</vt:lpstr>
      <vt:lpstr>Office Teması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Deniz Demirkıran</dc:creator>
  <cp:lastModifiedBy>Microsoft Office User</cp:lastModifiedBy>
  <cp:revision>21</cp:revision>
  <dcterms:created xsi:type="dcterms:W3CDTF">2024-06-13T13:25:39Z</dcterms:created>
  <dcterms:modified xsi:type="dcterms:W3CDTF">2024-08-28T17:39:04Z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0x0101002B840B92403B6E46AC9F9DC6E234F7AC</vt:lpwstr>
  </property>
</Properties>
</file>