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7" r:id="rId6"/>
    <p:sldId id="258" r:id="rId7"/>
    <p:sldId id="257" r:id="rId8"/>
    <p:sldId id="259" r:id="rId9"/>
    <p:sldId id="262" r:id="rId10"/>
    <p:sldId id="264" r:id="rId11"/>
    <p:sldId id="265" r:id="rId12"/>
    <p:sldId id="268" r:id="rId13"/>
    <p:sldId id="269" r:id="rId14"/>
    <p:sldId id="270" r:id="rId15"/>
    <p:sldId id="266"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9F86F-33BD-9943-9631-0788BBE652EB}" v="43" dt="2024-08-18T18:39:57.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77"/>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BDF1A-15C0-4BF5-9749-8438FD7E0968}" type="datetimeFigureOut">
              <a:rPr lang="en-US" smtClean="0"/>
              <a:t>8/26/2024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87F4F-2445-4C6D-A3B8-70EEE9888391}" type="slidenum">
              <a:rPr lang="en-US" smtClean="0"/>
              <a:t>‹#›</a:t>
            </a:fld>
            <a:endParaRPr lang="en-US" dirty="0"/>
          </a:p>
        </p:txBody>
      </p:sp>
    </p:spTree>
    <p:extLst>
      <p:ext uri="{BB962C8B-B14F-4D97-AF65-F5344CB8AC3E}">
        <p14:creationId xmlns:p14="http://schemas.microsoft.com/office/powerpoint/2010/main" val="299458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87F4F-2445-4C6D-A3B8-70EEE9888391}" type="slidenum">
              <a:rPr lang="en-US" smtClean="0"/>
              <a:t>2</a:t>
            </a:fld>
            <a:endParaRPr lang="en-US" dirty="0"/>
          </a:p>
        </p:txBody>
      </p:sp>
    </p:spTree>
    <p:extLst>
      <p:ext uri="{BB962C8B-B14F-4D97-AF65-F5344CB8AC3E}">
        <p14:creationId xmlns:p14="http://schemas.microsoft.com/office/powerpoint/2010/main" val="186939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87F4F-2445-4C6D-A3B8-70EEE9888391}" type="slidenum">
              <a:rPr lang="en-US" smtClean="0"/>
              <a:t>10</a:t>
            </a:fld>
            <a:endParaRPr lang="en-US" dirty="0"/>
          </a:p>
        </p:txBody>
      </p:sp>
    </p:spTree>
    <p:extLst>
      <p:ext uri="{BB962C8B-B14F-4D97-AF65-F5344CB8AC3E}">
        <p14:creationId xmlns:p14="http://schemas.microsoft.com/office/powerpoint/2010/main" val="265024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87F4F-2445-4C6D-A3B8-70EEE9888391}" type="slidenum">
              <a:rPr lang="en-US" smtClean="0"/>
              <a:t>11</a:t>
            </a:fld>
            <a:endParaRPr lang="en-US" dirty="0"/>
          </a:p>
        </p:txBody>
      </p:sp>
    </p:spTree>
    <p:extLst>
      <p:ext uri="{BB962C8B-B14F-4D97-AF65-F5344CB8AC3E}">
        <p14:creationId xmlns:p14="http://schemas.microsoft.com/office/powerpoint/2010/main" val="72697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dirty="0"/>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dirty="0"/>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dirty="0"/>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dirty="0"/>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dirty="0"/>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740044"/>
            <a:ext cx="10515600" cy="445143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2060"/>
                </a:solidFill>
                <a:latin typeface="Times New Roman" panose="02020603050405020304" pitchFamily="18" charset="0"/>
                <a:cs typeface="Times New Roman" panose="02020603050405020304" pitchFamily="18" charset="0"/>
              </a:rPr>
              <a:t>Can cemented femoral stems be used during revision total hip arthroplasty?</a:t>
            </a:r>
          </a:p>
          <a:p>
            <a:endParaRPr lang="en-US"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Mustafa Citak, Erdem Aras Sezgin, Fabio Devito, </a:t>
            </a:r>
          </a:p>
          <a:p>
            <a:r>
              <a:rPr lang="en-US" sz="3200" dirty="0">
                <a:solidFill>
                  <a:srgbClr val="002060"/>
                </a:solidFill>
                <a:latin typeface="Times New Roman" panose="02020603050405020304" pitchFamily="18" charset="0"/>
                <a:cs typeface="Times New Roman" panose="02020603050405020304" pitchFamily="18" charset="0"/>
              </a:rPr>
              <a:t>Amir Human Hoveidaei, Matthew Hubble, Nikolai S Nikolaev, Kasra Pirahesh, Pablo Sanz-Ruiz </a:t>
            </a:r>
            <a:endParaRPr lang="en-T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F7A7DD-1AC3-EEFF-F378-59D684A6A664}"/>
              </a:ext>
            </a:extLst>
          </p:cNvPr>
          <p:cNvSpPr txBox="1"/>
          <p:nvPr/>
        </p:nvSpPr>
        <p:spPr>
          <a:xfrm>
            <a:off x="6096000" y="5248183"/>
            <a:ext cx="6097136" cy="606320"/>
          </a:xfrm>
          <a:prstGeom prst="rect">
            <a:avLst/>
          </a:prstGeom>
          <a:noFill/>
        </p:spPr>
        <p:txBody>
          <a:bodyPr wrap="square">
            <a:spAutoFit/>
          </a:bodyPr>
          <a:lstStyle/>
          <a:p>
            <a:pPr marL="0" marR="0" algn="just">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Arial" panose="020B0604020202020204" pitchFamily="34" charset="0"/>
              </a:rPr>
              <a:t> </a:t>
            </a:r>
            <a:r>
              <a:rPr lang="en-US" sz="1600" b="1" dirty="0">
                <a:effectLst/>
                <a:latin typeface="Times New Roman" panose="02020603050405020304" pitchFamily="18" charset="0"/>
                <a:ea typeface="Calibri" panose="020F0502020204030204" pitchFamily="34" charset="0"/>
                <a:cs typeface="Arial" panose="020B0604020202020204" pitchFamily="34" charset="0"/>
              </a:rPr>
              <a:t>Figure </a:t>
            </a:r>
            <a:r>
              <a:rPr lang="en-US" sz="1600" b="1" dirty="0">
                <a:latin typeface="Times New Roman" panose="02020603050405020304" pitchFamily="18" charset="0"/>
                <a:ea typeface="Calibri" panose="020F0502020204030204" pitchFamily="34" charset="0"/>
                <a:cs typeface="Arial" panose="020B0604020202020204" pitchFamily="34" charset="0"/>
              </a:rPr>
              <a:t>2:</a:t>
            </a:r>
            <a:r>
              <a:rPr lang="en-US" sz="1600" dirty="0">
                <a:effectLst/>
                <a:latin typeface="Times New Roman" panose="02020603050405020304" pitchFamily="18" charset="0"/>
                <a:ea typeface="Calibri" panose="020F0502020204030204" pitchFamily="34" charset="0"/>
                <a:cs typeface="Arial" panose="020B0604020202020204" pitchFamily="34" charset="0"/>
              </a:rPr>
              <a:t> Aseptic loosening rates between cemented and uncemented femoral stems in revision THA</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7B4C4A1-88C6-4909-D89C-A7704FD81AA7}"/>
              </a:ext>
            </a:extLst>
          </p:cNvPr>
          <p:cNvSpPr txBox="1"/>
          <p:nvPr/>
        </p:nvSpPr>
        <p:spPr>
          <a:xfrm>
            <a:off x="76109" y="5248183"/>
            <a:ext cx="5810096" cy="606320"/>
          </a:xfrm>
          <a:prstGeom prst="rect">
            <a:avLst/>
          </a:prstGeom>
          <a:noFill/>
        </p:spPr>
        <p:txBody>
          <a:bodyPr wrap="square">
            <a:spAutoFit/>
          </a:bodyPr>
          <a:lstStyle/>
          <a:p>
            <a:pPr marL="0" marR="0" algn="just">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Figure 1:</a:t>
            </a:r>
            <a:r>
              <a:rPr lang="en-US" sz="1600" dirty="0">
                <a:effectLst/>
                <a:latin typeface="Times New Roman" panose="02020603050405020304" pitchFamily="18" charset="0"/>
                <a:ea typeface="Calibri" panose="020F0502020204030204" pitchFamily="34" charset="0"/>
                <a:cs typeface="Arial" panose="020B0604020202020204" pitchFamily="34" charset="0"/>
              </a:rPr>
              <a:t> Dislocation rates between cemented and uncemented femoral stems in revision THA</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D14D0B1-5870-0537-BD6A-75FF9B936E43}"/>
              </a:ext>
            </a:extLst>
          </p:cNvPr>
          <p:cNvPicPr>
            <a:picLocks noChangeAspect="1"/>
          </p:cNvPicPr>
          <p:nvPr/>
        </p:nvPicPr>
        <p:blipFill>
          <a:blip r:embed="rId3" cstate="print">
            <a:extLst>
              <a:ext uri="{28A0092B-C50C-407E-A947-70E740481C1C}">
                <a14:useLocalDpi xmlns:a14="http://schemas.microsoft.com/office/drawing/2010/main" val="0"/>
              </a:ext>
            </a:extLst>
          </a:blip>
          <a:srcRect l="4420"/>
          <a:stretch/>
        </p:blipFill>
        <p:spPr bwMode="auto">
          <a:xfrm>
            <a:off x="0" y="2115404"/>
            <a:ext cx="6253560" cy="2881188"/>
          </a:xfrm>
          <a:prstGeom prst="rect">
            <a:avLst/>
          </a:prstGeom>
          <a:noFill/>
          <a:ln>
            <a:noFill/>
          </a:ln>
        </p:spPr>
      </p:pic>
      <p:pic>
        <p:nvPicPr>
          <p:cNvPr id="3" name="Picture 2">
            <a:extLst>
              <a:ext uri="{FF2B5EF4-FFF2-40B4-BE49-F238E27FC236}">
                <a16:creationId xmlns:a16="http://schemas.microsoft.com/office/drawing/2014/main" id="{29B28BB8-D059-A06C-4AC4-01AC54B5330E}"/>
              </a:ext>
            </a:extLst>
          </p:cNvPr>
          <p:cNvPicPr>
            <a:picLocks noChangeAspect="1"/>
          </p:cNvPicPr>
          <p:nvPr/>
        </p:nvPicPr>
        <p:blipFill>
          <a:blip r:embed="rId4" cstate="print">
            <a:extLst>
              <a:ext uri="{28A0092B-C50C-407E-A947-70E740481C1C}">
                <a14:useLocalDpi xmlns:a14="http://schemas.microsoft.com/office/drawing/2010/main" val="0"/>
              </a:ext>
            </a:extLst>
          </a:blip>
          <a:srcRect r="4702"/>
          <a:stretch/>
        </p:blipFill>
        <p:spPr bwMode="auto">
          <a:xfrm>
            <a:off x="5959311" y="2115403"/>
            <a:ext cx="6232689" cy="2881187"/>
          </a:xfrm>
          <a:prstGeom prst="rect">
            <a:avLst/>
          </a:prstGeom>
          <a:noFill/>
          <a:ln>
            <a:noFill/>
          </a:ln>
        </p:spPr>
      </p:pic>
    </p:spTree>
    <p:extLst>
      <p:ext uri="{BB962C8B-B14F-4D97-AF65-F5344CB8AC3E}">
        <p14:creationId xmlns:p14="http://schemas.microsoft.com/office/powerpoint/2010/main" val="332918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F7A7DD-1AC3-EEFF-F378-59D684A6A664}"/>
              </a:ext>
            </a:extLst>
          </p:cNvPr>
          <p:cNvSpPr txBox="1"/>
          <p:nvPr/>
        </p:nvSpPr>
        <p:spPr>
          <a:xfrm>
            <a:off x="6096000" y="5248183"/>
            <a:ext cx="6097136" cy="606320"/>
          </a:xfrm>
          <a:prstGeom prst="rect">
            <a:avLst/>
          </a:prstGeom>
          <a:noFill/>
        </p:spPr>
        <p:txBody>
          <a:bodyPr wrap="square">
            <a:spAutoFit/>
          </a:bodyPr>
          <a:lstStyle/>
          <a:p>
            <a:pPr marL="0" marR="0" algn="just">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Arial" panose="020B0604020202020204" pitchFamily="34" charset="0"/>
              </a:rPr>
              <a:t> </a:t>
            </a:r>
            <a:r>
              <a:rPr lang="en-US" sz="1600" b="1" dirty="0">
                <a:effectLst/>
                <a:latin typeface="Times New Roman" panose="02020603050405020304" pitchFamily="18" charset="0"/>
                <a:ea typeface="Calibri" panose="020F0502020204030204" pitchFamily="34" charset="0"/>
                <a:cs typeface="Arial" panose="020B0604020202020204" pitchFamily="34" charset="0"/>
              </a:rPr>
              <a:t>Figure 4</a:t>
            </a:r>
            <a:r>
              <a:rPr lang="en-US" sz="1600" b="1" dirty="0">
                <a:latin typeface="Times New Roman" panose="02020603050405020304" pitchFamily="18" charset="0"/>
                <a:ea typeface="Calibri" panose="020F0502020204030204" pitchFamily="34" charset="0"/>
                <a:cs typeface="Arial" panose="020B0604020202020204" pitchFamily="34" charset="0"/>
              </a:rPr>
              <a:t>:</a:t>
            </a:r>
            <a:r>
              <a:rPr lang="en-US" sz="1600" dirty="0">
                <a:effectLst/>
                <a:latin typeface="Times New Roman" panose="02020603050405020304" pitchFamily="18" charset="0"/>
                <a:ea typeface="Calibri" panose="020F0502020204030204" pitchFamily="34" charset="0"/>
                <a:cs typeface="Arial" panose="020B0604020202020204" pitchFamily="34" charset="0"/>
              </a:rPr>
              <a:t> Periprosthetic fracture rates between cemented and uncemented femoral stems in revision THA</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7B4C4A1-88C6-4909-D89C-A7704FD81AA7}"/>
              </a:ext>
            </a:extLst>
          </p:cNvPr>
          <p:cNvSpPr txBox="1"/>
          <p:nvPr/>
        </p:nvSpPr>
        <p:spPr>
          <a:xfrm>
            <a:off x="76109" y="5248183"/>
            <a:ext cx="5810096" cy="606320"/>
          </a:xfrm>
          <a:prstGeom prst="rect">
            <a:avLst/>
          </a:prstGeom>
          <a:noFill/>
        </p:spPr>
        <p:txBody>
          <a:bodyPr wrap="square">
            <a:spAutoFit/>
          </a:bodyPr>
          <a:lstStyle/>
          <a:p>
            <a:pPr marL="0" marR="0" algn="just">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Figure 3:</a:t>
            </a:r>
            <a:r>
              <a:rPr lang="en-US" sz="1600" dirty="0">
                <a:effectLst/>
                <a:latin typeface="Times New Roman" panose="02020603050405020304" pitchFamily="18" charset="0"/>
                <a:ea typeface="Calibri" panose="020F0502020204030204" pitchFamily="34" charset="0"/>
                <a:cs typeface="Arial" panose="020B0604020202020204" pitchFamily="34" charset="0"/>
              </a:rPr>
              <a:t> Infection rates between cemented and uncemented femoral stems in revision THA</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1BAB845-1617-E263-AB50-03976046D76E}"/>
              </a:ext>
            </a:extLst>
          </p:cNvPr>
          <p:cNvPicPr>
            <a:picLocks noChangeAspect="1"/>
          </p:cNvPicPr>
          <p:nvPr/>
        </p:nvPicPr>
        <p:blipFill>
          <a:blip r:embed="rId3" cstate="print">
            <a:extLst>
              <a:ext uri="{28A0092B-C50C-407E-A947-70E740481C1C}">
                <a14:useLocalDpi xmlns:a14="http://schemas.microsoft.com/office/drawing/2010/main" val="0"/>
              </a:ext>
            </a:extLst>
          </a:blip>
          <a:srcRect l="5141" r="3420"/>
          <a:stretch/>
        </p:blipFill>
        <p:spPr bwMode="auto">
          <a:xfrm>
            <a:off x="6096000" y="2041052"/>
            <a:ext cx="6096000" cy="2935962"/>
          </a:xfrm>
          <a:prstGeom prst="rect">
            <a:avLst/>
          </a:prstGeom>
          <a:noFill/>
          <a:ln>
            <a:noFill/>
          </a:ln>
        </p:spPr>
      </p:pic>
      <p:pic>
        <p:nvPicPr>
          <p:cNvPr id="5" name="Picture 4">
            <a:extLst>
              <a:ext uri="{FF2B5EF4-FFF2-40B4-BE49-F238E27FC236}">
                <a16:creationId xmlns:a16="http://schemas.microsoft.com/office/drawing/2014/main" id="{B92166FD-E94F-FEA7-A24D-7DA0EAC7C1F0}"/>
              </a:ext>
            </a:extLst>
          </p:cNvPr>
          <p:cNvPicPr>
            <a:picLocks noChangeAspect="1"/>
          </p:cNvPicPr>
          <p:nvPr/>
        </p:nvPicPr>
        <p:blipFill>
          <a:blip r:embed="rId4" cstate="print">
            <a:extLst>
              <a:ext uri="{28A0092B-C50C-407E-A947-70E740481C1C}">
                <a14:useLocalDpi xmlns:a14="http://schemas.microsoft.com/office/drawing/2010/main" val="0"/>
              </a:ext>
            </a:extLst>
          </a:blip>
          <a:srcRect l="4715" r="5314"/>
          <a:stretch/>
        </p:blipFill>
        <p:spPr bwMode="auto">
          <a:xfrm>
            <a:off x="-17667" y="2040968"/>
            <a:ext cx="5998111" cy="2936044"/>
          </a:xfrm>
          <a:prstGeom prst="rect">
            <a:avLst/>
          </a:prstGeom>
          <a:noFill/>
          <a:ln>
            <a:noFill/>
          </a:ln>
        </p:spPr>
      </p:pic>
    </p:spTree>
    <p:extLst>
      <p:ext uri="{BB962C8B-B14F-4D97-AF65-F5344CB8AC3E}">
        <p14:creationId xmlns:p14="http://schemas.microsoft.com/office/powerpoint/2010/main" val="195984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402771" y="1776961"/>
            <a:ext cx="11615058" cy="4808896"/>
          </a:xfrm>
        </p:spPr>
        <p:txBody>
          <a:bodyPr>
            <a:normAutofit fontScale="85000" lnSpcReduction="20000"/>
          </a:bodyPr>
          <a:lstStyle/>
          <a:p>
            <a:r>
              <a:rPr lang="en-US" sz="5400" b="1" dirty="0">
                <a:highlight>
                  <a:srgbClr val="FF0000"/>
                </a:highlight>
                <a:latin typeface="Times New Roman" panose="02020603050405020304" pitchFamily="18" charset="0"/>
                <a:cs typeface="Times New Roman" panose="02020603050405020304" pitchFamily="18" charset="0"/>
              </a:rPr>
              <a:t>Question:</a:t>
            </a:r>
          </a:p>
          <a:p>
            <a:r>
              <a:rPr lang="en-US" sz="4800" b="1" dirty="0">
                <a:solidFill>
                  <a:srgbClr val="002060"/>
                </a:solidFill>
                <a:latin typeface="Times New Roman" panose="02020603050405020304" pitchFamily="18" charset="0"/>
                <a:cs typeface="Times New Roman" panose="02020603050405020304" pitchFamily="18" charset="0"/>
              </a:rPr>
              <a:t>Can cemented femoral stems be used during revision THA? </a:t>
            </a:r>
            <a:endParaRPr lang="en-TR" sz="4800" dirty="0">
              <a:solidFill>
                <a:schemeClr val="bg1"/>
              </a:solidFill>
              <a:latin typeface="Times New Roman" panose="02020603050405020304" pitchFamily="18" charset="0"/>
              <a:cs typeface="Times New Roman" panose="02020603050405020304" pitchFamily="18" charset="0"/>
            </a:endParaRPr>
          </a:p>
          <a:p>
            <a:endParaRPr lang="tr-TR" sz="4800" b="1" dirty="0">
              <a:highlight>
                <a:srgbClr val="00FF00"/>
              </a:highlight>
              <a:latin typeface="Times New Roman" panose="02020603050405020304" pitchFamily="18" charset="0"/>
              <a:cs typeface="Times New Roman" panose="02020603050405020304" pitchFamily="18" charset="0"/>
            </a:endParaRPr>
          </a:p>
          <a:p>
            <a:r>
              <a:rPr lang="en-US" sz="4800" b="1" dirty="0">
                <a:highlight>
                  <a:srgbClr val="00FF00"/>
                </a:highlight>
                <a:latin typeface="Times New Roman" panose="02020603050405020304" pitchFamily="18" charset="0"/>
                <a:cs typeface="Times New Roman" panose="02020603050405020304" pitchFamily="18" charset="0"/>
              </a:rPr>
              <a:t>Response:</a:t>
            </a:r>
          </a:p>
          <a:p>
            <a:pPr algn="l"/>
            <a:r>
              <a:rPr lang="en-US" sz="4400" b="1" dirty="0">
                <a:solidFill>
                  <a:srgbClr val="002060"/>
                </a:solidFill>
                <a:latin typeface="Times New Roman" panose="02020603050405020304" pitchFamily="18" charset="0"/>
                <a:cs typeface="Times New Roman" panose="02020603050405020304" pitchFamily="18" charset="0"/>
              </a:rPr>
              <a:t>Yes.</a:t>
            </a:r>
          </a:p>
          <a:p>
            <a:pPr algn="l"/>
            <a:r>
              <a:rPr lang="en-US" sz="4400" b="1" dirty="0">
                <a:solidFill>
                  <a:srgbClr val="002060"/>
                </a:solidFill>
                <a:latin typeface="Times New Roman" panose="02020603050405020304" pitchFamily="18" charset="0"/>
                <a:cs typeface="Times New Roman" panose="02020603050405020304" pitchFamily="18" charset="0"/>
              </a:rPr>
              <a:t>Cemented femoral stems in revision THA can be used in selected patients with capacious femoral canal and older patients with shorter life expectancies.</a:t>
            </a: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BAC1A7DF-EF21-E2D9-58FE-F38F12AD5E86}"/>
              </a:ext>
            </a:extLst>
          </p:cNvPr>
          <p:cNvGrpSpPr/>
          <p:nvPr/>
        </p:nvGrpSpPr>
        <p:grpSpPr>
          <a:xfrm>
            <a:off x="293242" y="1587563"/>
            <a:ext cx="2192322" cy="2583307"/>
            <a:chOff x="293242" y="1587563"/>
            <a:chExt cx="2192322" cy="2583307"/>
          </a:xfrm>
        </p:grpSpPr>
        <p:pic>
          <p:nvPicPr>
            <p:cNvPr id="2" name="Picture 1">
              <a:extLst>
                <a:ext uri="{FF2B5EF4-FFF2-40B4-BE49-F238E27FC236}">
                  <a16:creationId xmlns:a16="http://schemas.microsoft.com/office/drawing/2014/main" id="{0C3A40F7-2BEA-D3AC-E84C-E79FD5AD5D9B}"/>
                </a:ext>
              </a:extLst>
            </p:cNvPr>
            <p:cNvPicPr>
              <a:picLocks noChangeAspect="1"/>
            </p:cNvPicPr>
            <p:nvPr/>
          </p:nvPicPr>
          <p:blipFill>
            <a:blip r:embed="rId3"/>
            <a:stretch>
              <a:fillRect/>
            </a:stretch>
          </p:blipFill>
          <p:spPr>
            <a:xfrm>
              <a:off x="293242" y="1587563"/>
              <a:ext cx="2192322" cy="2192322"/>
            </a:xfrm>
            <a:prstGeom prst="ellipse">
              <a:avLst/>
            </a:prstGeom>
          </p:spPr>
        </p:pic>
        <p:sp>
          <p:nvSpPr>
            <p:cNvPr id="20" name="TextBox 19">
              <a:extLst>
                <a:ext uri="{FF2B5EF4-FFF2-40B4-BE49-F238E27FC236}">
                  <a16:creationId xmlns:a16="http://schemas.microsoft.com/office/drawing/2014/main" id="{EEEA01F1-864D-9221-3ECD-CABA7DF7D854}"/>
                </a:ext>
              </a:extLst>
            </p:cNvPr>
            <p:cNvSpPr txBox="1"/>
            <p:nvPr/>
          </p:nvSpPr>
          <p:spPr>
            <a:xfrm>
              <a:off x="607554" y="3801538"/>
              <a:ext cx="1614545" cy="369332"/>
            </a:xfrm>
            <a:prstGeom prst="rect">
              <a:avLst/>
            </a:prstGeom>
            <a:noFill/>
          </p:spPr>
          <p:txBody>
            <a:bodyPr wrap="none" rtlCol="0">
              <a:spAutoFit/>
            </a:bodyPr>
            <a:lstStyle/>
            <a:p>
              <a:r>
                <a:rPr lang="en-US" b="1" dirty="0">
                  <a:solidFill>
                    <a:schemeClr val="tx2"/>
                  </a:solidFill>
                  <a:latin typeface="Times New Roman" panose="02020603050405020304" pitchFamily="18" charset="0"/>
                  <a:cs typeface="Times New Roman" panose="02020603050405020304" pitchFamily="18" charset="0"/>
                </a:rPr>
                <a:t>Mustafa Citak</a:t>
              </a:r>
            </a:p>
          </p:txBody>
        </p:sp>
      </p:grpSp>
      <p:grpSp>
        <p:nvGrpSpPr>
          <p:cNvPr id="35" name="Group 34">
            <a:extLst>
              <a:ext uri="{FF2B5EF4-FFF2-40B4-BE49-F238E27FC236}">
                <a16:creationId xmlns:a16="http://schemas.microsoft.com/office/drawing/2014/main" id="{4DD3335D-CDD5-8069-0B27-AF7A009ED299}"/>
              </a:ext>
            </a:extLst>
          </p:cNvPr>
          <p:cNvGrpSpPr/>
          <p:nvPr/>
        </p:nvGrpSpPr>
        <p:grpSpPr>
          <a:xfrm>
            <a:off x="9524921" y="1583810"/>
            <a:ext cx="2179082" cy="2586484"/>
            <a:chOff x="9524921" y="1583810"/>
            <a:chExt cx="2179082" cy="2586484"/>
          </a:xfrm>
        </p:grpSpPr>
        <p:pic>
          <p:nvPicPr>
            <p:cNvPr id="8" name="Picture 7">
              <a:extLst>
                <a:ext uri="{FF2B5EF4-FFF2-40B4-BE49-F238E27FC236}">
                  <a16:creationId xmlns:a16="http://schemas.microsoft.com/office/drawing/2014/main" id="{A62167D7-B40F-1656-6A75-E2B693B42C46}"/>
                </a:ext>
              </a:extLst>
            </p:cNvPr>
            <p:cNvPicPr>
              <a:picLocks noChangeAspect="1"/>
            </p:cNvPicPr>
            <p:nvPr/>
          </p:nvPicPr>
          <p:blipFill>
            <a:blip r:embed="rId4">
              <a:extLst>
                <a:ext uri="{28A0092B-C50C-407E-A947-70E740481C1C}">
                  <a14:useLocalDpi xmlns:a14="http://schemas.microsoft.com/office/drawing/2010/main" val="0"/>
                </a:ext>
              </a:extLst>
            </a:blip>
            <a:srcRect l="6098" t="-1576" r="3050" b="7235"/>
            <a:stretch/>
          </p:blipFill>
          <p:spPr>
            <a:xfrm>
              <a:off x="9524921" y="1583810"/>
              <a:ext cx="2179082" cy="2179082"/>
            </a:xfrm>
            <a:prstGeom prst="ellipse">
              <a:avLst/>
            </a:prstGeom>
          </p:spPr>
        </p:pic>
        <p:sp>
          <p:nvSpPr>
            <p:cNvPr id="25" name="TextBox 24">
              <a:extLst>
                <a:ext uri="{FF2B5EF4-FFF2-40B4-BE49-F238E27FC236}">
                  <a16:creationId xmlns:a16="http://schemas.microsoft.com/office/drawing/2014/main" id="{13BAC3FE-ECEA-0B18-B4E5-FC3F2F7527FB}"/>
                </a:ext>
              </a:extLst>
            </p:cNvPr>
            <p:cNvSpPr txBox="1"/>
            <p:nvPr/>
          </p:nvSpPr>
          <p:spPr>
            <a:xfrm>
              <a:off x="9641972" y="3800962"/>
              <a:ext cx="1988686" cy="369332"/>
            </a:xfrm>
            <a:prstGeom prst="rect">
              <a:avLst/>
            </a:prstGeom>
            <a:noFill/>
          </p:spPr>
          <p:txBody>
            <a:bodyPr wrap="none" rtlCol="0">
              <a:spAutoFit/>
            </a:bodyPr>
            <a:lstStyle/>
            <a:p>
              <a:r>
                <a:rPr lang="en-US" b="1" dirty="0">
                  <a:solidFill>
                    <a:schemeClr val="tx2"/>
                  </a:solidFill>
                  <a:latin typeface="Times New Roman" panose="02020603050405020304" pitchFamily="18" charset="0"/>
                  <a:cs typeface="Times New Roman" panose="02020603050405020304" pitchFamily="18" charset="0"/>
                </a:rPr>
                <a:t>Amir H Hoveidaei</a:t>
              </a:r>
            </a:p>
          </p:txBody>
        </p:sp>
      </p:grpSp>
      <p:sp>
        <p:nvSpPr>
          <p:cNvPr id="28" name="TextBox 27">
            <a:extLst>
              <a:ext uri="{FF2B5EF4-FFF2-40B4-BE49-F238E27FC236}">
                <a16:creationId xmlns:a16="http://schemas.microsoft.com/office/drawing/2014/main" id="{61479BC0-7B9D-0523-08BD-0A0F2FA6EE91}"/>
              </a:ext>
            </a:extLst>
          </p:cNvPr>
          <p:cNvSpPr txBox="1"/>
          <p:nvPr/>
        </p:nvSpPr>
        <p:spPr>
          <a:xfrm>
            <a:off x="6865796" y="6488668"/>
            <a:ext cx="1717137" cy="369332"/>
          </a:xfrm>
          <a:prstGeom prst="rect">
            <a:avLst/>
          </a:prstGeom>
          <a:noFill/>
        </p:spPr>
        <p:txBody>
          <a:bodyPr wrap="none" rtlCol="0">
            <a:spAutoFit/>
          </a:bodyPr>
          <a:lstStyle/>
          <a:p>
            <a:r>
              <a:rPr lang="en-US" b="1" dirty="0">
                <a:solidFill>
                  <a:schemeClr val="tx2"/>
                </a:solidFill>
                <a:latin typeface="Times New Roman" panose="02020603050405020304" pitchFamily="18" charset="0"/>
                <a:cs typeface="Times New Roman" panose="02020603050405020304" pitchFamily="18" charset="0"/>
              </a:rPr>
              <a:t>Kasra Pirahesh</a:t>
            </a:r>
          </a:p>
        </p:txBody>
      </p:sp>
      <p:grpSp>
        <p:nvGrpSpPr>
          <p:cNvPr id="37" name="Group 36">
            <a:extLst>
              <a:ext uri="{FF2B5EF4-FFF2-40B4-BE49-F238E27FC236}">
                <a16:creationId xmlns:a16="http://schemas.microsoft.com/office/drawing/2014/main" id="{923435AB-2351-6740-1F91-08B11A5A9C24}"/>
              </a:ext>
            </a:extLst>
          </p:cNvPr>
          <p:cNvGrpSpPr/>
          <p:nvPr/>
        </p:nvGrpSpPr>
        <p:grpSpPr>
          <a:xfrm>
            <a:off x="3392121" y="1589786"/>
            <a:ext cx="2179082" cy="2580508"/>
            <a:chOff x="3392121" y="1589786"/>
            <a:chExt cx="2179082" cy="2580508"/>
          </a:xfrm>
        </p:grpSpPr>
        <p:sp>
          <p:nvSpPr>
            <p:cNvPr id="21" name="TextBox 20">
              <a:extLst>
                <a:ext uri="{FF2B5EF4-FFF2-40B4-BE49-F238E27FC236}">
                  <a16:creationId xmlns:a16="http://schemas.microsoft.com/office/drawing/2014/main" id="{2A205A51-70BB-465E-6DA6-A7FFF1BAF4FF}"/>
                </a:ext>
              </a:extLst>
            </p:cNvPr>
            <p:cNvSpPr txBox="1"/>
            <p:nvPr/>
          </p:nvSpPr>
          <p:spPr>
            <a:xfrm>
              <a:off x="3628127" y="3800962"/>
              <a:ext cx="1762149" cy="369332"/>
            </a:xfrm>
            <a:prstGeom prst="rect">
              <a:avLst/>
            </a:prstGeom>
            <a:noFill/>
          </p:spPr>
          <p:txBody>
            <a:bodyPr wrap="none" rtlCol="0">
              <a:spAutoFit/>
            </a:bodyPr>
            <a:lstStyle/>
            <a:p>
              <a:r>
                <a:rPr lang="en-US" b="1" dirty="0">
                  <a:solidFill>
                    <a:schemeClr val="tx2"/>
                  </a:solidFill>
                  <a:latin typeface="Times New Roman" panose="02020603050405020304" pitchFamily="18" charset="0"/>
                  <a:cs typeface="Times New Roman" panose="02020603050405020304" pitchFamily="18" charset="0"/>
                </a:rPr>
                <a:t>Erdem A Sezgin</a:t>
              </a:r>
            </a:p>
          </p:txBody>
        </p:sp>
        <p:pic>
          <p:nvPicPr>
            <p:cNvPr id="6" name="Picture 5" descr="A person in a suit with his arms crossed&#10;&#10;Description automatically generated">
              <a:extLst>
                <a:ext uri="{FF2B5EF4-FFF2-40B4-BE49-F238E27FC236}">
                  <a16:creationId xmlns:a16="http://schemas.microsoft.com/office/drawing/2014/main" id="{F522A7E6-42D1-0514-431D-B2C5E3217743}"/>
                </a:ext>
              </a:extLst>
            </p:cNvPr>
            <p:cNvPicPr>
              <a:picLocks noChangeAspect="1"/>
            </p:cNvPicPr>
            <p:nvPr/>
          </p:nvPicPr>
          <p:blipFill>
            <a:blip r:embed="rId5">
              <a:extLst>
                <a:ext uri="{28A0092B-C50C-407E-A947-70E740481C1C}">
                  <a14:useLocalDpi xmlns:a14="http://schemas.microsoft.com/office/drawing/2010/main" val="0"/>
                </a:ext>
              </a:extLst>
            </a:blip>
            <a:srcRect l="4140" t="-303" r="24271" b="41395"/>
            <a:stretch/>
          </p:blipFill>
          <p:spPr>
            <a:xfrm>
              <a:off x="3392121" y="1589786"/>
              <a:ext cx="2179082" cy="2162233"/>
            </a:xfrm>
            <a:prstGeom prst="ellipse">
              <a:avLst/>
            </a:prstGeom>
            <a:effectLst>
              <a:softEdge rad="0"/>
            </a:effectLst>
          </p:spPr>
        </p:pic>
      </p:grpSp>
      <p:grpSp>
        <p:nvGrpSpPr>
          <p:cNvPr id="41" name="Group 40">
            <a:extLst>
              <a:ext uri="{FF2B5EF4-FFF2-40B4-BE49-F238E27FC236}">
                <a16:creationId xmlns:a16="http://schemas.microsoft.com/office/drawing/2014/main" id="{EB07EEB6-BDEC-F81B-84DD-8CD639D6E142}"/>
              </a:ext>
            </a:extLst>
          </p:cNvPr>
          <p:cNvGrpSpPr/>
          <p:nvPr/>
        </p:nvGrpSpPr>
        <p:grpSpPr>
          <a:xfrm>
            <a:off x="6565332" y="1570569"/>
            <a:ext cx="2179082" cy="2632812"/>
            <a:chOff x="6635391" y="1570569"/>
            <a:chExt cx="2179082" cy="2632812"/>
          </a:xfrm>
        </p:grpSpPr>
        <p:sp>
          <p:nvSpPr>
            <p:cNvPr id="22" name="TextBox 21">
              <a:extLst>
                <a:ext uri="{FF2B5EF4-FFF2-40B4-BE49-F238E27FC236}">
                  <a16:creationId xmlns:a16="http://schemas.microsoft.com/office/drawing/2014/main" id="{C5B5E528-F9E1-61DF-FBDA-0A23BEE0E4EE}"/>
                </a:ext>
              </a:extLst>
            </p:cNvPr>
            <p:cNvSpPr txBox="1"/>
            <p:nvPr/>
          </p:nvSpPr>
          <p:spPr>
            <a:xfrm>
              <a:off x="7001016" y="3834049"/>
              <a:ext cx="1447832" cy="369332"/>
            </a:xfrm>
            <a:prstGeom prst="rect">
              <a:avLst/>
            </a:prstGeom>
            <a:noFill/>
          </p:spPr>
          <p:txBody>
            <a:bodyPr wrap="none" rtlCol="0">
              <a:spAutoFit/>
            </a:bodyPr>
            <a:lstStyle/>
            <a:p>
              <a:r>
                <a:rPr lang="en-US" b="1" dirty="0">
                  <a:solidFill>
                    <a:schemeClr val="tx2"/>
                  </a:solidFill>
                  <a:latin typeface="Times New Roman" panose="02020603050405020304" pitchFamily="18" charset="0"/>
                  <a:cs typeface="Times New Roman" panose="02020603050405020304" pitchFamily="18" charset="0"/>
                </a:rPr>
                <a:t>Fabio Devito</a:t>
              </a:r>
            </a:p>
          </p:txBody>
        </p:sp>
        <p:pic>
          <p:nvPicPr>
            <p:cNvPr id="12" name="Picture 11" descr="A person in a suit and tie&#10;&#10;Description automatically generated">
              <a:extLst>
                <a:ext uri="{FF2B5EF4-FFF2-40B4-BE49-F238E27FC236}">
                  <a16:creationId xmlns:a16="http://schemas.microsoft.com/office/drawing/2014/main" id="{C267868D-3AEA-6741-4E62-E382A865549D}"/>
                </a:ext>
              </a:extLst>
            </p:cNvPr>
            <p:cNvPicPr>
              <a:picLocks noChangeAspect="1"/>
            </p:cNvPicPr>
            <p:nvPr/>
          </p:nvPicPr>
          <p:blipFill>
            <a:blip r:embed="rId6">
              <a:extLst>
                <a:ext uri="{28A0092B-C50C-407E-A947-70E740481C1C}">
                  <a14:useLocalDpi xmlns:a14="http://schemas.microsoft.com/office/drawing/2010/main" val="0"/>
                </a:ext>
              </a:extLst>
            </a:blip>
            <a:srcRect l="20493" t="11646" r="22184" b="30683"/>
            <a:stretch/>
          </p:blipFill>
          <p:spPr>
            <a:xfrm>
              <a:off x="6635391" y="1570569"/>
              <a:ext cx="2179082" cy="2192323"/>
            </a:xfrm>
            <a:prstGeom prst="ellipse">
              <a:avLst/>
            </a:prstGeom>
          </p:spPr>
        </p:pic>
      </p:grpSp>
      <p:grpSp>
        <p:nvGrpSpPr>
          <p:cNvPr id="39" name="Group 38">
            <a:extLst>
              <a:ext uri="{FF2B5EF4-FFF2-40B4-BE49-F238E27FC236}">
                <a16:creationId xmlns:a16="http://schemas.microsoft.com/office/drawing/2014/main" id="{B126EB37-08C4-A52A-D9B8-5A403D46FCCF}"/>
              </a:ext>
            </a:extLst>
          </p:cNvPr>
          <p:cNvGrpSpPr/>
          <p:nvPr/>
        </p:nvGrpSpPr>
        <p:grpSpPr>
          <a:xfrm>
            <a:off x="3369396" y="4230396"/>
            <a:ext cx="2172455" cy="2590978"/>
            <a:chOff x="3392121" y="4223810"/>
            <a:chExt cx="2172455" cy="2590978"/>
          </a:xfrm>
        </p:grpSpPr>
        <p:sp>
          <p:nvSpPr>
            <p:cNvPr id="23" name="TextBox 22">
              <a:extLst>
                <a:ext uri="{FF2B5EF4-FFF2-40B4-BE49-F238E27FC236}">
                  <a16:creationId xmlns:a16="http://schemas.microsoft.com/office/drawing/2014/main" id="{E4D1DEF6-FB1A-E371-1696-A0CD2ACD5529}"/>
                </a:ext>
              </a:extLst>
            </p:cNvPr>
            <p:cNvSpPr txBox="1"/>
            <p:nvPr/>
          </p:nvSpPr>
          <p:spPr>
            <a:xfrm>
              <a:off x="3469097" y="6445456"/>
              <a:ext cx="2018501" cy="369332"/>
            </a:xfrm>
            <a:prstGeom prst="rect">
              <a:avLst/>
            </a:prstGeom>
            <a:noFill/>
          </p:spPr>
          <p:txBody>
            <a:bodyPr wrap="none" rtlCol="0">
              <a:spAutoFit/>
            </a:bodyPr>
            <a:lstStyle/>
            <a:p>
              <a:r>
                <a:rPr lang="en-US" b="1" dirty="0">
                  <a:solidFill>
                    <a:schemeClr val="tx2"/>
                  </a:solidFill>
                  <a:latin typeface="Times New Roman" panose="02020603050405020304" pitchFamily="18" charset="0"/>
                  <a:cs typeface="Times New Roman" panose="02020603050405020304" pitchFamily="18" charset="0"/>
                </a:rPr>
                <a:t>Nikolai S Nikolaev</a:t>
              </a:r>
            </a:p>
          </p:txBody>
        </p:sp>
        <p:pic>
          <p:nvPicPr>
            <p:cNvPr id="30" name="Picture 29" descr="A person in a suit and tie&#10;&#10;Description automatically generated">
              <a:extLst>
                <a:ext uri="{FF2B5EF4-FFF2-40B4-BE49-F238E27FC236}">
                  <a16:creationId xmlns:a16="http://schemas.microsoft.com/office/drawing/2014/main" id="{9511E844-D080-D66C-7CFE-2C111FDEDD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2121" y="4223810"/>
              <a:ext cx="2172455" cy="2172455"/>
            </a:xfrm>
            <a:prstGeom prst="ellipse">
              <a:avLst/>
            </a:prstGeom>
          </p:spPr>
        </p:pic>
      </p:grpSp>
      <p:sp>
        <p:nvSpPr>
          <p:cNvPr id="27" name="TextBox 26">
            <a:extLst>
              <a:ext uri="{FF2B5EF4-FFF2-40B4-BE49-F238E27FC236}">
                <a16:creationId xmlns:a16="http://schemas.microsoft.com/office/drawing/2014/main" id="{ECCA0F43-474D-794D-5259-DB771AAFE1E0}"/>
              </a:ext>
            </a:extLst>
          </p:cNvPr>
          <p:cNvSpPr txBox="1"/>
          <p:nvPr/>
        </p:nvSpPr>
        <p:spPr>
          <a:xfrm>
            <a:off x="6690288" y="6582415"/>
            <a:ext cx="184731" cy="369332"/>
          </a:xfrm>
          <a:prstGeom prst="rect">
            <a:avLst/>
          </a:prstGeom>
          <a:noFill/>
        </p:spPr>
        <p:txBody>
          <a:bodyPr wrap="none" rtlCol="0">
            <a:spAutoFit/>
          </a:bodyPr>
          <a:lstStyle/>
          <a:p>
            <a:endParaRPr lang="en-US" b="1" dirty="0">
              <a:solidFill>
                <a:schemeClr val="tx2"/>
              </a:solidFill>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7149E6AB-B717-63F4-034B-0846119CDCFF}"/>
              </a:ext>
            </a:extLst>
          </p:cNvPr>
          <p:cNvPicPr>
            <a:picLocks noChangeAspect="1"/>
          </p:cNvPicPr>
          <p:nvPr/>
        </p:nvPicPr>
        <p:blipFill>
          <a:blip r:embed="rId8">
            <a:extLst>
              <a:ext uri="{28A0092B-C50C-407E-A947-70E740481C1C}">
                <a14:useLocalDpi xmlns:a14="http://schemas.microsoft.com/office/drawing/2010/main" val="0"/>
              </a:ext>
            </a:extLst>
          </a:blip>
          <a:srcRect l="2141" r="2141"/>
          <a:stretch/>
        </p:blipFill>
        <p:spPr>
          <a:xfrm>
            <a:off x="6565332" y="4355685"/>
            <a:ext cx="2172455" cy="2161544"/>
          </a:xfrm>
          <a:prstGeom prst="ellipse">
            <a:avLst/>
          </a:prstGeom>
        </p:spPr>
      </p:pic>
      <p:grpSp>
        <p:nvGrpSpPr>
          <p:cNvPr id="40" name="Group 39">
            <a:extLst>
              <a:ext uri="{FF2B5EF4-FFF2-40B4-BE49-F238E27FC236}">
                <a16:creationId xmlns:a16="http://schemas.microsoft.com/office/drawing/2014/main" id="{39C26073-46C6-47AC-A77C-7E4AE0960204}"/>
              </a:ext>
            </a:extLst>
          </p:cNvPr>
          <p:cNvGrpSpPr/>
          <p:nvPr/>
        </p:nvGrpSpPr>
        <p:grpSpPr>
          <a:xfrm>
            <a:off x="316959" y="4230396"/>
            <a:ext cx="2195733" cy="2543838"/>
            <a:chOff x="316959" y="4230396"/>
            <a:chExt cx="2195733" cy="2543838"/>
          </a:xfrm>
        </p:grpSpPr>
        <p:sp>
          <p:nvSpPr>
            <p:cNvPr id="33" name="TextBox 32">
              <a:extLst>
                <a:ext uri="{FF2B5EF4-FFF2-40B4-BE49-F238E27FC236}">
                  <a16:creationId xmlns:a16="http://schemas.microsoft.com/office/drawing/2014/main" id="{88AB10B0-3D64-ADBD-454A-49A2A62AD117}"/>
                </a:ext>
              </a:extLst>
            </p:cNvPr>
            <p:cNvSpPr txBox="1"/>
            <p:nvPr/>
          </p:nvSpPr>
          <p:spPr>
            <a:xfrm>
              <a:off x="445222" y="6404902"/>
              <a:ext cx="1858201" cy="369332"/>
            </a:xfrm>
            <a:prstGeom prst="rect">
              <a:avLst/>
            </a:prstGeom>
            <a:noFill/>
          </p:spPr>
          <p:txBody>
            <a:bodyPr wrap="none" rtlCol="0">
              <a:spAutoFit/>
            </a:bodyPr>
            <a:lstStyle/>
            <a:p>
              <a:r>
                <a:rPr lang="en-US" b="1" dirty="0">
                  <a:solidFill>
                    <a:schemeClr val="tx2"/>
                  </a:solidFill>
                  <a:latin typeface="Times New Roman" panose="02020603050405020304" pitchFamily="18" charset="0"/>
                  <a:cs typeface="Times New Roman" panose="02020603050405020304" pitchFamily="18" charset="0"/>
                </a:rPr>
                <a:t>Matthew Hubble</a:t>
              </a:r>
            </a:p>
          </p:txBody>
        </p:sp>
        <p:pic>
          <p:nvPicPr>
            <p:cNvPr id="34" name="Picture 33" descr="A person in a suit and tie&#10;&#10;Description automatically generated">
              <a:extLst>
                <a:ext uri="{FF2B5EF4-FFF2-40B4-BE49-F238E27FC236}">
                  <a16:creationId xmlns:a16="http://schemas.microsoft.com/office/drawing/2014/main" id="{C52E4EA0-DA52-35FB-2E4A-8C29B96D505E}"/>
                </a:ext>
              </a:extLst>
            </p:cNvPr>
            <p:cNvPicPr>
              <a:picLocks noChangeAspect="1"/>
            </p:cNvPicPr>
            <p:nvPr/>
          </p:nvPicPr>
          <p:blipFill>
            <a:blip r:embed="rId9">
              <a:extLst>
                <a:ext uri="{28A0092B-C50C-407E-A947-70E740481C1C}">
                  <a14:useLocalDpi xmlns:a14="http://schemas.microsoft.com/office/drawing/2010/main" val="0"/>
                </a:ext>
              </a:extLst>
            </a:blip>
            <a:srcRect r="2707" b="7308"/>
            <a:stretch/>
          </p:blipFill>
          <p:spPr>
            <a:xfrm>
              <a:off x="316959" y="4230396"/>
              <a:ext cx="2195733" cy="2179082"/>
            </a:xfrm>
            <a:prstGeom prst="ellipse">
              <a:avLst/>
            </a:prstGeom>
          </p:spPr>
        </p:pic>
      </p:grpSp>
      <p:grpSp>
        <p:nvGrpSpPr>
          <p:cNvPr id="15" name="Group 14">
            <a:extLst>
              <a:ext uri="{FF2B5EF4-FFF2-40B4-BE49-F238E27FC236}">
                <a16:creationId xmlns:a16="http://schemas.microsoft.com/office/drawing/2014/main" id="{7FF59A03-874C-02F1-309F-E7502A9E3F29}"/>
              </a:ext>
            </a:extLst>
          </p:cNvPr>
          <p:cNvGrpSpPr/>
          <p:nvPr/>
        </p:nvGrpSpPr>
        <p:grpSpPr>
          <a:xfrm>
            <a:off x="9458203" y="4274538"/>
            <a:ext cx="2172455" cy="2590978"/>
            <a:chOff x="7563155" y="4083810"/>
            <a:chExt cx="2172455" cy="2590978"/>
          </a:xfrm>
        </p:grpSpPr>
        <p:sp>
          <p:nvSpPr>
            <p:cNvPr id="16" name="TextBox 15">
              <a:extLst>
                <a:ext uri="{FF2B5EF4-FFF2-40B4-BE49-F238E27FC236}">
                  <a16:creationId xmlns:a16="http://schemas.microsoft.com/office/drawing/2014/main" id="{5234BE47-40B1-7796-13EF-F1A333BBF21F}"/>
                </a:ext>
              </a:extLst>
            </p:cNvPr>
            <p:cNvSpPr txBox="1"/>
            <p:nvPr/>
          </p:nvSpPr>
          <p:spPr>
            <a:xfrm>
              <a:off x="7739517" y="6305456"/>
              <a:ext cx="1819729" cy="369332"/>
            </a:xfrm>
            <a:prstGeom prst="rect">
              <a:avLst/>
            </a:prstGeom>
            <a:noFill/>
          </p:spPr>
          <p:txBody>
            <a:bodyPr wrap="none" rtlCol="0">
              <a:spAutoFit/>
            </a:bodyPr>
            <a:lstStyle/>
            <a:p>
              <a:r>
                <a:rPr lang="en-US" b="1" dirty="0">
                  <a:solidFill>
                    <a:schemeClr val="tx2"/>
                  </a:solidFill>
                  <a:latin typeface="Times New Roman" panose="02020603050405020304" pitchFamily="18" charset="0"/>
                  <a:cs typeface="Times New Roman" panose="02020603050405020304" pitchFamily="18" charset="0"/>
                </a:rPr>
                <a:t>Pablo Sanz-Ruiz</a:t>
              </a:r>
            </a:p>
          </p:txBody>
        </p:sp>
        <p:pic>
          <p:nvPicPr>
            <p:cNvPr id="17" name="Picture 16" descr="A person in a suit and tie&#10;&#10;Description automatically generated">
              <a:extLst>
                <a:ext uri="{FF2B5EF4-FFF2-40B4-BE49-F238E27FC236}">
                  <a16:creationId xmlns:a16="http://schemas.microsoft.com/office/drawing/2014/main" id="{DE52BCC2-D86F-0BA5-9E27-D0585C20DCFE}"/>
                </a:ext>
              </a:extLst>
            </p:cNvPr>
            <p:cNvPicPr>
              <a:picLocks noChangeAspect="1"/>
            </p:cNvPicPr>
            <p:nvPr/>
          </p:nvPicPr>
          <p:blipFill>
            <a:blip r:embed="rId10">
              <a:extLst>
                <a:ext uri="{28A0092B-C50C-407E-A947-70E740481C1C}">
                  <a14:useLocalDpi xmlns:a14="http://schemas.microsoft.com/office/drawing/2010/main" val="0"/>
                </a:ext>
              </a:extLst>
            </a:blip>
            <a:srcRect l="36516" t="4940" r="15938" b="31983"/>
            <a:stretch/>
          </p:blipFill>
          <p:spPr>
            <a:xfrm>
              <a:off x="7563155" y="4083810"/>
              <a:ext cx="2172455" cy="2161544"/>
            </a:xfrm>
            <a:prstGeom prst="ellipse">
              <a:avLst/>
            </a:prstGeom>
          </p:spPr>
        </p:pic>
      </p:grpSp>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46457" y="2022619"/>
            <a:ext cx="9401298" cy="4470255"/>
          </a:xfrm>
        </p:spPr>
        <p:txBody>
          <a:bodyPr>
            <a:normAutofit/>
          </a:bodyPr>
          <a:lstStyle/>
          <a:p>
            <a:pPr marL="342900" indent="-342900" algn="l">
              <a:buFont typeface="Wingdings" pitchFamily="2" charset="2"/>
              <a:buChar char="v"/>
            </a:pPr>
            <a:endParaRPr lang="en-TR" sz="480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357746" y="3594964"/>
            <a:ext cx="9301155" cy="1325563"/>
          </a:xfrm>
        </p:spPr>
        <p:txBody>
          <a:bodyPr>
            <a:noAutofit/>
          </a:bodyPr>
          <a:lstStyle/>
          <a:p>
            <a:r>
              <a:rPr lang="en-US" sz="3600" u="sng" dirty="0">
                <a:solidFill>
                  <a:srgbClr val="002060"/>
                </a:solidFill>
                <a:latin typeface="Times New Roman" panose="02020603050405020304" pitchFamily="18" charset="0"/>
                <a:cs typeface="Times New Roman" panose="02020603050405020304" pitchFamily="18" charset="0"/>
              </a:rPr>
              <a:t>Why is this topic Important?</a:t>
            </a:r>
            <a:br>
              <a:rPr lang="en-US" sz="3600" u="sng" dirty="0">
                <a:solidFill>
                  <a:srgbClr val="002060"/>
                </a:solidFill>
                <a:latin typeface="Times New Roman" panose="02020603050405020304" pitchFamily="18" charset="0"/>
                <a:cs typeface="Times New Roman" panose="02020603050405020304" pitchFamily="18" charset="0"/>
              </a:rPr>
            </a:br>
            <a:br>
              <a:rPr lang="en-US" sz="3600" u="sng" dirty="0">
                <a:solidFill>
                  <a:srgbClr val="002060"/>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Significant increase in number of revision total hip arthroplasty (THA) procedures and patients are younger</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Uncemented stems can better preserve bone stock for potential future revisions; however, are prone to subsidence and may require longer stems for diaphyseal anchorage</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Cemented stems are still a valid option especially in patients with bone defects; but, have an increased risk for aseptic loosening due to lack of biological fixation</a:t>
            </a:r>
            <a:endParaRPr lang="en-TR" sz="3600"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432956" y="2044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1432957" y="2903900"/>
            <a:ext cx="10051634" cy="4154984"/>
          </a:xfrm>
          <a:prstGeom prst="rect">
            <a:avLst/>
          </a:prstGeom>
          <a:noFill/>
        </p:spPr>
        <p:txBody>
          <a:bodyPr wrap="square">
            <a:spAutoFit/>
          </a:bodyPr>
          <a:lstStyle/>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Mesh terms and keywords used</a:t>
            </a:r>
            <a:br>
              <a:rPr lang="en-US" sz="2400" dirty="0">
                <a:latin typeface="Times New Roman" panose="02020603050405020304" pitchFamily="18" charset="0"/>
                <a:cs typeface="Times New Roman" panose="02020603050405020304" pitchFamily="18" charset="0"/>
              </a:rPr>
            </a:br>
            <a:endParaRPr lang="en-US" sz="2400" dirty="0">
              <a:highlight>
                <a:srgbClr val="FF0000"/>
              </a:highlight>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Femoral Head; Hip Dislocation; Femoral head; Liner; Isolated exchange; Hip instability*</a:t>
            </a:r>
          </a:p>
          <a:p>
            <a:pPr marL="342900" indent="-342900" algn="l">
              <a:buFont typeface="Wingdings" pitchFamily="2" charset="2"/>
              <a:buChar char="v"/>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Number of Articles Retrieved: 1409 (after duplicate removal)</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Screening: 12 studies selected for full-text review</a:t>
            </a:r>
          </a:p>
          <a:p>
            <a:pPr marL="342900" indent="-342900" algn="l">
              <a:buFont typeface="Wingdings" pitchFamily="2" charset="2"/>
              <a:buChar char="v"/>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Final number of publications: 6 studies included in analysis</a:t>
            </a:r>
          </a:p>
          <a:p>
            <a:pPr marL="342900" indent="-342900" algn="l">
              <a:buFont typeface="Wingdings" pitchFamily="2" charset="2"/>
              <a:buChar char="v"/>
            </a:pPr>
            <a:endParaRPr lang="en-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395351" y="15684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1395351" y="2498226"/>
            <a:ext cx="9401298" cy="4470255"/>
          </a:xfrm>
        </p:spPr>
        <p:txBody>
          <a:bodyPr>
            <a:normAutofit/>
          </a:bodyPr>
          <a:lstStyle/>
          <a:p>
            <a:pPr marL="342900"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What did literature reveal</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Cemented femoral stems have lower risk of dislocation</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Cemented femoral stems have higher risk of aseptic loosening</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Both stems have comparable infection rates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Cemented femoral stems have higher risk of periprosthetic fractures</a:t>
            </a:r>
            <a:endParaRPr lang="en-US"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What did your group determine to be the most important findings?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Cemented femoral stems can be used during revision THA especially in patients with capacious femoral canal and older patients with shorter life expectancies</a:t>
            </a: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What is the final recommendation</a:t>
            </a:r>
          </a:p>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What will you put to a vote today</a:t>
            </a:r>
            <a:endParaRPr lang="en-TR" sz="4800">
              <a:solidFill>
                <a:schemeClr val="bg1"/>
              </a:solidFill>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6D615189-3947-EA60-EBFC-4B8667E40846}"/>
              </a:ext>
            </a:extLst>
          </p:cNvPr>
          <p:cNvSpPr txBox="1">
            <a:spLocks/>
          </p:cNvSpPr>
          <p:nvPr/>
        </p:nvSpPr>
        <p:spPr>
          <a:xfrm>
            <a:off x="927099" y="2578245"/>
            <a:ext cx="10537019" cy="322205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11200" u="sng" dirty="0">
                <a:solidFill>
                  <a:srgbClr val="002060"/>
                </a:solidFill>
                <a:latin typeface="Times New Roman" panose="02020603050405020304" pitchFamily="18" charset="0"/>
                <a:cs typeface="Times New Roman" panose="02020603050405020304" pitchFamily="18" charset="0"/>
              </a:rPr>
              <a:t>Voting Slide</a:t>
            </a:r>
          </a:p>
          <a:p>
            <a:pPr algn="l">
              <a:lnSpc>
                <a:spcPct val="120000"/>
              </a:lnSpc>
            </a:pPr>
            <a:endParaRPr lang="en-US" sz="11200" u="sng" dirty="0">
              <a:solidFill>
                <a:srgbClr val="002060"/>
              </a:solidFill>
              <a:latin typeface="Times New Roman" panose="02020603050405020304" pitchFamily="18" charset="0"/>
              <a:cs typeface="Times New Roman" panose="02020603050405020304" pitchFamily="18" charset="0"/>
            </a:endParaRPr>
          </a:p>
          <a:p>
            <a:pPr marL="857250" indent="-857250" algn="l">
              <a:lnSpc>
                <a:spcPct val="120000"/>
              </a:lnSpc>
              <a:buFont typeface="Wingdings" pitchFamily="2" charset="2"/>
              <a:buChar char="v"/>
            </a:pPr>
            <a:r>
              <a:rPr lang="en-US" sz="11200" dirty="0">
                <a:solidFill>
                  <a:srgbClr val="002060"/>
                </a:solidFill>
                <a:latin typeface="Times New Roman" panose="02020603050405020304" pitchFamily="18" charset="0"/>
                <a:cs typeface="Times New Roman" panose="02020603050405020304" pitchFamily="18" charset="0"/>
              </a:rPr>
              <a:t>Question: </a:t>
            </a:r>
          </a:p>
          <a:p>
            <a:pPr algn="l">
              <a:lnSpc>
                <a:spcPct val="120000"/>
              </a:lnSpc>
            </a:pPr>
            <a:r>
              <a:rPr lang="en-US" sz="11200" dirty="0">
                <a:latin typeface="Times New Roman" panose="02020603050405020304" pitchFamily="18" charset="0"/>
                <a:cs typeface="Times New Roman" panose="02020603050405020304" pitchFamily="18" charset="0"/>
              </a:rPr>
              <a:t>	Can cemented femoral stems be used during revision THA?</a:t>
            </a:r>
          </a:p>
          <a:p>
            <a:pPr algn="l">
              <a:lnSpc>
                <a:spcPct val="120000"/>
              </a:lnSpc>
            </a:pPr>
            <a:endParaRPr lang="en-US" sz="11200" dirty="0">
              <a:solidFill>
                <a:srgbClr val="002060"/>
              </a:solidFill>
              <a:latin typeface="Times New Roman" panose="02020603050405020304" pitchFamily="18" charset="0"/>
              <a:cs typeface="Times New Roman" panose="02020603050405020304" pitchFamily="18" charset="0"/>
            </a:endParaRPr>
          </a:p>
          <a:p>
            <a:pPr marL="857250" indent="-857250" algn="l">
              <a:lnSpc>
                <a:spcPct val="120000"/>
              </a:lnSpc>
              <a:buFont typeface="Wingdings" pitchFamily="2" charset="2"/>
              <a:buChar char="v"/>
            </a:pPr>
            <a:r>
              <a:rPr lang="en-US" sz="11200" dirty="0">
                <a:solidFill>
                  <a:srgbClr val="002060"/>
                </a:solidFill>
                <a:latin typeface="Times New Roman" panose="02020603050405020304" pitchFamily="18" charset="0"/>
                <a:cs typeface="Times New Roman" panose="02020603050405020304" pitchFamily="18" charset="0"/>
              </a:rPr>
              <a:t>Recommendation:</a:t>
            </a:r>
          </a:p>
          <a:p>
            <a:pPr algn="l">
              <a:lnSpc>
                <a:spcPct val="120000"/>
              </a:lnSpc>
            </a:pPr>
            <a:r>
              <a:rPr lang="en-US" sz="11200" dirty="0">
                <a:latin typeface="Times New Roman" panose="02020603050405020304" pitchFamily="18" charset="0"/>
                <a:cs typeface="Times New Roman" panose="02020603050405020304" pitchFamily="18" charset="0"/>
              </a:rPr>
              <a:t>	Cemented femoral stems in revision THA can be used in selected patients with capacious femoral canal and older patients with shorter life expectancies.</a:t>
            </a:r>
            <a:endParaRPr lang="en-TR"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3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804255"/>
            <a:ext cx="9401298" cy="4470255"/>
          </a:xfrm>
        </p:spPr>
        <p:txBody>
          <a:bodyPr>
            <a:normAutofit/>
          </a:bodyPr>
          <a:lstStyle/>
          <a:p>
            <a:pPr algn="l"/>
            <a:r>
              <a:rPr lang="en-US" sz="4800" b="1" dirty="0">
                <a:latin typeface="Times New Roman" panose="02020603050405020304" pitchFamily="18" charset="0"/>
                <a:cs typeface="Times New Roman" panose="02020603050405020304" pitchFamily="18" charset="0"/>
              </a:rPr>
              <a:t>Question:</a:t>
            </a:r>
          </a:p>
          <a:p>
            <a:pPr algn="l"/>
            <a:r>
              <a:rPr lang="en-US" sz="4400" b="1" dirty="0">
                <a:solidFill>
                  <a:srgbClr val="002060"/>
                </a:solidFill>
                <a:latin typeface="Times New Roman" panose="02020603050405020304" pitchFamily="18" charset="0"/>
                <a:cs typeface="Times New Roman" panose="02020603050405020304" pitchFamily="18" charset="0"/>
              </a:rPr>
              <a:t>Can cemented femoral stems be used during revision THA? </a:t>
            </a: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774985"/>
            <a:ext cx="9401298" cy="4470255"/>
          </a:xfrm>
        </p:spPr>
        <p:txBody>
          <a:bodyPr>
            <a:normAutofit/>
          </a:bodyPr>
          <a:lstStyle/>
          <a:p>
            <a:pPr algn="l"/>
            <a:r>
              <a:rPr lang="en-US" sz="4800" b="1" dirty="0">
                <a:latin typeface="Times New Roman" panose="02020603050405020304" pitchFamily="18" charset="0"/>
                <a:cs typeface="Times New Roman" panose="02020603050405020304" pitchFamily="18" charset="0"/>
              </a:rPr>
              <a:t>Rationale: </a:t>
            </a:r>
            <a:endParaRPr lang="en-TR" sz="4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395351" y="2465357"/>
            <a:ext cx="10209627" cy="3539430"/>
          </a:xfrm>
          <a:prstGeom prst="rect">
            <a:avLst/>
          </a:prstGeom>
          <a:noFill/>
        </p:spPr>
        <p:txBody>
          <a:bodyPr wrap="square">
            <a:spAutoFit/>
          </a:bodyPr>
          <a:lstStyle/>
          <a:p>
            <a:pPr marL="457200" indent="-457200">
              <a:buFont typeface="Arial" panose="020B0604020202020204" pitchFamily="34" charset="0"/>
              <a:buChar char="•"/>
            </a:pPr>
            <a:r>
              <a:rPr lang="en-US" sz="3200" b="1" dirty="0">
                <a:solidFill>
                  <a:srgbClr val="002060"/>
                </a:solidFill>
                <a:latin typeface="Times New Roman" panose="02020603050405020304" pitchFamily="18" charset="0"/>
                <a:cs typeface="Times New Roman" panose="02020603050405020304" pitchFamily="18" charset="0"/>
              </a:rPr>
              <a:t>Studies included varied in study designs, patient numbers and follow-up durations</a:t>
            </a:r>
          </a:p>
          <a:p>
            <a:pPr marL="457200" indent="-457200">
              <a:buFont typeface="Arial" panose="020B0604020202020204" pitchFamily="34" charset="0"/>
              <a:buChar char="•"/>
            </a:pPr>
            <a:r>
              <a:rPr lang="en-US" sz="3200" b="1" dirty="0">
                <a:solidFill>
                  <a:srgbClr val="002060"/>
                </a:solidFill>
                <a:latin typeface="Times New Roman" panose="02020603050405020304" pitchFamily="18" charset="0"/>
                <a:cs typeface="Times New Roman" panose="02020603050405020304" pitchFamily="18" charset="0"/>
              </a:rPr>
              <a:t>Cemented femoral stems were associated with lower risk of dislocation</a:t>
            </a:r>
          </a:p>
          <a:p>
            <a:pPr marL="457200" indent="-457200">
              <a:buFont typeface="Arial" panose="020B0604020202020204" pitchFamily="34" charset="0"/>
              <a:buChar char="•"/>
            </a:pPr>
            <a:r>
              <a:rPr lang="en-US" sz="3200" b="1" dirty="0">
                <a:solidFill>
                  <a:srgbClr val="002060"/>
                </a:solidFill>
                <a:latin typeface="Times New Roman" panose="02020603050405020304" pitchFamily="18" charset="0"/>
                <a:cs typeface="Times New Roman" panose="02020603050405020304" pitchFamily="18" charset="0"/>
              </a:rPr>
              <a:t>Cemented femoral stems were associated with higher risk of aseptic loosening and periprosthetic fractures</a:t>
            </a:r>
          </a:p>
          <a:p>
            <a:pPr marL="457200" indent="-457200">
              <a:buFont typeface="Arial" panose="020B0604020202020204" pitchFamily="34" charset="0"/>
              <a:buChar char="•"/>
            </a:pPr>
            <a:r>
              <a:rPr lang="en-US" sz="3200" b="1" dirty="0">
                <a:solidFill>
                  <a:srgbClr val="002060"/>
                </a:solidFill>
                <a:latin typeface="Times New Roman" panose="02020603050405020304" pitchFamily="18" charset="0"/>
                <a:cs typeface="Times New Roman" panose="02020603050405020304" pitchFamily="18" charset="0"/>
              </a:rPr>
              <a:t>Either femoral stems had comparable infection rates</a:t>
            </a:r>
          </a:p>
        </p:txBody>
      </p:sp>
    </p:spTree>
    <p:extLst>
      <p:ext uri="{BB962C8B-B14F-4D97-AF65-F5344CB8AC3E}">
        <p14:creationId xmlns:p14="http://schemas.microsoft.com/office/powerpoint/2010/main" val="324054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22D623-9DBE-A338-7397-BD25B8A551AB}"/>
              </a:ext>
            </a:extLst>
          </p:cNvPr>
          <p:cNvSpPr txBox="1"/>
          <p:nvPr/>
        </p:nvSpPr>
        <p:spPr>
          <a:xfrm>
            <a:off x="406400" y="6157047"/>
            <a:ext cx="6912591" cy="342851"/>
          </a:xfrm>
          <a:prstGeom prst="rect">
            <a:avLst/>
          </a:prstGeom>
          <a:noFill/>
        </p:spPr>
        <p:txBody>
          <a:bodyPr wrap="square">
            <a:spAutoFit/>
          </a:bodyPr>
          <a:lstStyle/>
          <a:p>
            <a:pPr marL="0" marR="0" algn="just">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Table 1: Baseline Characteristics of the Reviewed Articles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D691CD7D-A36E-2F42-236B-C48BB3396C46}"/>
              </a:ext>
            </a:extLst>
          </p:cNvPr>
          <p:cNvGraphicFramePr>
            <a:graphicFrameLocks noGrp="1"/>
          </p:cNvGraphicFramePr>
          <p:nvPr>
            <p:extLst>
              <p:ext uri="{D42A27DB-BD31-4B8C-83A1-F6EECF244321}">
                <p14:modId xmlns:p14="http://schemas.microsoft.com/office/powerpoint/2010/main" val="1569723424"/>
              </p:ext>
            </p:extLst>
          </p:nvPr>
        </p:nvGraphicFramePr>
        <p:xfrm>
          <a:off x="406400" y="1687623"/>
          <a:ext cx="11379199" cy="4230465"/>
        </p:xfrm>
        <a:graphic>
          <a:graphicData uri="http://schemas.openxmlformats.org/drawingml/2006/table">
            <a:tbl>
              <a:tblPr firstRow="1" firstCol="1" bandRow="1">
                <a:tableStyleId>{6E25E649-3F16-4E02-A733-19D2CDBF48F0}</a:tableStyleId>
              </a:tblPr>
              <a:tblGrid>
                <a:gridCol w="1019791">
                  <a:extLst>
                    <a:ext uri="{9D8B030D-6E8A-4147-A177-3AD203B41FA5}">
                      <a16:colId xmlns:a16="http://schemas.microsoft.com/office/drawing/2014/main" val="3199595739"/>
                    </a:ext>
                  </a:extLst>
                </a:gridCol>
                <a:gridCol w="888032">
                  <a:extLst>
                    <a:ext uri="{9D8B030D-6E8A-4147-A177-3AD203B41FA5}">
                      <a16:colId xmlns:a16="http://schemas.microsoft.com/office/drawing/2014/main" val="2798257036"/>
                    </a:ext>
                  </a:extLst>
                </a:gridCol>
                <a:gridCol w="1255079">
                  <a:extLst>
                    <a:ext uri="{9D8B030D-6E8A-4147-A177-3AD203B41FA5}">
                      <a16:colId xmlns:a16="http://schemas.microsoft.com/office/drawing/2014/main" val="3265773594"/>
                    </a:ext>
                  </a:extLst>
                </a:gridCol>
                <a:gridCol w="1211323">
                  <a:extLst>
                    <a:ext uri="{9D8B030D-6E8A-4147-A177-3AD203B41FA5}">
                      <a16:colId xmlns:a16="http://schemas.microsoft.com/office/drawing/2014/main" val="3752124513"/>
                    </a:ext>
                  </a:extLst>
                </a:gridCol>
                <a:gridCol w="903834">
                  <a:extLst>
                    <a:ext uri="{9D8B030D-6E8A-4147-A177-3AD203B41FA5}">
                      <a16:colId xmlns:a16="http://schemas.microsoft.com/office/drawing/2014/main" val="470065546"/>
                    </a:ext>
                  </a:extLst>
                </a:gridCol>
                <a:gridCol w="1243421">
                  <a:extLst>
                    <a:ext uri="{9D8B030D-6E8A-4147-A177-3AD203B41FA5}">
                      <a16:colId xmlns:a16="http://schemas.microsoft.com/office/drawing/2014/main" val="186397655"/>
                    </a:ext>
                  </a:extLst>
                </a:gridCol>
                <a:gridCol w="1933976">
                  <a:extLst>
                    <a:ext uri="{9D8B030D-6E8A-4147-A177-3AD203B41FA5}">
                      <a16:colId xmlns:a16="http://schemas.microsoft.com/office/drawing/2014/main" val="1887833406"/>
                    </a:ext>
                  </a:extLst>
                </a:gridCol>
                <a:gridCol w="1546768">
                  <a:extLst>
                    <a:ext uri="{9D8B030D-6E8A-4147-A177-3AD203B41FA5}">
                      <a16:colId xmlns:a16="http://schemas.microsoft.com/office/drawing/2014/main" val="3576824957"/>
                    </a:ext>
                  </a:extLst>
                </a:gridCol>
                <a:gridCol w="1376975">
                  <a:extLst>
                    <a:ext uri="{9D8B030D-6E8A-4147-A177-3AD203B41FA5}">
                      <a16:colId xmlns:a16="http://schemas.microsoft.com/office/drawing/2014/main" val="497156802"/>
                    </a:ext>
                  </a:extLst>
                </a:gridCol>
              </a:tblGrid>
              <a:tr h="241741">
                <a:tc>
                  <a:txBody>
                    <a:bodyPr/>
                    <a:lstStyle/>
                    <a:p>
                      <a:pPr algn="just"/>
                      <a:r>
                        <a:rPr lang="en-US" sz="1100" kern="100" dirty="0">
                          <a:effectLst/>
                          <a:latin typeface="Times New Roman" panose="02020603050405020304" pitchFamily="18" charset="0"/>
                          <a:cs typeface="Times New Roman" panose="02020603050405020304" pitchFamily="18" charset="0"/>
                        </a:rPr>
                        <a:t>Ref. Author</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100" kern="100">
                          <a:effectLst/>
                          <a:latin typeface="Times New Roman" panose="02020603050405020304" pitchFamily="18" charset="0"/>
                          <a:cs typeface="Times New Roman" panose="02020603050405020304" pitchFamily="18" charset="0"/>
                        </a:rPr>
                        <a:t>Country</a:t>
                      </a:r>
                      <a:endParaRPr lang="en-TR"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100" kern="100" dirty="0">
                          <a:effectLst/>
                          <a:latin typeface="Times New Roman" panose="02020603050405020304" pitchFamily="18" charset="0"/>
                          <a:cs typeface="Times New Roman" panose="02020603050405020304" pitchFamily="18" charset="0"/>
                        </a:rPr>
                        <a:t>Journal</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100" kern="100">
                          <a:effectLst/>
                          <a:latin typeface="Times New Roman" panose="02020603050405020304" pitchFamily="18" charset="0"/>
                          <a:cs typeface="Times New Roman" panose="02020603050405020304" pitchFamily="18" charset="0"/>
                        </a:rPr>
                        <a:t>Study Type</a:t>
                      </a:r>
                      <a:endParaRPr lang="en-TR"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100" kern="100">
                          <a:effectLst/>
                          <a:latin typeface="Times New Roman" panose="02020603050405020304" pitchFamily="18" charset="0"/>
                          <a:cs typeface="Times New Roman" panose="02020603050405020304" pitchFamily="18" charset="0"/>
                        </a:rPr>
                        <a:t>Centers</a:t>
                      </a:r>
                      <a:endParaRPr lang="en-TR"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100" kern="100">
                          <a:effectLst/>
                          <a:latin typeface="Times New Roman" panose="02020603050405020304" pitchFamily="18" charset="0"/>
                          <a:cs typeface="Times New Roman" panose="02020603050405020304" pitchFamily="18" charset="0"/>
                        </a:rPr>
                        <a:t>Number of stems</a:t>
                      </a:r>
                      <a:endParaRPr lang="en-TR"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100" kern="100" dirty="0">
                          <a:effectLst/>
                          <a:latin typeface="Times New Roman" panose="02020603050405020304" pitchFamily="18" charset="0"/>
                          <a:cs typeface="Times New Roman" panose="02020603050405020304" pitchFamily="18" charset="0"/>
                        </a:rPr>
                        <a:t>Patient Sex (M%)</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100" kern="100" dirty="0">
                          <a:effectLst/>
                          <a:latin typeface="Times New Roman" panose="02020603050405020304" pitchFamily="18" charset="0"/>
                          <a:cs typeface="Times New Roman" panose="02020603050405020304" pitchFamily="18" charset="0"/>
                        </a:rPr>
                        <a:t>Patient Age (SD)</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100" kern="100" dirty="0">
                          <a:effectLst/>
                          <a:latin typeface="Times New Roman" panose="02020603050405020304" pitchFamily="18" charset="0"/>
                          <a:cs typeface="Times New Roman" panose="02020603050405020304" pitchFamily="18" charset="0"/>
                        </a:rPr>
                        <a:t>Follow-up Duration</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747928"/>
                  </a:ext>
                </a:extLst>
              </a:tr>
              <a:tr h="604352">
                <a:tc>
                  <a:txBody>
                    <a:bodyPr/>
                    <a:lstStyle/>
                    <a:p>
                      <a:pPr algn="l"/>
                      <a:r>
                        <a:rPr lang="en-US" sz="1100" kern="100" dirty="0" err="1">
                          <a:effectLst/>
                          <a:latin typeface="Times New Roman" panose="02020603050405020304" pitchFamily="18" charset="0"/>
                          <a:cs typeface="Times New Roman" panose="02020603050405020304" pitchFamily="18" charset="0"/>
                        </a:rPr>
                        <a:t>Iorio</a:t>
                      </a:r>
                      <a:r>
                        <a:rPr lang="en-US" sz="1100" kern="100" dirty="0">
                          <a:effectLst/>
                          <a:latin typeface="Times New Roman" panose="02020603050405020304" pitchFamily="18" charset="0"/>
                          <a:cs typeface="Times New Roman" panose="02020603050405020304" pitchFamily="18" charset="0"/>
                        </a:rPr>
                        <a:t>, 2008</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USA</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The Journal of Arthroplasty</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Prospective</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Single</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43, Uncemented: 43</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Cemented: 17 (40%), Uncemented: 27 (63%)</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67.5, Uncemented: 71.2</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9 years, Uncemented: 7 years</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1392885"/>
                  </a:ext>
                </a:extLst>
              </a:tr>
              <a:tr h="604352">
                <a:tc>
                  <a:txBody>
                    <a:bodyPr/>
                    <a:lstStyle/>
                    <a:p>
                      <a:pPr algn="l"/>
                      <a:r>
                        <a:rPr lang="en-US" sz="1100" kern="100" dirty="0">
                          <a:effectLst/>
                          <a:latin typeface="Times New Roman" panose="02020603050405020304" pitchFamily="18" charset="0"/>
                          <a:cs typeface="Times New Roman" panose="02020603050405020304" pitchFamily="18" charset="0"/>
                        </a:rPr>
                        <a:t>Weiss, 2011</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Sweden</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Acta </a:t>
                      </a:r>
                      <a:r>
                        <a:rPr lang="en-US" sz="1100" b="1" kern="100" dirty="0" err="1">
                          <a:solidFill>
                            <a:schemeClr val="tx2"/>
                          </a:solidFill>
                          <a:effectLst/>
                          <a:latin typeface="Times New Roman" panose="02020603050405020304" pitchFamily="18" charset="0"/>
                          <a:cs typeface="Times New Roman" panose="02020603050405020304" pitchFamily="18" charset="0"/>
                        </a:rPr>
                        <a:t>Orthopaedica</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Retrospective</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Multiple</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1073, Uncemented: 812</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544 (51%), Uncemented: 443 (55%)</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Cemented: 76 (9), Uncemented: 72 (11)</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4.2 years, Uncemented: 3.4 years</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5287405"/>
                  </a:ext>
                </a:extLst>
              </a:tr>
              <a:tr h="604352">
                <a:tc>
                  <a:txBody>
                    <a:bodyPr/>
                    <a:lstStyle/>
                    <a:p>
                      <a:pPr algn="l"/>
                      <a:r>
                        <a:rPr lang="en-US" sz="1100" kern="100" dirty="0">
                          <a:effectLst/>
                          <a:latin typeface="Times New Roman" panose="02020603050405020304" pitchFamily="18" charset="0"/>
                          <a:cs typeface="Times New Roman" panose="02020603050405020304" pitchFamily="18" charset="0"/>
                        </a:rPr>
                        <a:t>Wang, 2013</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China</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Scientific Reports</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Retrospective</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Single</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28, Uncemented: 23</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Cemented: 13 (46%), Uncemented: 16 (70%)</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68, Uncemented: 64.3</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6.1 years, Uncemented: 5.5 years</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4703619"/>
                  </a:ext>
                </a:extLst>
              </a:tr>
              <a:tr h="604352">
                <a:tc>
                  <a:txBody>
                    <a:bodyPr/>
                    <a:lstStyle/>
                    <a:p>
                      <a:pPr algn="l"/>
                      <a:r>
                        <a:rPr lang="en-US" sz="1100" kern="100" dirty="0">
                          <a:effectLst/>
                          <a:latin typeface="Times New Roman" panose="02020603050405020304" pitchFamily="18" charset="0"/>
                          <a:cs typeface="Times New Roman" panose="02020603050405020304" pitchFamily="18" charset="0"/>
                        </a:rPr>
                        <a:t>Tyson, 2019</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Sweden</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Acta </a:t>
                      </a:r>
                      <a:r>
                        <a:rPr lang="en-US" sz="1100" b="1" kern="100" dirty="0" err="1">
                          <a:solidFill>
                            <a:schemeClr val="tx2"/>
                          </a:solidFill>
                          <a:effectLst/>
                          <a:latin typeface="Times New Roman" panose="02020603050405020304" pitchFamily="18" charset="0"/>
                          <a:cs typeface="Times New Roman" panose="02020603050405020304" pitchFamily="18" charset="0"/>
                        </a:rPr>
                        <a:t>Orthopaedica</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Retrospective</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Multiple</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Cemented: 1,328, Uncemented: 1,668</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No. Females: Cemented: 748 (56.3) Uncemented: 955 (56.6)</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74 (9), Uncemented: 72 (10)</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7.5 years, Uncemented: 5.5 years</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2293054"/>
                  </a:ext>
                </a:extLst>
              </a:tr>
              <a:tr h="483482">
                <a:tc>
                  <a:txBody>
                    <a:bodyPr/>
                    <a:lstStyle/>
                    <a:p>
                      <a:pPr algn="l"/>
                      <a:r>
                        <a:rPr lang="en-US" sz="1100" kern="100" dirty="0">
                          <a:effectLst/>
                          <a:latin typeface="Times New Roman" panose="02020603050405020304" pitchFamily="18" charset="0"/>
                          <a:cs typeface="Times New Roman" panose="02020603050405020304" pitchFamily="18" charset="0"/>
                        </a:rPr>
                        <a:t>Van </a:t>
                      </a:r>
                      <a:r>
                        <a:rPr lang="en-US" sz="1100" kern="100" dirty="0" err="1">
                          <a:effectLst/>
                          <a:latin typeface="Times New Roman" panose="02020603050405020304" pitchFamily="18" charset="0"/>
                          <a:cs typeface="Times New Roman" panose="02020603050405020304" pitchFamily="18" charset="0"/>
                        </a:rPr>
                        <a:t>Dooren</a:t>
                      </a:r>
                      <a:r>
                        <a:rPr lang="en-US" sz="1100" kern="100" dirty="0">
                          <a:effectLst/>
                          <a:latin typeface="Times New Roman" panose="02020603050405020304" pitchFamily="18" charset="0"/>
                          <a:cs typeface="Times New Roman" panose="02020603050405020304" pitchFamily="18" charset="0"/>
                        </a:rPr>
                        <a:t>, 2023</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The Netherlands</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Acta </a:t>
                      </a:r>
                      <a:r>
                        <a:rPr lang="en-US" sz="1100" b="1" kern="100" dirty="0" err="1">
                          <a:solidFill>
                            <a:schemeClr val="tx2"/>
                          </a:solidFill>
                          <a:effectLst/>
                          <a:latin typeface="Times New Roman" panose="02020603050405020304" pitchFamily="18" charset="0"/>
                          <a:cs typeface="Times New Roman" panose="02020603050405020304" pitchFamily="18" charset="0"/>
                        </a:rPr>
                        <a:t>Orthopaedica</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Retrospective</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Multiple</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Cemented: 555, Uncemented: 1324</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Cemented: 144 (26%), Uncemented: 419 (32%)</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Not Reported</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Mean: 4.1 years</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3136101"/>
                  </a:ext>
                </a:extLst>
              </a:tr>
              <a:tr h="1087834">
                <a:tc>
                  <a:txBody>
                    <a:bodyPr/>
                    <a:lstStyle/>
                    <a:p>
                      <a:pPr algn="l"/>
                      <a:r>
                        <a:rPr lang="en-US" sz="1100" kern="100" dirty="0">
                          <a:effectLst/>
                          <a:latin typeface="Times New Roman" panose="02020603050405020304" pitchFamily="18" charset="0"/>
                          <a:cs typeface="Times New Roman" panose="02020603050405020304" pitchFamily="18" charset="0"/>
                        </a:rPr>
                        <a:t>Lara-</a:t>
                      </a:r>
                      <a:r>
                        <a:rPr lang="en-US" sz="1100" kern="100" dirty="0" err="1">
                          <a:effectLst/>
                          <a:latin typeface="Times New Roman" panose="02020603050405020304" pitchFamily="18" charset="0"/>
                          <a:cs typeface="Times New Roman" panose="02020603050405020304" pitchFamily="18" charset="0"/>
                        </a:rPr>
                        <a:t>Taranchenko</a:t>
                      </a:r>
                      <a:r>
                        <a:rPr lang="en-US" sz="1100" kern="100" dirty="0">
                          <a:effectLst/>
                          <a:latin typeface="Times New Roman" panose="02020603050405020304" pitchFamily="18" charset="0"/>
                          <a:cs typeface="Times New Roman" panose="02020603050405020304" pitchFamily="18" charset="0"/>
                        </a:rPr>
                        <a:t>, 2024</a:t>
                      </a:r>
                      <a:endParaRPr lang="en-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Spain</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European Journal of </a:t>
                      </a:r>
                      <a:r>
                        <a:rPr lang="en-US" sz="1100" b="1" kern="100" dirty="0" err="1">
                          <a:solidFill>
                            <a:schemeClr val="tx2"/>
                          </a:solidFill>
                          <a:effectLst/>
                          <a:latin typeface="Times New Roman" panose="02020603050405020304" pitchFamily="18" charset="0"/>
                          <a:cs typeface="Times New Roman" panose="02020603050405020304" pitchFamily="18" charset="0"/>
                        </a:rPr>
                        <a:t>Orthopaedic</a:t>
                      </a:r>
                      <a:r>
                        <a:rPr lang="en-US" sz="1100" b="1" kern="100" dirty="0">
                          <a:solidFill>
                            <a:schemeClr val="tx2"/>
                          </a:solidFill>
                          <a:effectLst/>
                          <a:latin typeface="Times New Roman" panose="02020603050405020304" pitchFamily="18" charset="0"/>
                          <a:cs typeface="Times New Roman" panose="02020603050405020304" pitchFamily="18" charset="0"/>
                        </a:rPr>
                        <a:t> Surgery &amp; Traumatology</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a:solidFill>
                            <a:schemeClr val="tx2"/>
                          </a:solidFill>
                          <a:effectLst/>
                          <a:latin typeface="Times New Roman" panose="02020603050405020304" pitchFamily="18" charset="0"/>
                          <a:cs typeface="Times New Roman" panose="02020603050405020304" pitchFamily="18" charset="0"/>
                        </a:rPr>
                        <a:t>Retrospective</a:t>
                      </a:r>
                      <a:endParaRPr lang="en-TR" sz="1100" b="1" kern="1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Single</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Cemented: 17, Uncemented: 13</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Cemented: 8 (26,7%), Uncemented: 4 (13.3%)</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Cemented: 82.8 (6.0), Uncemented: 78.4 (8.6)</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b="1" kern="100" dirty="0">
                          <a:solidFill>
                            <a:schemeClr val="tx2"/>
                          </a:solidFill>
                          <a:effectLst/>
                          <a:latin typeface="Times New Roman" panose="02020603050405020304" pitchFamily="18" charset="0"/>
                          <a:cs typeface="Times New Roman" panose="02020603050405020304" pitchFamily="18" charset="0"/>
                        </a:rPr>
                        <a:t>Mean: 1 year</a:t>
                      </a:r>
                      <a:endParaRPr lang="en-TR" sz="11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26" marR="453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5051651"/>
                  </a:ext>
                </a:extLst>
              </a:tr>
            </a:tbl>
          </a:graphicData>
        </a:graphic>
      </p:graphicFrame>
    </p:spTree>
    <p:extLst>
      <p:ext uri="{BB962C8B-B14F-4D97-AF65-F5344CB8AC3E}">
        <p14:creationId xmlns:p14="http://schemas.microsoft.com/office/powerpoint/2010/main" val="40869564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customXml/itemProps3.xml><?xml version="1.0" encoding="utf-8"?>
<ds:datastoreItem xmlns:ds="http://schemas.openxmlformats.org/officeDocument/2006/customXml" ds:itemID="{D32D4354-B25A-448A-B9A3-A5FBB3131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TotalTime>
  <Words>792</Words>
  <Application>Microsoft Office PowerPoint</Application>
  <PresentationFormat>Geniş ekran</PresentationFormat>
  <Paragraphs>122</Paragraphs>
  <Slides>12</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vt:i4>
      </vt:variant>
    </vt:vector>
  </HeadingPairs>
  <TitlesOfParts>
    <vt:vector size="19" baseType="lpstr">
      <vt:lpstr>Aptos</vt:lpstr>
      <vt:lpstr>Aptos Display</vt:lpstr>
      <vt:lpstr>Arial</vt:lpstr>
      <vt:lpstr>Calibri</vt:lpstr>
      <vt:lpstr>Times New Roman</vt:lpstr>
      <vt:lpstr>Wingdings</vt:lpstr>
      <vt:lpstr>Office Teması</vt:lpstr>
      <vt:lpstr>PowerPoint Sunusu</vt:lpstr>
      <vt:lpstr>PowerPoint Sunusu</vt:lpstr>
      <vt:lpstr>Why is this topic Important?  Significant increase in number of revision total hip arthroplasty (THA) procedures and patients are younger  Uncemented stems can better preserve bone stock for potential future revisions; however, are prone to subsidence and may require longer stems for diaphyseal anchorage  Cemented stems are still a valid option especially in patients with bone defects; but, have an increased risk for aseptic loosening due to lack of biological fixation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Amir Human Hoveidaei</dc:creator>
  <cp:lastModifiedBy>kayhan karaytug</cp:lastModifiedBy>
  <cp:revision>10</cp:revision>
  <dcterms:created xsi:type="dcterms:W3CDTF">2024-06-13T13:25:39Z</dcterms:created>
  <dcterms:modified xsi:type="dcterms:W3CDTF">2024-08-26T19:28:25Z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