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embeddedFontLst>
    <p:embeddedFont>
      <p:font typeface="Play" panose="020B0604020202020204" charset="0"/>
      <p:regular r:id="rId17"/>
      <p:bold r:id="rId18"/>
    </p:embeddedFont>
    <p:embeddedFont>
      <p:font typeface="Tahoma" panose="020B0604030504040204" pitchFamily="3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hbxXfbN2Oadt6ovbL1Y0lZApx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86" name="Google Shape;86;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151" name="Google Shape;1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93" name="Google Shape;9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102" name="Google Shape;10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108" name="Google Shape;10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115" name="Google Shape;115;p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131" name="Google Shape;13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2"/>
        <p:cNvGrpSpPr/>
        <p:nvPr/>
      </p:nvGrpSpPr>
      <p:grpSpPr>
        <a:xfrm>
          <a:off x="0" y="0"/>
          <a:ext cx="0" cy="0"/>
          <a:chOff x="0" y="0"/>
          <a:chExt cx="0" cy="0"/>
        </a:xfrm>
      </p:grpSpPr>
      <p:sp>
        <p:nvSpPr>
          <p:cNvPr id="13" name="Google Shape;13;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 Bilgisi"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12" descr="metin, ekran görüntüsü içeren bir resim&#10;&#10;Açıklama otomatik olarak oluşturuldu"/>
          <p:cNvPicPr preferRelativeResize="0"/>
          <p:nvPr/>
        </p:nvPicPr>
        <p:blipFill rotWithShape="1">
          <a:blip r:embed="rId14">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0" y="1616050"/>
            <a:ext cx="12192000" cy="2523900"/>
          </a:xfrm>
          <a:prstGeom prst="rect">
            <a:avLst/>
          </a:prstGeom>
          <a:noFill/>
          <a:ln>
            <a:noFill/>
          </a:ln>
        </p:spPr>
        <p:txBody>
          <a:bodyPr spcFirstLastPara="1" wrap="square" lIns="91425" tIns="45700" rIns="91425" bIns="45700" anchor="b" anchorCtr="0">
            <a:noAutofit/>
          </a:bodyPr>
          <a:lstStyle/>
          <a:p>
            <a:pPr marL="0" marR="762000" lvl="0" indent="457200" algn="ctr" rtl="0">
              <a:lnSpc>
                <a:spcPct val="190000"/>
              </a:lnSpc>
              <a:spcBef>
                <a:spcPts val="0"/>
              </a:spcBef>
              <a:spcAft>
                <a:spcPts val="0"/>
              </a:spcAft>
              <a:buClr>
                <a:schemeClr val="dk1"/>
              </a:buClr>
              <a:buSzPts val="1100"/>
              <a:buFont typeface="Arial"/>
              <a:buNone/>
            </a:pPr>
            <a:r>
              <a:rPr lang="en-US" sz="3000" b="1" i="0" u="none" strike="noStrike" cap="none">
                <a:solidFill>
                  <a:srgbClr val="1155CC"/>
                </a:solidFill>
                <a:highlight>
                  <a:srgbClr val="FFFFFF"/>
                </a:highlight>
                <a:latin typeface="Times New Roman"/>
                <a:ea typeface="Times New Roman"/>
                <a:cs typeface="Times New Roman"/>
                <a:sym typeface="Times New Roman"/>
              </a:rPr>
              <a:t>Is there a role for reinforcing soft tissue repairs or flaps </a:t>
            </a:r>
            <a:endParaRPr sz="3000" b="1" i="0" u="none" strike="noStrike" cap="none">
              <a:solidFill>
                <a:srgbClr val="1155CC"/>
              </a:solidFill>
              <a:highlight>
                <a:srgbClr val="FFFFFF"/>
              </a:highlight>
              <a:latin typeface="Times New Roman"/>
              <a:ea typeface="Times New Roman"/>
              <a:cs typeface="Times New Roman"/>
              <a:sym typeface="Times New Roman"/>
            </a:endParaRPr>
          </a:p>
          <a:p>
            <a:pPr marL="0" marR="762000" lvl="0" indent="457200" algn="ctr" rtl="0">
              <a:lnSpc>
                <a:spcPct val="190000"/>
              </a:lnSpc>
              <a:spcBef>
                <a:spcPts val="0"/>
              </a:spcBef>
              <a:spcAft>
                <a:spcPts val="0"/>
              </a:spcAft>
              <a:buClr>
                <a:schemeClr val="dk1"/>
              </a:buClr>
              <a:buSzPts val="1100"/>
              <a:buFont typeface="Arial"/>
              <a:buNone/>
            </a:pPr>
            <a:r>
              <a:rPr lang="en-US" sz="3000" b="1" i="0" u="none" strike="noStrike" cap="none">
                <a:solidFill>
                  <a:srgbClr val="1155CC"/>
                </a:solidFill>
                <a:highlight>
                  <a:srgbClr val="FFFFFF"/>
                </a:highlight>
                <a:latin typeface="Times New Roman"/>
                <a:ea typeface="Times New Roman"/>
                <a:cs typeface="Times New Roman"/>
                <a:sym typeface="Times New Roman"/>
              </a:rPr>
              <a:t>for patients with abductor deficiency?</a:t>
            </a:r>
            <a:endParaRPr sz="3000" b="1" i="0" u="none" strike="noStrike" cap="none">
              <a:solidFill>
                <a:srgbClr val="1155CC"/>
              </a:solidFill>
              <a:latin typeface="Arial"/>
              <a:ea typeface="Arial"/>
              <a:cs typeface="Arial"/>
              <a:sym typeface="Arial"/>
            </a:endParaRPr>
          </a:p>
          <a:p>
            <a:pPr marL="0" marR="0" lvl="0" indent="0" algn="ctr" rtl="0">
              <a:lnSpc>
                <a:spcPct val="80000"/>
              </a:lnSpc>
              <a:spcBef>
                <a:spcPts val="0"/>
              </a:spcBef>
              <a:spcAft>
                <a:spcPts val="0"/>
              </a:spcAft>
              <a:buClr>
                <a:srgbClr val="002060"/>
              </a:buClr>
              <a:buSzPts val="6000"/>
              <a:buFont typeface="Times New Roman"/>
              <a:buNone/>
            </a:pPr>
            <a:endParaRPr sz="3000" b="0" i="0" u="none" strike="noStrike" cap="none">
              <a:solidFill>
                <a:srgbClr val="1155CC"/>
              </a:solidFill>
              <a:latin typeface="Times New Roman"/>
              <a:ea typeface="Times New Roman"/>
              <a:cs typeface="Times New Roman"/>
              <a:sym typeface="Times New Roman"/>
            </a:endParaRPr>
          </a:p>
        </p:txBody>
      </p:sp>
      <p:sp>
        <p:nvSpPr>
          <p:cNvPr id="89" name="Google Shape;89;p1"/>
          <p:cNvSpPr txBox="1"/>
          <p:nvPr/>
        </p:nvSpPr>
        <p:spPr>
          <a:xfrm>
            <a:off x="0" y="5322700"/>
            <a:ext cx="12192000" cy="81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a:solidFill>
                  <a:schemeClr val="dk1"/>
                </a:solidFill>
                <a:latin typeface="Times New Roman"/>
                <a:ea typeface="Times New Roman"/>
                <a:cs typeface="Times New Roman"/>
                <a:sym typeface="Times New Roman"/>
              </a:rPr>
              <a:t>Istanbul Medipol University Depart</a:t>
            </a:r>
            <a:r>
              <a:rPr lang="en-US" sz="2400" b="1">
                <a:solidFill>
                  <a:schemeClr val="dk1"/>
                </a:solidFill>
                <a:latin typeface="Times New Roman"/>
                <a:ea typeface="Times New Roman"/>
                <a:cs typeface="Times New Roman"/>
                <a:sym typeface="Times New Roman"/>
              </a:rPr>
              <a:t>ment of Orthopaedics and Traumatology</a:t>
            </a:r>
            <a:endParaRPr sz="2400" b="1" i="0" u="none" strike="noStrike" cap="none">
              <a:solidFill>
                <a:schemeClr val="dk1"/>
              </a:solidFill>
              <a:latin typeface="Times New Roman"/>
              <a:ea typeface="Times New Roman"/>
              <a:cs typeface="Times New Roman"/>
              <a:sym typeface="Times New Roman"/>
            </a:endParaRPr>
          </a:p>
        </p:txBody>
      </p:sp>
      <p:sp>
        <p:nvSpPr>
          <p:cNvPr id="90" name="Google Shape;90;p1"/>
          <p:cNvSpPr txBox="1"/>
          <p:nvPr/>
        </p:nvSpPr>
        <p:spPr>
          <a:xfrm>
            <a:off x="0" y="4139950"/>
            <a:ext cx="12192000" cy="76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600" b="1" i="0" u="none" strike="noStrike" cap="none">
                <a:solidFill>
                  <a:schemeClr val="dk1"/>
                </a:solidFill>
                <a:latin typeface="Times New Roman"/>
                <a:ea typeface="Times New Roman"/>
                <a:cs typeface="Times New Roman"/>
                <a:sym typeface="Times New Roman"/>
              </a:rPr>
              <a:t>Dr. İbrahim Azboy</a:t>
            </a:r>
            <a:endParaRPr sz="26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0"/>
          <p:cNvSpPr txBox="1"/>
          <p:nvPr/>
        </p:nvSpPr>
        <p:spPr>
          <a:xfrm>
            <a:off x="1673925" y="2582609"/>
            <a:ext cx="9401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800"/>
              <a:buFont typeface="Times New Roman"/>
              <a:buNone/>
            </a:pPr>
            <a:endParaRPr sz="1400" b="0" i="0" u="none" strike="noStrike" cap="none">
              <a:solidFill>
                <a:srgbClr val="000000"/>
              </a:solidFill>
              <a:latin typeface="Arial"/>
              <a:ea typeface="Arial"/>
              <a:cs typeface="Arial"/>
              <a:sym typeface="Arial"/>
            </a:endParaRPr>
          </a:p>
        </p:txBody>
      </p:sp>
      <p:sp>
        <p:nvSpPr>
          <p:cNvPr id="147" name="Google Shape;147;p10"/>
          <p:cNvSpPr txBox="1">
            <a:spLocks noGrp="1"/>
          </p:cNvSpPr>
          <p:nvPr>
            <p:ph type="subTitle" idx="1"/>
          </p:nvPr>
        </p:nvSpPr>
        <p:spPr>
          <a:xfrm>
            <a:off x="782651" y="1512574"/>
            <a:ext cx="3520800" cy="7343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4800"/>
            </a:pPr>
            <a:r>
              <a:rPr lang="en-US" sz="4800" dirty="0">
                <a:solidFill>
                  <a:schemeClr val="lt1"/>
                </a:solidFill>
                <a:latin typeface="Times New Roman"/>
                <a:ea typeface="Times New Roman"/>
                <a:cs typeface="Times New Roman"/>
                <a:sym typeface="Times New Roman"/>
              </a:rPr>
              <a:t> </a:t>
            </a:r>
            <a:r>
              <a:rPr lang="en-US" sz="4800" b="1" dirty="0">
                <a:highlight>
                  <a:srgbClr val="FFFF00"/>
                </a:highlight>
                <a:latin typeface="Times New Roman"/>
                <a:ea typeface="Times New Roman"/>
                <a:cs typeface="Times New Roman"/>
                <a:sym typeface="Times New Roman"/>
              </a:rPr>
              <a:t>Rationale: </a:t>
            </a:r>
            <a:endParaRPr sz="4400" dirty="0">
              <a:highlight>
                <a:srgbClr val="FFFF00"/>
              </a:highlight>
              <a:latin typeface="Times New Roman"/>
              <a:ea typeface="Times New Roman"/>
              <a:cs typeface="Times New Roman"/>
              <a:sym typeface="Times New Roman"/>
            </a:endParaRPr>
          </a:p>
        </p:txBody>
      </p:sp>
      <p:sp>
        <p:nvSpPr>
          <p:cNvPr id="148" name="Google Shape;148;p10"/>
          <p:cNvSpPr txBox="1"/>
          <p:nvPr/>
        </p:nvSpPr>
        <p:spPr>
          <a:xfrm>
            <a:off x="1280950" y="2246875"/>
            <a:ext cx="10911000" cy="4003500"/>
          </a:xfrm>
          <a:prstGeom prst="rect">
            <a:avLst/>
          </a:prstGeom>
          <a:noFill/>
          <a:ln>
            <a:noFill/>
          </a:ln>
        </p:spPr>
        <p:txBody>
          <a:bodyPr spcFirstLastPara="1" wrap="square" lIns="91425" tIns="91425" rIns="91425" bIns="91425" anchor="t" anchorCtr="0">
            <a:noAutofit/>
          </a:bodyPr>
          <a:lstStyle/>
          <a:p>
            <a:pPr marL="0" marR="0" lvl="0" indent="0" algn="just" rtl="0">
              <a:lnSpc>
                <a:spcPct val="150000"/>
              </a:lnSpc>
              <a:spcBef>
                <a:spcPts val="1200"/>
              </a:spcBef>
              <a:spcAft>
                <a:spcPts val="0"/>
              </a:spcAft>
              <a:buClr>
                <a:srgbClr val="000000"/>
              </a:buClr>
              <a:buSzPts val="1600"/>
              <a:buFont typeface="Arial"/>
              <a:buNone/>
            </a:pPr>
            <a:r>
              <a:rPr lang="en-US" sz="1900" b="0" i="0" u="none" strike="noStrike" cap="none" dirty="0">
                <a:solidFill>
                  <a:schemeClr val="dk1"/>
                </a:solidFill>
                <a:latin typeface="Times New Roman"/>
                <a:ea typeface="Times New Roman"/>
                <a:cs typeface="Times New Roman"/>
                <a:sym typeface="Times New Roman"/>
              </a:rPr>
              <a:t>Primary repair may be attempted during the early period, first 15 months, following </a:t>
            </a:r>
            <a:r>
              <a:rPr lang="en-US" sz="1900" dirty="0">
                <a:solidFill>
                  <a:schemeClr val="dk1"/>
                </a:solidFill>
                <a:latin typeface="Times New Roman"/>
                <a:ea typeface="Times New Roman"/>
                <a:cs typeface="Times New Roman"/>
                <a:sym typeface="Times New Roman"/>
              </a:rPr>
              <a:t>THA.</a:t>
            </a:r>
            <a:r>
              <a:rPr lang="en-US" sz="1900" b="0" i="0" u="none" strike="noStrike" cap="none" dirty="0">
                <a:solidFill>
                  <a:schemeClr val="dk1"/>
                </a:solidFill>
                <a:latin typeface="Times New Roman"/>
                <a:ea typeface="Times New Roman"/>
                <a:cs typeface="Times New Roman"/>
                <a:sym typeface="Times New Roman"/>
              </a:rPr>
              <a:t> </a:t>
            </a:r>
            <a:endParaRPr sz="19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1200"/>
              </a:spcBef>
              <a:spcAft>
                <a:spcPts val="0"/>
              </a:spcAft>
              <a:buClr>
                <a:srgbClr val="000000"/>
              </a:buClr>
              <a:buSzPts val="1600"/>
              <a:buFont typeface="Arial"/>
              <a:buNone/>
            </a:pPr>
            <a:r>
              <a:rPr lang="en-US" sz="1900" b="0" i="0" u="none" strike="noStrike" cap="none" dirty="0">
                <a:solidFill>
                  <a:schemeClr val="dk1"/>
                </a:solidFill>
                <a:latin typeface="Times New Roman"/>
                <a:ea typeface="Times New Roman"/>
                <a:cs typeface="Times New Roman"/>
                <a:sym typeface="Times New Roman"/>
              </a:rPr>
              <a:t>In cases of chronic abductor insufficiency (&gt;15 months) with preserved gluteus maximus (GM) function, </a:t>
            </a:r>
            <a:r>
              <a:rPr lang="en-US" sz="1900" dirty="0">
                <a:solidFill>
                  <a:schemeClr val="dk1"/>
                </a:solidFill>
                <a:latin typeface="Times New Roman"/>
                <a:ea typeface="Times New Roman"/>
                <a:cs typeface="Times New Roman"/>
                <a:sym typeface="Times New Roman"/>
              </a:rPr>
              <a:t>GM</a:t>
            </a:r>
            <a:r>
              <a:rPr lang="en-US" sz="1900" b="0" i="0" u="none" strike="noStrike" cap="none" dirty="0">
                <a:solidFill>
                  <a:schemeClr val="dk1"/>
                </a:solidFill>
                <a:latin typeface="Times New Roman"/>
                <a:ea typeface="Times New Roman"/>
                <a:cs typeface="Times New Roman"/>
                <a:sym typeface="Times New Roman"/>
              </a:rPr>
              <a:t> tendon transfer +/- </a:t>
            </a:r>
            <a:r>
              <a:rPr lang="en-US" sz="1900" dirty="0">
                <a:solidFill>
                  <a:schemeClr val="dk1"/>
                </a:solidFill>
                <a:latin typeface="Times New Roman"/>
                <a:ea typeface="Times New Roman"/>
                <a:cs typeface="Times New Roman"/>
                <a:sym typeface="Times New Roman"/>
              </a:rPr>
              <a:t>TFL </a:t>
            </a:r>
            <a:r>
              <a:rPr lang="en-US" sz="1900" b="0" i="0" u="none" strike="noStrike" cap="none" dirty="0">
                <a:solidFill>
                  <a:schemeClr val="dk1"/>
                </a:solidFill>
                <a:latin typeface="Times New Roman"/>
                <a:ea typeface="Times New Roman"/>
                <a:cs typeface="Times New Roman"/>
                <a:sym typeface="Times New Roman"/>
              </a:rPr>
              <a:t>transfer or </a:t>
            </a:r>
            <a:r>
              <a:rPr lang="en-US" sz="1900" dirty="0">
                <a:solidFill>
                  <a:schemeClr val="dk1"/>
                </a:solidFill>
                <a:latin typeface="Times New Roman"/>
                <a:ea typeface="Times New Roman"/>
                <a:cs typeface="Times New Roman"/>
                <a:sym typeface="Times New Roman"/>
              </a:rPr>
              <a:t>GM</a:t>
            </a:r>
            <a:r>
              <a:rPr lang="en-US" sz="1900" b="0" i="0" u="none" strike="noStrike" cap="none" dirty="0">
                <a:solidFill>
                  <a:schemeClr val="dk1"/>
                </a:solidFill>
                <a:latin typeface="Times New Roman"/>
                <a:ea typeface="Times New Roman"/>
                <a:cs typeface="Times New Roman"/>
                <a:sym typeface="Times New Roman"/>
              </a:rPr>
              <a:t> advancement has been described.</a:t>
            </a:r>
            <a:endParaRPr sz="19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1200"/>
              </a:spcBef>
              <a:spcAft>
                <a:spcPts val="0"/>
              </a:spcAft>
              <a:buClr>
                <a:srgbClr val="000000"/>
              </a:buClr>
              <a:buSzPts val="1600"/>
              <a:buFont typeface="Arial"/>
              <a:buNone/>
            </a:pPr>
            <a:r>
              <a:rPr lang="en-US" sz="1900" b="0" i="0" u="none" strike="noStrike" cap="none" dirty="0">
                <a:solidFill>
                  <a:schemeClr val="dk1"/>
                </a:solidFill>
                <a:latin typeface="Times New Roman"/>
                <a:ea typeface="Times New Roman"/>
                <a:cs typeface="Times New Roman"/>
                <a:sym typeface="Times New Roman"/>
              </a:rPr>
              <a:t>Transfer of </a:t>
            </a:r>
            <a:r>
              <a:rPr lang="en-US" sz="1900" dirty="0">
                <a:solidFill>
                  <a:schemeClr val="dk1"/>
                </a:solidFill>
                <a:latin typeface="Times New Roman"/>
                <a:ea typeface="Times New Roman"/>
                <a:cs typeface="Times New Roman"/>
                <a:sym typeface="Times New Roman"/>
              </a:rPr>
              <a:t>TFL </a:t>
            </a:r>
            <a:r>
              <a:rPr lang="en-US" sz="1900" b="0" i="0" u="none" strike="noStrike" cap="none" dirty="0">
                <a:solidFill>
                  <a:schemeClr val="dk1"/>
                </a:solidFill>
                <a:latin typeface="Times New Roman"/>
                <a:ea typeface="Times New Roman"/>
                <a:cs typeface="Times New Roman"/>
                <a:sym typeface="Times New Roman"/>
              </a:rPr>
              <a:t>has been explored in patients with posterior capsular deficiency. </a:t>
            </a:r>
            <a:endParaRPr sz="19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1200"/>
              </a:spcBef>
              <a:spcAft>
                <a:spcPts val="0"/>
              </a:spcAft>
              <a:buClr>
                <a:srgbClr val="000000"/>
              </a:buClr>
              <a:buSzPts val="1600"/>
              <a:buFont typeface="Arial"/>
              <a:buNone/>
            </a:pPr>
            <a:r>
              <a:rPr lang="en-US" sz="1900" b="0" i="0" u="none" strike="noStrike" cap="none" dirty="0">
                <a:solidFill>
                  <a:schemeClr val="dk1"/>
                </a:solidFill>
                <a:latin typeface="Times New Roman"/>
                <a:ea typeface="Times New Roman"/>
                <a:cs typeface="Times New Roman"/>
                <a:sym typeface="Times New Roman"/>
              </a:rPr>
              <a:t>Another option to address abductor deficiency is </a:t>
            </a:r>
            <a:r>
              <a:rPr lang="en-US" sz="1900" dirty="0">
                <a:solidFill>
                  <a:schemeClr val="dk1"/>
                </a:solidFill>
                <a:latin typeface="Times New Roman"/>
                <a:ea typeface="Times New Roman"/>
                <a:cs typeface="Times New Roman"/>
                <a:sym typeface="Times New Roman"/>
              </a:rPr>
              <a:t>VL</a:t>
            </a:r>
            <a:r>
              <a:rPr lang="en-US" sz="1900" b="0" i="0" u="none" strike="noStrike" cap="none" dirty="0">
                <a:solidFill>
                  <a:schemeClr val="dk1"/>
                </a:solidFill>
                <a:latin typeface="Times New Roman"/>
                <a:ea typeface="Times New Roman"/>
                <a:cs typeface="Times New Roman"/>
                <a:sym typeface="Times New Roman"/>
              </a:rPr>
              <a:t> advancement, for patients with smaller defect ( &lt;10 cm).</a:t>
            </a:r>
            <a:endParaRPr sz="19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1200"/>
              </a:spcBef>
              <a:spcAft>
                <a:spcPts val="1200"/>
              </a:spcAft>
              <a:buClr>
                <a:srgbClr val="000000"/>
              </a:buClr>
              <a:buSzPts val="1600"/>
              <a:buFont typeface="Arial"/>
              <a:buNone/>
            </a:pPr>
            <a:r>
              <a:rPr lang="en-US" sz="1900" b="0" i="0" u="none" strike="noStrike" cap="none" dirty="0">
                <a:solidFill>
                  <a:srgbClr val="131314"/>
                </a:solidFill>
                <a:highlight>
                  <a:srgbClr val="FFFFFF"/>
                </a:highlight>
                <a:latin typeface="Times New Roman"/>
                <a:ea typeface="Times New Roman"/>
                <a:cs typeface="Times New Roman"/>
                <a:sym typeface="Times New Roman"/>
              </a:rPr>
              <a:t>The Achilles tendon with calcaneal bone allograft or </a:t>
            </a:r>
            <a:r>
              <a:rPr lang="en-US" sz="1900" b="0" i="0" u="none" strike="noStrike" cap="none" dirty="0">
                <a:solidFill>
                  <a:schemeClr val="dk1"/>
                </a:solidFill>
                <a:latin typeface="Times New Roman"/>
                <a:ea typeface="Times New Roman"/>
                <a:cs typeface="Times New Roman"/>
                <a:sym typeface="Times New Roman"/>
              </a:rPr>
              <a:t>knee extensor mechanism allograft </a:t>
            </a:r>
            <a:r>
              <a:rPr lang="en-US" sz="1900" b="0" i="0" u="none" strike="noStrike" cap="none" dirty="0">
                <a:solidFill>
                  <a:srgbClr val="131314"/>
                </a:solidFill>
                <a:highlight>
                  <a:srgbClr val="FFFFFF"/>
                </a:highlight>
                <a:latin typeface="Times New Roman"/>
                <a:ea typeface="Times New Roman"/>
                <a:cs typeface="Times New Roman"/>
                <a:sym typeface="Times New Roman"/>
              </a:rPr>
              <a:t>is indicated for patients who have undergone multiple prior revision surgeries, who have experienced failure of nonoperative management.</a:t>
            </a:r>
            <a:endParaRPr sz="19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1"/>
          <p:cNvSpPr txBox="1">
            <a:spLocks noGrp="1"/>
          </p:cNvSpPr>
          <p:nvPr>
            <p:ph type="subTitle" idx="1"/>
          </p:nvPr>
        </p:nvSpPr>
        <p:spPr>
          <a:xfrm>
            <a:off x="472803" y="1948544"/>
            <a:ext cx="10608854" cy="4296954"/>
          </a:xfrm>
          <a:prstGeom prst="rect">
            <a:avLst/>
          </a:prstGeom>
          <a:noFill/>
          <a:ln>
            <a:noFill/>
          </a:ln>
        </p:spPr>
        <p:txBody>
          <a:bodyPr spcFirstLastPara="1" wrap="square" lIns="91425" tIns="45700" rIns="91425" bIns="45700" anchor="t" anchorCtr="0">
            <a:normAutofit fontScale="55000" lnSpcReduction="20000"/>
          </a:bodyPr>
          <a:lstStyle/>
          <a:p>
            <a:pPr marL="0" indent="0">
              <a:spcBef>
                <a:spcPts val="0"/>
              </a:spcBef>
              <a:buSzPts val="4800"/>
            </a:pPr>
            <a:r>
              <a:rPr lang="en-US" sz="4000" b="1" i="0" u="none" strike="noStrike" cap="none" dirty="0">
                <a:solidFill>
                  <a:srgbClr val="000000"/>
                </a:solidFill>
                <a:highlight>
                  <a:srgbClr val="FF0000"/>
                </a:highlight>
                <a:latin typeface="Tahoma" panose="020B0604030504040204" pitchFamily="34" charset="0"/>
                <a:ea typeface="Tahoma" panose="020B0604030504040204" pitchFamily="34" charset="0"/>
                <a:cs typeface="Tahoma" panose="020B0604030504040204" pitchFamily="34" charset="0"/>
                <a:sym typeface="Times New Roman"/>
              </a:rPr>
              <a:t>Question:</a:t>
            </a:r>
          </a:p>
          <a:p>
            <a:pPr marL="0" indent="0">
              <a:spcBef>
                <a:spcPts val="0"/>
              </a:spcBef>
              <a:buSzPts val="4800"/>
            </a:pPr>
            <a:endParaRPr lang="tr-TR" sz="4000" b="1" dirty="0">
              <a:solidFill>
                <a:schemeClr val="tx1"/>
              </a:solidFill>
              <a:highlight>
                <a:srgbClr val="FF0000"/>
              </a:highlight>
              <a:latin typeface="Tahoma" panose="020B0604030504040204" pitchFamily="34" charset="0"/>
              <a:ea typeface="Tahoma" panose="020B0604030504040204" pitchFamily="34" charset="0"/>
              <a:cs typeface="Tahoma" panose="020B0604030504040204" pitchFamily="34" charset="0"/>
              <a:sym typeface="Times New Roman"/>
            </a:endParaRPr>
          </a:p>
          <a:p>
            <a:pPr marL="0" indent="0">
              <a:spcBef>
                <a:spcPts val="0"/>
              </a:spcBef>
              <a:buSzPts val="4800"/>
            </a:pPr>
            <a:r>
              <a:rPr lang="en-US" sz="4000" b="1" dirty="0">
                <a:solidFill>
                  <a:srgbClr val="1155CC"/>
                </a:solidFill>
                <a:highlight>
                  <a:srgbClr val="FFFFFF"/>
                </a:highlight>
                <a:latin typeface="Tahoma" panose="020B0604030504040204" pitchFamily="34" charset="0"/>
                <a:ea typeface="Tahoma" panose="020B0604030504040204" pitchFamily="34" charset="0"/>
                <a:cs typeface="Tahoma" panose="020B0604030504040204" pitchFamily="34" charset="0"/>
                <a:sym typeface="Times New Roman"/>
              </a:rPr>
              <a:t>Is there a role for reinforcing soft tissue repairs or flaps for patients with abductor deficiency ?</a:t>
            </a:r>
          </a:p>
          <a:p>
            <a:pPr marL="0" lvl="0" indent="0" rtl="0">
              <a:lnSpc>
                <a:spcPct val="90000"/>
              </a:lnSpc>
              <a:spcBef>
                <a:spcPts val="0"/>
              </a:spcBef>
              <a:spcAft>
                <a:spcPts val="0"/>
              </a:spcAft>
              <a:buClr>
                <a:schemeClr val="dk1"/>
              </a:buClr>
              <a:buSzPts val="4800"/>
              <a:buFont typeface="Noto Sans Symbols"/>
              <a:buNone/>
            </a:pPr>
            <a:endParaRPr lang="tr-TR" sz="4000" b="1" dirty="0">
              <a:highlight>
                <a:srgbClr val="00FF00"/>
              </a:highlight>
              <a:latin typeface="Tahoma" panose="020B0604030504040204" pitchFamily="34" charset="0"/>
              <a:ea typeface="Tahoma" panose="020B0604030504040204" pitchFamily="34" charset="0"/>
              <a:cs typeface="Tahoma" panose="020B0604030504040204" pitchFamily="34" charset="0"/>
              <a:sym typeface="Times New Roman"/>
            </a:endParaRPr>
          </a:p>
          <a:p>
            <a:pPr marL="0" lvl="0" indent="0" rtl="0">
              <a:lnSpc>
                <a:spcPct val="90000"/>
              </a:lnSpc>
              <a:spcBef>
                <a:spcPts val="0"/>
              </a:spcBef>
              <a:spcAft>
                <a:spcPts val="0"/>
              </a:spcAft>
              <a:buClr>
                <a:schemeClr val="dk1"/>
              </a:buClr>
              <a:buSzPts val="4800"/>
              <a:buFont typeface="Noto Sans Symbols"/>
              <a:buNone/>
            </a:pPr>
            <a:r>
              <a:rPr lang="en-US" sz="4000" b="1" dirty="0">
                <a:highlight>
                  <a:srgbClr val="00FF00"/>
                </a:highlight>
                <a:latin typeface="Tahoma" panose="020B0604030504040204" pitchFamily="34" charset="0"/>
                <a:ea typeface="Tahoma" panose="020B0604030504040204" pitchFamily="34" charset="0"/>
                <a:cs typeface="Tahoma" panose="020B0604030504040204" pitchFamily="34" charset="0"/>
                <a:sym typeface="Times New Roman"/>
              </a:rPr>
              <a:t>Response:</a:t>
            </a:r>
            <a:endParaRPr sz="4000" b="1" dirty="0">
              <a:highlight>
                <a:srgbClr val="00FF00"/>
              </a:highlight>
              <a:latin typeface="Tahoma" panose="020B0604030504040204" pitchFamily="34" charset="0"/>
              <a:ea typeface="Tahoma" panose="020B0604030504040204" pitchFamily="34" charset="0"/>
              <a:cs typeface="Tahoma" panose="020B0604030504040204" pitchFamily="34" charset="0"/>
              <a:sym typeface="Times New Roman"/>
            </a:endParaRPr>
          </a:p>
          <a:p>
            <a:pPr marL="0" lvl="0" indent="0" algn="just" rtl="0">
              <a:lnSpc>
                <a:spcPct val="200000"/>
              </a:lnSpc>
              <a:spcBef>
                <a:spcPts val="1200"/>
              </a:spcBef>
              <a:spcAft>
                <a:spcPts val="0"/>
              </a:spcAft>
              <a:buSzPts val="2400"/>
              <a:buNone/>
            </a:pPr>
            <a:r>
              <a:rPr lang="en-US" sz="4000" b="1" dirty="0">
                <a:solidFill>
                  <a:srgbClr val="3C78D8"/>
                </a:solidFill>
                <a:latin typeface="Tahoma" panose="020B0604030504040204" pitchFamily="34" charset="0"/>
                <a:ea typeface="Tahoma" panose="020B0604030504040204" pitchFamily="34" charset="0"/>
                <a:cs typeface="Tahoma" panose="020B0604030504040204" pitchFamily="34" charset="0"/>
                <a:sym typeface="Times New Roman"/>
              </a:rPr>
              <a:t>Yes. Reinforcing soft tissue repairs, either alone or in combination with muscle flaps, should be considered in patients with abductor </a:t>
            </a:r>
            <a:r>
              <a:rPr lang="en-US" sz="4000" b="1" dirty="0">
                <a:solidFill>
                  <a:srgbClr val="3C78D8"/>
                </a:solidFill>
                <a:highlight>
                  <a:srgbClr val="FFFFFF"/>
                </a:highlight>
                <a:latin typeface="Tahoma" panose="020B0604030504040204" pitchFamily="34" charset="0"/>
                <a:ea typeface="Tahoma" panose="020B0604030504040204" pitchFamily="34" charset="0"/>
                <a:cs typeface="Tahoma" panose="020B0604030504040204" pitchFamily="34" charset="0"/>
                <a:sym typeface="Times New Roman"/>
              </a:rPr>
              <a:t>deficiency undergoing revision</a:t>
            </a:r>
            <a:r>
              <a:rPr lang="en-US" sz="4000" b="1" dirty="0">
                <a:solidFill>
                  <a:srgbClr val="3C78D8"/>
                </a:solidFill>
                <a:latin typeface="Tahoma" panose="020B0604030504040204" pitchFamily="34" charset="0"/>
                <a:ea typeface="Tahoma" panose="020B0604030504040204" pitchFamily="34" charset="0"/>
                <a:cs typeface="Tahoma" panose="020B0604030504040204" pitchFamily="34" charset="0"/>
                <a:sym typeface="Times New Roman"/>
              </a:rPr>
              <a:t> total hip arthroplasty.</a:t>
            </a:r>
            <a:endParaRPr sz="4000" b="1" dirty="0">
              <a:solidFill>
                <a:srgbClr val="3C78D8"/>
              </a:solidFill>
              <a:latin typeface="Tahoma" panose="020B0604030504040204" pitchFamily="34" charset="0"/>
              <a:ea typeface="Tahoma" panose="020B0604030504040204" pitchFamily="34" charset="0"/>
              <a:cs typeface="Tahoma" panose="020B0604030504040204" pitchFamily="34" charset="0"/>
              <a:sym typeface="Times New Roman"/>
            </a:endParaRPr>
          </a:p>
          <a:p>
            <a:pPr marL="0" lvl="0" indent="0" algn="l" rtl="0">
              <a:lnSpc>
                <a:spcPct val="90000"/>
              </a:lnSpc>
              <a:spcBef>
                <a:spcPts val="1200"/>
              </a:spcBef>
              <a:spcAft>
                <a:spcPts val="0"/>
              </a:spcAft>
              <a:buClr>
                <a:srgbClr val="002060"/>
              </a:buClr>
              <a:buSzPts val="4400"/>
              <a:buNone/>
            </a:pPr>
            <a:endParaRPr sz="4400" dirty="0">
              <a:solidFill>
                <a:schemeClr val="lt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l="3043"/>
          <a:stretch/>
        </p:blipFill>
        <p:spPr>
          <a:xfrm>
            <a:off x="6113199" y="2330825"/>
            <a:ext cx="1728625" cy="2195061"/>
          </a:xfrm>
          <a:prstGeom prst="rect">
            <a:avLst/>
          </a:prstGeom>
          <a:noFill/>
          <a:ln>
            <a:noFill/>
          </a:ln>
        </p:spPr>
      </p:pic>
      <p:pic>
        <p:nvPicPr>
          <p:cNvPr id="96" name="Google Shape;96;p2"/>
          <p:cNvPicPr preferRelativeResize="0"/>
          <p:nvPr/>
        </p:nvPicPr>
        <p:blipFill rotWithShape="1">
          <a:blip r:embed="rId4">
            <a:alphaModFix/>
          </a:blip>
          <a:srcRect b="18146"/>
          <a:stretch/>
        </p:blipFill>
        <p:spPr>
          <a:xfrm>
            <a:off x="902250" y="2330825"/>
            <a:ext cx="2110619" cy="2195051"/>
          </a:xfrm>
          <a:prstGeom prst="rect">
            <a:avLst/>
          </a:prstGeom>
          <a:noFill/>
          <a:ln>
            <a:noFill/>
          </a:ln>
        </p:spPr>
      </p:pic>
      <p:pic>
        <p:nvPicPr>
          <p:cNvPr id="97" name="Google Shape;97;p2"/>
          <p:cNvPicPr preferRelativeResize="0"/>
          <p:nvPr/>
        </p:nvPicPr>
        <p:blipFill rotWithShape="1">
          <a:blip r:embed="rId5">
            <a:alphaModFix/>
          </a:blip>
          <a:srcRect b="15768"/>
          <a:stretch/>
        </p:blipFill>
        <p:spPr>
          <a:xfrm>
            <a:off x="8897700" y="2330175"/>
            <a:ext cx="1951383" cy="2196350"/>
          </a:xfrm>
          <a:prstGeom prst="rect">
            <a:avLst/>
          </a:prstGeom>
          <a:noFill/>
          <a:ln>
            <a:noFill/>
          </a:ln>
        </p:spPr>
      </p:pic>
      <p:sp>
        <p:nvSpPr>
          <p:cNvPr id="98" name="Google Shape;98;p2"/>
          <p:cNvSpPr txBox="1"/>
          <p:nvPr/>
        </p:nvSpPr>
        <p:spPr>
          <a:xfrm>
            <a:off x="1064175" y="4699425"/>
            <a:ext cx="10661400" cy="461700"/>
          </a:xfrm>
          <a:prstGeom prst="rect">
            <a:avLst/>
          </a:prstGeom>
          <a:noFill/>
          <a:ln>
            <a:noFill/>
          </a:ln>
        </p:spPr>
        <p:txBody>
          <a:bodyPr spcFirstLastPara="1" wrap="square" lIns="91425" tIns="91425" rIns="91425" bIns="91425" anchor="t" anchorCtr="0">
            <a:spAutoFit/>
          </a:bodyPr>
          <a:lstStyle/>
          <a:p>
            <a:pPr marL="0" marR="762000" lvl="0" indent="0" algn="just" rtl="0">
              <a:lnSpc>
                <a:spcPct val="200000"/>
              </a:lnSpc>
              <a:spcBef>
                <a:spcPts val="0"/>
              </a:spcBef>
              <a:spcAft>
                <a:spcPts val="0"/>
              </a:spcAft>
              <a:buNone/>
            </a:pPr>
            <a:r>
              <a:rPr lang="en-US" sz="1800" b="1">
                <a:solidFill>
                  <a:schemeClr val="dk1"/>
                </a:solidFill>
                <a:latin typeface="Times New Roman"/>
                <a:ea typeface="Times New Roman"/>
                <a:cs typeface="Times New Roman"/>
                <a:sym typeface="Times New Roman"/>
              </a:rPr>
              <a:t>İbrahim Azboy                      Şahin Karalar                </a:t>
            </a:r>
            <a:r>
              <a:rPr lang="en-US" sz="1800" b="1">
                <a:solidFill>
                  <a:srgbClr val="1F1F1F"/>
                </a:solidFill>
                <a:highlight>
                  <a:srgbClr val="FFFFFF"/>
                </a:highlight>
                <a:latin typeface="Times New Roman"/>
                <a:ea typeface="Times New Roman"/>
                <a:cs typeface="Times New Roman"/>
                <a:sym typeface="Times New Roman"/>
              </a:rPr>
              <a:t>Aasis Unnanuntana                  Kerem Başarır</a:t>
            </a:r>
            <a:endParaRPr sz="1800"/>
          </a:p>
        </p:txBody>
      </p:sp>
      <p:pic>
        <p:nvPicPr>
          <p:cNvPr id="99" name="Google Shape;99;p2"/>
          <p:cNvPicPr preferRelativeResize="0"/>
          <p:nvPr/>
        </p:nvPicPr>
        <p:blipFill>
          <a:blip r:embed="rId6">
            <a:alphaModFix/>
          </a:blip>
          <a:stretch>
            <a:fillRect/>
          </a:stretch>
        </p:blipFill>
        <p:spPr>
          <a:xfrm>
            <a:off x="3698737" y="2237191"/>
            <a:ext cx="1728625" cy="23836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subTitle" idx="1"/>
          </p:nvPr>
        </p:nvSpPr>
        <p:spPr>
          <a:xfrm>
            <a:off x="1357746" y="2022619"/>
            <a:ext cx="9401298" cy="4470255"/>
          </a:xfrm>
          <a:prstGeom prst="rect">
            <a:avLst/>
          </a:prstGeom>
          <a:noFill/>
          <a:ln>
            <a:noFill/>
          </a:ln>
        </p:spPr>
        <p:txBody>
          <a:bodyPr spcFirstLastPara="1" wrap="square" lIns="91425" tIns="45700" rIns="91425" bIns="45700" anchor="t" anchorCtr="0">
            <a:normAutofit/>
          </a:bodyPr>
          <a:lstStyle/>
          <a:p>
            <a:pPr marL="342900" lvl="0" indent="-38100" algn="l" rtl="0">
              <a:lnSpc>
                <a:spcPct val="90000"/>
              </a:lnSpc>
              <a:spcBef>
                <a:spcPts val="0"/>
              </a:spcBef>
              <a:spcAft>
                <a:spcPts val="0"/>
              </a:spcAft>
              <a:buClr>
                <a:schemeClr val="dk1"/>
              </a:buClr>
              <a:buSzPts val="4800"/>
              <a:buFont typeface="Noto Sans Symbols"/>
              <a:buNone/>
            </a:pPr>
            <a:endParaRPr sz="4800">
              <a:solidFill>
                <a:schemeClr val="lt1"/>
              </a:solidFill>
              <a:latin typeface="Times New Roman"/>
              <a:ea typeface="Times New Roman"/>
              <a:cs typeface="Times New Roman"/>
              <a:sym typeface="Times New Roman"/>
            </a:endParaRPr>
          </a:p>
        </p:txBody>
      </p:sp>
      <p:sp>
        <p:nvSpPr>
          <p:cNvPr id="105" name="Google Shape;105;p3"/>
          <p:cNvSpPr txBox="1">
            <a:spLocks noGrp="1"/>
          </p:cNvSpPr>
          <p:nvPr>
            <p:ph type="title"/>
          </p:nvPr>
        </p:nvSpPr>
        <p:spPr>
          <a:xfrm>
            <a:off x="831175" y="1801050"/>
            <a:ext cx="10300800" cy="3500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just" rtl="0">
              <a:lnSpc>
                <a:spcPct val="200000"/>
              </a:lnSpc>
              <a:spcBef>
                <a:spcPts val="0"/>
              </a:spcBef>
              <a:spcAft>
                <a:spcPts val="0"/>
              </a:spcAft>
              <a:buClr>
                <a:srgbClr val="002060"/>
              </a:buClr>
              <a:buSzPts val="3960"/>
              <a:buFont typeface="Times New Roman"/>
              <a:buNone/>
            </a:pPr>
            <a:r>
              <a:rPr lang="en-US" sz="2760">
                <a:solidFill>
                  <a:srgbClr val="002060"/>
                </a:solidFill>
                <a:latin typeface="Times New Roman"/>
                <a:ea typeface="Times New Roman"/>
                <a:cs typeface="Times New Roman"/>
                <a:sym typeface="Times New Roman"/>
              </a:rPr>
              <a:t>Abductor deficiency is a serious complication in total hip arthroplasty. </a:t>
            </a:r>
            <a:endParaRPr sz="2760">
              <a:solidFill>
                <a:srgbClr val="002060"/>
              </a:solidFill>
              <a:latin typeface="Times New Roman"/>
              <a:ea typeface="Times New Roman"/>
              <a:cs typeface="Times New Roman"/>
              <a:sym typeface="Times New Roman"/>
            </a:endParaRPr>
          </a:p>
          <a:p>
            <a:pPr marL="0" lvl="0" indent="0" algn="just" rtl="0">
              <a:lnSpc>
                <a:spcPct val="200000"/>
              </a:lnSpc>
              <a:spcBef>
                <a:spcPts val="0"/>
              </a:spcBef>
              <a:spcAft>
                <a:spcPts val="0"/>
              </a:spcAft>
              <a:buClr>
                <a:srgbClr val="002060"/>
              </a:buClr>
              <a:buSzPts val="3960"/>
              <a:buFont typeface="Times New Roman"/>
              <a:buNone/>
            </a:pPr>
            <a:r>
              <a:rPr lang="en-US" sz="2760">
                <a:solidFill>
                  <a:srgbClr val="002060"/>
                </a:solidFill>
                <a:latin typeface="Times New Roman"/>
                <a:ea typeface="Times New Roman"/>
                <a:cs typeface="Times New Roman"/>
                <a:sym typeface="Times New Roman"/>
              </a:rPr>
              <a:t>This condition can lead to limping, pain, instability, and the need for revision surgeries in patients. </a:t>
            </a:r>
            <a:endParaRPr sz="2760">
              <a:solidFill>
                <a:srgbClr val="00206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p:nvPr/>
        </p:nvSpPr>
        <p:spPr>
          <a:xfrm>
            <a:off x="1804181" y="2000245"/>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4400"/>
              <a:buFont typeface="Times New Roman"/>
              <a:buNone/>
            </a:pPr>
            <a:r>
              <a:rPr lang="en-US" sz="4400" b="0" i="0" u="sng" strike="noStrike" cap="none">
                <a:solidFill>
                  <a:srgbClr val="002060"/>
                </a:solidFill>
                <a:latin typeface="Times New Roman"/>
                <a:ea typeface="Times New Roman"/>
                <a:cs typeface="Times New Roman"/>
                <a:sym typeface="Times New Roman"/>
              </a:rPr>
              <a:t>Literature Review/Process</a:t>
            </a:r>
            <a:endParaRPr sz="4400" b="0" i="0" u="sng" strike="noStrike" cap="none">
              <a:solidFill>
                <a:srgbClr val="002060"/>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chemeClr val="dk1"/>
              </a:buClr>
              <a:buSzPts val="4400"/>
              <a:buFont typeface="Play"/>
              <a:buNone/>
            </a:pPr>
            <a:endParaRPr sz="4400" b="0" i="0" u="none" strike="noStrike" cap="none">
              <a:solidFill>
                <a:srgbClr val="002060"/>
              </a:solidFill>
              <a:latin typeface="Times New Roman"/>
              <a:ea typeface="Times New Roman"/>
              <a:cs typeface="Times New Roman"/>
              <a:sym typeface="Times New Roman"/>
            </a:endParaRPr>
          </a:p>
        </p:txBody>
      </p:sp>
      <p:sp>
        <p:nvSpPr>
          <p:cNvPr id="111" name="Google Shape;111;p4"/>
          <p:cNvSpPr txBox="1"/>
          <p:nvPr/>
        </p:nvSpPr>
        <p:spPr>
          <a:xfrm>
            <a:off x="1855800" y="3605900"/>
            <a:ext cx="94281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3400"/>
              <a:buFont typeface="Arial"/>
              <a:buNone/>
            </a:pPr>
            <a:r>
              <a:rPr lang="en-US" sz="2800" b="0" i="0" u="none" strike="noStrike" cap="none">
                <a:solidFill>
                  <a:srgbClr val="222222"/>
                </a:solidFill>
                <a:highlight>
                  <a:srgbClr val="FFFFFF"/>
                </a:highlight>
                <a:latin typeface="Times New Roman"/>
                <a:ea typeface="Times New Roman"/>
                <a:cs typeface="Times New Roman"/>
                <a:sym typeface="Times New Roman"/>
              </a:rPr>
              <a:t>Hip arthroplasty, abductor deficiency, hip abductor repair, revision hip arthroplasty</a:t>
            </a:r>
            <a:endParaRPr sz="3400" b="0" i="0" u="none" strike="noStrike" cap="none">
              <a:solidFill>
                <a:schemeClr val="dk1"/>
              </a:solidFill>
              <a:latin typeface="Arial"/>
              <a:ea typeface="Arial"/>
              <a:cs typeface="Arial"/>
              <a:sym typeface="Arial"/>
            </a:endParaRPr>
          </a:p>
        </p:txBody>
      </p:sp>
      <p:sp>
        <p:nvSpPr>
          <p:cNvPr id="112" name="Google Shape;112;p4"/>
          <p:cNvSpPr txBox="1"/>
          <p:nvPr/>
        </p:nvSpPr>
        <p:spPr>
          <a:xfrm>
            <a:off x="1855800" y="2897800"/>
            <a:ext cx="4658400" cy="78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Arial"/>
                <a:ea typeface="Arial"/>
                <a:cs typeface="Arial"/>
                <a:sym typeface="Arial"/>
              </a:rPr>
              <a:t>Mesh Terms</a:t>
            </a:r>
            <a:endParaRPr sz="3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p:nvPr/>
        </p:nvSpPr>
        <p:spPr>
          <a:xfrm>
            <a:off x="1816602" y="1495150"/>
            <a:ext cx="65565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4400"/>
              <a:buFont typeface="Times New Roman"/>
              <a:buNone/>
            </a:pPr>
            <a:r>
              <a:rPr lang="en-US" sz="4400" b="0" i="0" u="sng" strike="noStrike" cap="none">
                <a:solidFill>
                  <a:srgbClr val="002060"/>
                </a:solidFill>
                <a:latin typeface="Times New Roman"/>
                <a:ea typeface="Times New Roman"/>
                <a:cs typeface="Times New Roman"/>
                <a:sym typeface="Times New Roman"/>
              </a:rPr>
              <a:t>Literature Review/Process</a:t>
            </a:r>
            <a:endParaRPr sz="4400" b="0" i="0" u="sng" strike="noStrike" cap="none">
              <a:solidFill>
                <a:srgbClr val="002060"/>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chemeClr val="dk1"/>
              </a:buClr>
              <a:buSzPts val="4400"/>
              <a:buFont typeface="Play"/>
              <a:buNone/>
            </a:pPr>
            <a:endParaRPr sz="4400" b="0" i="0" u="none" strike="noStrike" cap="none">
              <a:solidFill>
                <a:srgbClr val="002060"/>
              </a:solidFill>
              <a:latin typeface="Times New Roman"/>
              <a:ea typeface="Times New Roman"/>
              <a:cs typeface="Times New Roman"/>
              <a:sym typeface="Times New Roman"/>
            </a:endParaRPr>
          </a:p>
        </p:txBody>
      </p:sp>
      <p:sp>
        <p:nvSpPr>
          <p:cNvPr id="118" name="Google Shape;118;p5"/>
          <p:cNvSpPr txBox="1"/>
          <p:nvPr/>
        </p:nvSpPr>
        <p:spPr>
          <a:xfrm>
            <a:off x="1816600" y="2348000"/>
            <a:ext cx="10047000" cy="3276600"/>
          </a:xfrm>
          <a:prstGeom prst="rect">
            <a:avLst/>
          </a:prstGeom>
          <a:noFill/>
          <a:ln>
            <a:noFill/>
          </a:ln>
        </p:spPr>
        <p:txBody>
          <a:bodyPr spcFirstLastPara="1" wrap="square" lIns="91425" tIns="91425" rIns="91425" bIns="91425" anchor="t" anchorCtr="0">
            <a:noAutofit/>
          </a:bodyPr>
          <a:lstStyle/>
          <a:p>
            <a:pPr marL="0" marR="762000" lvl="0" indent="0" algn="l" rtl="0">
              <a:lnSpc>
                <a:spcPct val="115000"/>
              </a:lnSpc>
              <a:spcBef>
                <a:spcPts val="0"/>
              </a:spcBef>
              <a:spcAft>
                <a:spcPts val="0"/>
              </a:spcAft>
              <a:buClr>
                <a:schemeClr val="dk1"/>
              </a:buClr>
              <a:buSzPts val="1100"/>
              <a:buFont typeface="Arial"/>
              <a:buNone/>
            </a:pPr>
            <a:r>
              <a:rPr lang="en-US" sz="2400" b="1" i="0" u="none" strike="noStrike" cap="none">
                <a:solidFill>
                  <a:srgbClr val="222222"/>
                </a:solidFill>
                <a:highlight>
                  <a:srgbClr val="FFFFFF"/>
                </a:highlight>
                <a:latin typeface="Times New Roman"/>
                <a:ea typeface="Times New Roman"/>
                <a:cs typeface="Times New Roman"/>
                <a:sym typeface="Times New Roman"/>
              </a:rPr>
              <a:t>Inclusions:    </a:t>
            </a:r>
            <a:r>
              <a:rPr lang="en-US" sz="2200" b="0" i="0" u="none" strike="noStrike" cap="none">
                <a:solidFill>
                  <a:srgbClr val="222222"/>
                </a:solidFill>
                <a:highlight>
                  <a:srgbClr val="FFFFFF"/>
                </a:highlight>
                <a:latin typeface="Times New Roman"/>
                <a:ea typeface="Times New Roman"/>
                <a:cs typeface="Times New Roman"/>
                <a:sym typeface="Times New Roman"/>
              </a:rPr>
              <a:t>Total hip replacement cases,  total hip revision cases</a:t>
            </a:r>
            <a:endParaRPr sz="2200" b="0" i="0" u="none" strike="noStrike" cap="none">
              <a:solidFill>
                <a:srgbClr val="222222"/>
              </a:solidFill>
              <a:highlight>
                <a:srgbClr val="FFFFFF"/>
              </a:highlight>
              <a:latin typeface="Times New Roman"/>
              <a:ea typeface="Times New Roman"/>
              <a:cs typeface="Times New Roman"/>
              <a:sym typeface="Times New Roman"/>
            </a:endParaRPr>
          </a:p>
          <a:p>
            <a:pPr marL="0" marR="762000" lvl="0" indent="0" algn="l" rtl="0">
              <a:lnSpc>
                <a:spcPct val="115000"/>
              </a:lnSpc>
              <a:spcBef>
                <a:spcPts val="0"/>
              </a:spcBef>
              <a:spcAft>
                <a:spcPts val="0"/>
              </a:spcAft>
              <a:buClr>
                <a:srgbClr val="000000"/>
              </a:buClr>
              <a:buSzPts val="2200"/>
              <a:buFont typeface="Arial"/>
              <a:buNone/>
            </a:pPr>
            <a:r>
              <a:rPr lang="en-US" sz="2200" b="0" i="0" u="none" strike="noStrike" cap="none">
                <a:solidFill>
                  <a:srgbClr val="222222"/>
                </a:solidFill>
                <a:highlight>
                  <a:srgbClr val="FFFFFF"/>
                </a:highlight>
                <a:latin typeface="Times New Roman"/>
                <a:ea typeface="Times New Roman"/>
                <a:cs typeface="Times New Roman"/>
                <a:sym typeface="Times New Roman"/>
              </a:rPr>
              <a:t>abductor mechanism deficiency following  hip  replacement, treatment strategies  of abductor deficiency in hip replacement</a:t>
            </a:r>
            <a:endParaRPr sz="2200" b="0" i="0" u="none" strike="noStrike" cap="none">
              <a:solidFill>
                <a:srgbClr val="222222"/>
              </a:solidFill>
              <a:highlight>
                <a:srgbClr val="FFFFFF"/>
              </a:highlight>
              <a:latin typeface="Times New Roman"/>
              <a:ea typeface="Times New Roman"/>
              <a:cs typeface="Times New Roman"/>
              <a:sym typeface="Times New Roman"/>
            </a:endParaRPr>
          </a:p>
          <a:p>
            <a:pPr marL="0" marR="762000" lvl="0" indent="0" algn="l" rtl="0">
              <a:lnSpc>
                <a:spcPct val="115000"/>
              </a:lnSpc>
              <a:spcBef>
                <a:spcPts val="0"/>
              </a:spcBef>
              <a:spcAft>
                <a:spcPts val="0"/>
              </a:spcAft>
              <a:buClr>
                <a:srgbClr val="000000"/>
              </a:buClr>
              <a:buSzPts val="2200"/>
              <a:buFont typeface="Arial"/>
              <a:buNone/>
            </a:pPr>
            <a:endParaRPr sz="2200" b="0" i="0" u="none" strike="noStrike" cap="none">
              <a:solidFill>
                <a:srgbClr val="222222"/>
              </a:solidFill>
              <a:highlight>
                <a:srgbClr val="FFFFFF"/>
              </a:highlight>
              <a:latin typeface="Times New Roman"/>
              <a:ea typeface="Times New Roman"/>
              <a:cs typeface="Times New Roman"/>
              <a:sym typeface="Times New Roman"/>
            </a:endParaRPr>
          </a:p>
          <a:p>
            <a:pPr marL="0" marR="762000" lvl="0" indent="0" algn="l" rtl="0">
              <a:lnSpc>
                <a:spcPct val="115000"/>
              </a:lnSpc>
              <a:spcBef>
                <a:spcPts val="0"/>
              </a:spcBef>
              <a:spcAft>
                <a:spcPts val="0"/>
              </a:spcAft>
              <a:buClr>
                <a:schemeClr val="dk1"/>
              </a:buClr>
              <a:buSzPts val="1100"/>
              <a:buFont typeface="Arial"/>
              <a:buNone/>
            </a:pPr>
            <a:r>
              <a:rPr lang="en-US" sz="2400" b="1" i="0" u="none" strike="noStrike" cap="none">
                <a:solidFill>
                  <a:srgbClr val="222222"/>
                </a:solidFill>
                <a:highlight>
                  <a:srgbClr val="FFFFFF"/>
                </a:highlight>
                <a:latin typeface="Times New Roman"/>
                <a:ea typeface="Times New Roman"/>
                <a:cs typeface="Times New Roman"/>
                <a:sym typeface="Times New Roman"/>
              </a:rPr>
              <a:t>Exclusions</a:t>
            </a:r>
            <a:r>
              <a:rPr lang="en-US" sz="2200" b="0" i="0" u="none" strike="noStrike" cap="none">
                <a:solidFill>
                  <a:srgbClr val="222222"/>
                </a:solidFill>
                <a:highlight>
                  <a:srgbClr val="FFFFFF"/>
                </a:highlight>
                <a:latin typeface="Times New Roman"/>
                <a:ea typeface="Times New Roman"/>
                <a:cs typeface="Times New Roman"/>
                <a:sym typeface="Times New Roman"/>
              </a:rPr>
              <a:t>: </a:t>
            </a:r>
            <a:r>
              <a:rPr lang="en-US" sz="2200" b="0" i="0" u="none" strike="noStrike" cap="none">
                <a:solidFill>
                  <a:schemeClr val="dk1"/>
                </a:solidFill>
                <a:highlight>
                  <a:srgbClr val="FFFFFF"/>
                </a:highlight>
                <a:latin typeface="Times New Roman"/>
                <a:ea typeface="Times New Roman"/>
                <a:cs typeface="Times New Roman"/>
                <a:sym typeface="Times New Roman"/>
              </a:rPr>
              <a:t>Native hip joint, no soft tissue reconstruction procedure, </a:t>
            </a:r>
            <a:endParaRPr sz="2200" b="0" i="0" u="none" strike="noStrike" cap="none">
              <a:solidFill>
                <a:schemeClr val="dk1"/>
              </a:solidFill>
              <a:highlight>
                <a:srgbClr val="FFFFFF"/>
              </a:highlight>
              <a:latin typeface="Times New Roman"/>
              <a:ea typeface="Times New Roman"/>
              <a:cs typeface="Times New Roman"/>
              <a:sym typeface="Times New Roman"/>
            </a:endParaRPr>
          </a:p>
          <a:p>
            <a:pPr marL="0" marR="762000" lvl="0" indent="0" algn="l" rtl="0">
              <a:lnSpc>
                <a:spcPct val="115000"/>
              </a:lnSpc>
              <a:spcBef>
                <a:spcPts val="0"/>
              </a:spcBef>
              <a:spcAft>
                <a:spcPts val="0"/>
              </a:spcAft>
              <a:buClr>
                <a:schemeClr val="dk1"/>
              </a:buClr>
              <a:buSzPts val="1100"/>
              <a:buFont typeface="Arial"/>
              <a:buNone/>
            </a:pPr>
            <a:r>
              <a:rPr lang="en-US" sz="2200" b="0" i="0" u="none" strike="noStrike" cap="none">
                <a:solidFill>
                  <a:schemeClr val="dk1"/>
                </a:solidFill>
                <a:highlight>
                  <a:srgbClr val="FFFFFF"/>
                </a:highlight>
                <a:latin typeface="Times New Roman"/>
                <a:ea typeface="Times New Roman"/>
                <a:cs typeface="Times New Roman"/>
                <a:sym typeface="Times New Roman"/>
              </a:rPr>
              <a:t>no functional outcomes or revision rates/complications or any other relevant outcomes</a:t>
            </a:r>
            <a:endParaRPr sz="2200" b="0" i="0" u="none" strike="noStrike" cap="none">
              <a:solidFill>
                <a:srgbClr val="22222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p:nvPr/>
        </p:nvSpPr>
        <p:spPr>
          <a:xfrm>
            <a:off x="1460100" y="1822900"/>
            <a:ext cx="9651000" cy="3882300"/>
          </a:xfrm>
          <a:prstGeom prst="rect">
            <a:avLst/>
          </a:prstGeom>
          <a:noFill/>
          <a:ln>
            <a:noFill/>
          </a:ln>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Clr>
                <a:srgbClr val="000000"/>
              </a:buClr>
              <a:buSzPts val="2200"/>
              <a:buFont typeface="Arial"/>
              <a:buNone/>
            </a:pPr>
            <a:r>
              <a:rPr lang="en-US" sz="2600" b="0" i="0" u="none" strike="noStrike" cap="none">
                <a:solidFill>
                  <a:schemeClr val="dk1"/>
                </a:solidFill>
                <a:latin typeface="Times New Roman"/>
                <a:ea typeface="Times New Roman"/>
                <a:cs typeface="Times New Roman"/>
                <a:sym typeface="Times New Roman"/>
              </a:rPr>
              <a:t>The literature review was conducted by using the Medline, Cochrane, and PubMed medical databases. </a:t>
            </a:r>
            <a:endParaRPr sz="2600" b="0" i="0" u="none" strike="noStrike" cap="none">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2200"/>
              <a:buFont typeface="Arial"/>
              <a:buNone/>
            </a:pPr>
            <a:r>
              <a:rPr lang="en-US" sz="2600" b="0" i="0" u="none" strike="noStrike" cap="none">
                <a:solidFill>
                  <a:schemeClr val="dk1"/>
                </a:solidFill>
                <a:latin typeface="Times New Roman"/>
                <a:ea typeface="Times New Roman"/>
                <a:cs typeface="Times New Roman"/>
                <a:sym typeface="Times New Roman"/>
              </a:rPr>
              <a:t>58 studies were </a:t>
            </a:r>
            <a:r>
              <a:rPr lang="en-US" sz="2600">
                <a:solidFill>
                  <a:schemeClr val="dk1"/>
                </a:solidFill>
                <a:latin typeface="Times New Roman"/>
                <a:ea typeface="Times New Roman"/>
                <a:cs typeface="Times New Roman"/>
                <a:sym typeface="Times New Roman"/>
              </a:rPr>
              <a:t>identified a</a:t>
            </a:r>
            <a:r>
              <a:rPr lang="en-US" sz="2600" b="0" i="0" u="none" strike="noStrike" cap="none">
                <a:solidFill>
                  <a:schemeClr val="dk1"/>
                </a:solidFill>
                <a:latin typeface="Times New Roman"/>
                <a:ea typeface="Times New Roman"/>
                <a:cs typeface="Times New Roman"/>
                <a:sym typeface="Times New Roman"/>
              </a:rPr>
              <a:t>nd evaluated by two different researchers. </a:t>
            </a:r>
            <a:endParaRPr sz="2600" b="0" i="0" u="none" strike="noStrike" cap="none">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2200"/>
              <a:buFont typeface="Arial"/>
              <a:buNone/>
            </a:pPr>
            <a:r>
              <a:rPr lang="en-US" sz="2600" b="0" i="0" u="none" strike="noStrike" cap="none">
                <a:solidFill>
                  <a:schemeClr val="dk1"/>
                </a:solidFill>
                <a:latin typeface="Times New Roman"/>
                <a:ea typeface="Times New Roman"/>
                <a:cs typeface="Times New Roman"/>
                <a:sym typeface="Times New Roman"/>
              </a:rPr>
              <a:t>After the evaluation, 18 studies were </a:t>
            </a:r>
            <a:r>
              <a:rPr lang="en-US" sz="2600">
                <a:solidFill>
                  <a:schemeClr val="dk1"/>
                </a:solidFill>
                <a:latin typeface="Times New Roman"/>
                <a:ea typeface="Times New Roman"/>
                <a:cs typeface="Times New Roman"/>
                <a:sym typeface="Times New Roman"/>
              </a:rPr>
              <a:t>included for final analysis. </a:t>
            </a:r>
            <a:endParaRPr sz="2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txBox="1"/>
          <p:nvPr/>
        </p:nvSpPr>
        <p:spPr>
          <a:xfrm>
            <a:off x="1036925" y="1596250"/>
            <a:ext cx="10912500" cy="4414500"/>
          </a:xfrm>
          <a:prstGeom prst="rect">
            <a:avLst/>
          </a:prstGeom>
          <a:noFill/>
          <a:ln>
            <a:noFill/>
          </a:ln>
        </p:spPr>
        <p:txBody>
          <a:bodyPr spcFirstLastPara="1" wrap="square" lIns="91425" tIns="91425" rIns="91425" bIns="91425" anchor="t" anchorCtr="0">
            <a:noAutofit/>
          </a:bodyPr>
          <a:lstStyle/>
          <a:p>
            <a:pPr marL="0" marR="0" lvl="0" indent="0" algn="just" rtl="0">
              <a:lnSpc>
                <a:spcPct val="200000"/>
              </a:lnSpc>
              <a:spcBef>
                <a:spcPts val="1200"/>
              </a:spcBef>
              <a:spcAft>
                <a:spcPts val="0"/>
              </a:spcAft>
              <a:buClr>
                <a:schemeClr val="dk1"/>
              </a:buClr>
              <a:buSzPts val="1100"/>
              <a:buFont typeface="Arial"/>
              <a:buNone/>
            </a:pPr>
            <a:r>
              <a:rPr lang="en-US" sz="2400" b="0" i="0" u="none" strike="noStrike" cap="none">
                <a:solidFill>
                  <a:schemeClr val="dk1"/>
                </a:solidFill>
                <a:latin typeface="Times New Roman"/>
                <a:ea typeface="Times New Roman"/>
                <a:cs typeface="Times New Roman"/>
                <a:sym typeface="Times New Roman"/>
              </a:rPr>
              <a:t>There are no randomized controlled trials or meta-analyses available on this topic.</a:t>
            </a:r>
            <a:endParaRPr sz="2400">
              <a:solidFill>
                <a:schemeClr val="dk1"/>
              </a:solidFill>
              <a:latin typeface="Times New Roman"/>
              <a:ea typeface="Times New Roman"/>
              <a:cs typeface="Times New Roman"/>
              <a:sym typeface="Times New Roman"/>
            </a:endParaRPr>
          </a:p>
          <a:p>
            <a:pPr marL="0" marR="0" lvl="0" indent="0" algn="just" rtl="0">
              <a:lnSpc>
                <a:spcPct val="200000"/>
              </a:lnSpc>
              <a:spcBef>
                <a:spcPts val="120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Of</a:t>
            </a:r>
            <a:r>
              <a:rPr lang="en-US" sz="2400">
                <a:solidFill>
                  <a:srgbClr val="002060"/>
                </a:solidFill>
                <a:latin typeface="Times New Roman"/>
                <a:ea typeface="Times New Roman"/>
                <a:cs typeface="Times New Roman"/>
                <a:sym typeface="Times New Roman"/>
              </a:rPr>
              <a:t> 18 </a:t>
            </a:r>
            <a:r>
              <a:rPr lang="en-US" sz="2400" b="0" i="0" u="none" strike="noStrike" cap="none">
                <a:solidFill>
                  <a:srgbClr val="002060"/>
                </a:solidFill>
                <a:latin typeface="Times New Roman"/>
                <a:ea typeface="Times New Roman"/>
                <a:cs typeface="Times New Roman"/>
                <a:sym typeface="Times New Roman"/>
              </a:rPr>
              <a:t>studies</a:t>
            </a:r>
            <a:r>
              <a:rPr lang="en-US" sz="2400">
                <a:solidFill>
                  <a:srgbClr val="002060"/>
                </a:solidFill>
                <a:latin typeface="Times New Roman"/>
                <a:ea typeface="Times New Roman"/>
                <a:cs typeface="Times New Roman"/>
                <a:sym typeface="Times New Roman"/>
              </a:rPr>
              <a:t>, </a:t>
            </a:r>
            <a:r>
              <a:rPr lang="en-US" sz="2400" b="0" i="0" u="none" strike="noStrike" cap="none">
                <a:solidFill>
                  <a:srgbClr val="002060"/>
                </a:solidFill>
                <a:latin typeface="Times New Roman"/>
                <a:ea typeface="Times New Roman"/>
                <a:cs typeface="Times New Roman"/>
                <a:sym typeface="Times New Roman"/>
              </a:rPr>
              <a:t>16 was ca</a:t>
            </a:r>
            <a:r>
              <a:rPr lang="en-US" sz="2400">
                <a:solidFill>
                  <a:srgbClr val="002060"/>
                </a:solidFill>
                <a:latin typeface="Times New Roman"/>
                <a:ea typeface="Times New Roman"/>
                <a:cs typeface="Times New Roman"/>
                <a:sym typeface="Times New Roman"/>
              </a:rPr>
              <a:t>se series, </a:t>
            </a:r>
            <a:r>
              <a:rPr lang="en-US" sz="2400" b="0" i="0" u="none" strike="noStrike" cap="none">
                <a:solidFill>
                  <a:srgbClr val="002060"/>
                </a:solidFill>
                <a:latin typeface="Times New Roman"/>
                <a:ea typeface="Times New Roman"/>
                <a:cs typeface="Times New Roman"/>
                <a:sym typeface="Times New Roman"/>
              </a:rPr>
              <a:t>one was </a:t>
            </a:r>
            <a:r>
              <a:rPr lang="en-US" sz="2400" b="0" i="0" u="none" strike="noStrike" cap="none">
                <a:solidFill>
                  <a:srgbClr val="212121"/>
                </a:solidFill>
                <a:highlight>
                  <a:srgbClr val="FFFFFF"/>
                </a:highlight>
                <a:latin typeface="Times New Roman"/>
                <a:ea typeface="Times New Roman"/>
                <a:cs typeface="Times New Roman"/>
                <a:sym typeface="Times New Roman"/>
              </a:rPr>
              <a:t>systematic review, and one </a:t>
            </a:r>
            <a:r>
              <a:rPr lang="en-US" sz="2400">
                <a:solidFill>
                  <a:srgbClr val="212121"/>
                </a:solidFill>
                <a:highlight>
                  <a:srgbClr val="FFFFFF"/>
                </a:highlight>
                <a:latin typeface="Times New Roman"/>
                <a:ea typeface="Times New Roman"/>
                <a:cs typeface="Times New Roman"/>
                <a:sym typeface="Times New Roman"/>
              </a:rPr>
              <a:t>was a</a:t>
            </a:r>
            <a:r>
              <a:rPr lang="en-US" sz="2400" b="0" i="0" u="none" strike="noStrike" cap="none">
                <a:solidFill>
                  <a:srgbClr val="212121"/>
                </a:solidFill>
                <a:highlight>
                  <a:srgbClr val="FFFFFF"/>
                </a:highlight>
                <a:latin typeface="Times New Roman"/>
                <a:ea typeface="Times New Roman"/>
                <a:cs typeface="Times New Roman"/>
                <a:sym typeface="Times New Roman"/>
              </a:rPr>
              <a:t> review</a:t>
            </a:r>
            <a:r>
              <a:rPr lang="en-US" sz="2400">
                <a:solidFill>
                  <a:srgbClr val="212121"/>
                </a:solidFill>
                <a:highlight>
                  <a:srgbClr val="FFFFFF"/>
                </a:highlight>
                <a:latin typeface="Times New Roman"/>
                <a:ea typeface="Times New Roman"/>
                <a:cs typeface="Times New Roman"/>
                <a:sym typeface="Times New Roman"/>
              </a:rPr>
              <a:t>.</a:t>
            </a:r>
            <a:endParaRPr sz="2400" b="0" i="0" u="none" strike="noStrike" cap="none">
              <a:solidFill>
                <a:srgbClr val="212121"/>
              </a:solidFill>
              <a:highlight>
                <a:srgbClr val="FFFFFF"/>
              </a:highlight>
              <a:latin typeface="Times New Roman"/>
              <a:ea typeface="Times New Roman"/>
              <a:cs typeface="Times New Roman"/>
              <a:sym typeface="Times New Roman"/>
            </a:endParaRPr>
          </a:p>
          <a:p>
            <a:pPr marL="0" marR="0" lvl="0" indent="0" algn="just" rtl="0">
              <a:lnSpc>
                <a:spcPct val="200000"/>
              </a:lnSpc>
              <a:spcBef>
                <a:spcPts val="1200"/>
              </a:spcBef>
              <a:spcAft>
                <a:spcPts val="0"/>
              </a:spcAft>
              <a:buClr>
                <a:schemeClr val="dk1"/>
              </a:buClr>
              <a:buSzPts val="1100"/>
              <a:buFont typeface="Arial"/>
              <a:buNone/>
            </a:pPr>
            <a:r>
              <a:rPr lang="en-US" sz="2400" b="0" i="0" u="none" strike="noStrike" cap="none">
                <a:solidFill>
                  <a:srgbClr val="212121"/>
                </a:solidFill>
                <a:highlight>
                  <a:srgbClr val="FFFFFF"/>
                </a:highlight>
                <a:latin typeface="Times New Roman"/>
                <a:ea typeface="Times New Roman"/>
                <a:cs typeface="Times New Roman"/>
                <a:sym typeface="Times New Roman"/>
              </a:rPr>
              <a:t>T</a:t>
            </a:r>
            <a:r>
              <a:rPr lang="en-US" sz="2400" b="0" i="0" u="none" strike="noStrike" cap="none">
                <a:solidFill>
                  <a:srgbClr val="002060"/>
                </a:solidFill>
                <a:latin typeface="Times New Roman"/>
                <a:ea typeface="Times New Roman"/>
                <a:cs typeface="Times New Roman"/>
                <a:sym typeface="Times New Roman"/>
              </a:rPr>
              <a:t>he included studies were published between 2007 and 2021</a:t>
            </a:r>
            <a:r>
              <a:rPr lang="en-US" sz="2400">
                <a:solidFill>
                  <a:srgbClr val="002060"/>
                </a:solidFill>
                <a:latin typeface="Times New Roman"/>
                <a:ea typeface="Times New Roman"/>
                <a:cs typeface="Times New Roman"/>
                <a:sym typeface="Times New Roman"/>
              </a:rPr>
              <a:t> </a:t>
            </a:r>
            <a:r>
              <a:rPr lang="en-US" sz="2400" b="0" i="0" u="none" strike="noStrike" cap="none">
                <a:solidFill>
                  <a:srgbClr val="002060"/>
                </a:solidFill>
                <a:latin typeface="Times New Roman"/>
                <a:ea typeface="Times New Roman"/>
                <a:cs typeface="Times New Roman"/>
                <a:sym typeface="Times New Roman"/>
              </a:rPr>
              <a:t>except one of the stud</a:t>
            </a:r>
            <a:r>
              <a:rPr lang="en-US" sz="2400">
                <a:solidFill>
                  <a:srgbClr val="002060"/>
                </a:solidFill>
                <a:latin typeface="Times New Roman"/>
                <a:ea typeface="Times New Roman"/>
                <a:cs typeface="Times New Roman"/>
                <a:sym typeface="Times New Roman"/>
              </a:rPr>
              <a:t>y</a:t>
            </a:r>
            <a:r>
              <a:rPr lang="en-US" sz="2400" b="0" i="0" u="none" strike="noStrike" cap="none">
                <a:solidFill>
                  <a:srgbClr val="002060"/>
                </a:solidFill>
                <a:latin typeface="Times New Roman"/>
                <a:ea typeface="Times New Roman"/>
                <a:cs typeface="Times New Roman"/>
                <a:sym typeface="Times New Roman"/>
              </a:rPr>
              <a:t> which </a:t>
            </a:r>
            <a:r>
              <a:rPr lang="en-US" sz="2400">
                <a:solidFill>
                  <a:srgbClr val="002060"/>
                </a:solidFill>
                <a:latin typeface="Times New Roman"/>
                <a:ea typeface="Times New Roman"/>
                <a:cs typeface="Times New Roman"/>
                <a:sym typeface="Times New Roman"/>
              </a:rPr>
              <a:t>was</a:t>
            </a:r>
            <a:r>
              <a:rPr lang="en-US" sz="2400" b="0" i="0" u="none" strike="noStrike" cap="none">
                <a:solidFill>
                  <a:srgbClr val="002060"/>
                </a:solidFill>
                <a:latin typeface="Times New Roman"/>
                <a:ea typeface="Times New Roman"/>
                <a:cs typeface="Times New Roman"/>
                <a:sym typeface="Times New Roman"/>
              </a:rPr>
              <a:t> published at 1995.</a:t>
            </a: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000000"/>
              </a:buClr>
              <a:buSzPts val="280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subTitle" idx="1"/>
          </p:nvPr>
        </p:nvSpPr>
        <p:spPr>
          <a:xfrm>
            <a:off x="1403650" y="2906515"/>
            <a:ext cx="9735900" cy="255240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SzPts val="1320"/>
              <a:buNone/>
            </a:pPr>
            <a:r>
              <a:rPr lang="en-US" sz="3060" b="1" dirty="0">
                <a:solidFill>
                  <a:srgbClr val="1155CC"/>
                </a:solidFill>
                <a:highlight>
                  <a:srgbClr val="FFFFFF"/>
                </a:highlight>
                <a:latin typeface="Times New Roman"/>
                <a:ea typeface="Times New Roman"/>
                <a:cs typeface="Times New Roman"/>
                <a:sym typeface="Times New Roman"/>
              </a:rPr>
              <a:t>Is there a role for reinforcing soft tissue repairs or flaps for patients with abductor deficiency ?</a:t>
            </a:r>
            <a:endParaRPr sz="3060" b="1" dirty="0">
              <a:solidFill>
                <a:srgbClr val="1155CC"/>
              </a:solidFill>
              <a:highlight>
                <a:srgbClr val="FFFFFF"/>
              </a:highlight>
              <a:latin typeface="Times New Roman"/>
              <a:ea typeface="Times New Roman"/>
              <a:cs typeface="Times New Roman"/>
              <a:sym typeface="Times New Roman"/>
            </a:endParaRPr>
          </a:p>
          <a:p>
            <a:pPr marL="342900" lvl="0" indent="-63500" algn="l" rtl="0">
              <a:lnSpc>
                <a:spcPct val="200000"/>
              </a:lnSpc>
              <a:spcBef>
                <a:spcPts val="1000"/>
              </a:spcBef>
              <a:spcAft>
                <a:spcPts val="0"/>
              </a:spcAft>
              <a:buClr>
                <a:schemeClr val="dk1"/>
              </a:buClr>
              <a:buSzPts val="2420"/>
              <a:buFont typeface="Noto Sans Symbols"/>
              <a:buNone/>
            </a:pPr>
            <a:endParaRPr sz="3060" dirty="0">
              <a:solidFill>
                <a:schemeClr val="lt1"/>
              </a:solidFill>
              <a:latin typeface="Times New Roman"/>
              <a:ea typeface="Times New Roman"/>
              <a:cs typeface="Times New Roman"/>
              <a:sym typeface="Times New Roman"/>
            </a:endParaRPr>
          </a:p>
        </p:txBody>
      </p:sp>
      <p:sp>
        <p:nvSpPr>
          <p:cNvPr id="134" name="Google Shape;134;p8"/>
          <p:cNvSpPr txBox="1"/>
          <p:nvPr/>
        </p:nvSpPr>
        <p:spPr>
          <a:xfrm>
            <a:off x="1468105" y="1540865"/>
            <a:ext cx="5278800" cy="141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5400" b="1" i="0" u="none" strike="noStrike" cap="none" dirty="0">
                <a:solidFill>
                  <a:srgbClr val="000000"/>
                </a:solidFill>
                <a:highlight>
                  <a:srgbClr val="FF0000"/>
                </a:highlight>
                <a:latin typeface="Times New Roman"/>
                <a:ea typeface="Times New Roman"/>
                <a:cs typeface="Times New Roman"/>
                <a:sym typeface="Times New Roman"/>
              </a:rPr>
              <a:t>Question:</a:t>
            </a:r>
            <a:endParaRPr sz="5400" b="1" i="0" u="none" strike="noStrike" cap="none" dirty="0">
              <a:solidFill>
                <a:srgbClr val="000000"/>
              </a:solidFill>
              <a:highlight>
                <a:srgbClr val="FF0000"/>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p:nvPr/>
        </p:nvSpPr>
        <p:spPr>
          <a:xfrm>
            <a:off x="1673925" y="2582609"/>
            <a:ext cx="9401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800"/>
              <a:buFont typeface="Times New Roman"/>
              <a:buNone/>
            </a:pPr>
            <a:endParaRPr sz="1400" b="0" i="0" u="none" strike="noStrike" cap="none">
              <a:solidFill>
                <a:srgbClr val="000000"/>
              </a:solidFill>
              <a:latin typeface="Arial"/>
              <a:ea typeface="Arial"/>
              <a:cs typeface="Arial"/>
              <a:sym typeface="Arial"/>
            </a:endParaRPr>
          </a:p>
        </p:txBody>
      </p:sp>
      <p:sp>
        <p:nvSpPr>
          <p:cNvPr id="140" name="Google Shape;140;p9"/>
          <p:cNvSpPr txBox="1">
            <a:spLocks noGrp="1"/>
          </p:cNvSpPr>
          <p:nvPr>
            <p:ph type="subTitle" idx="1"/>
          </p:nvPr>
        </p:nvSpPr>
        <p:spPr>
          <a:xfrm>
            <a:off x="910921" y="1440479"/>
            <a:ext cx="3520800" cy="1142400"/>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90000"/>
              </a:lnSpc>
              <a:spcBef>
                <a:spcPts val="0"/>
              </a:spcBef>
              <a:spcAft>
                <a:spcPts val="0"/>
              </a:spcAft>
              <a:buClr>
                <a:schemeClr val="lt1"/>
              </a:buClr>
              <a:buSzPts val="4800"/>
              <a:buFont typeface="Noto Sans Symbols"/>
              <a:buChar char="❖"/>
            </a:pPr>
            <a:r>
              <a:rPr lang="en-US" sz="4800" dirty="0">
                <a:solidFill>
                  <a:schemeClr val="lt1"/>
                </a:solidFill>
                <a:latin typeface="Times New Roman"/>
                <a:ea typeface="Times New Roman"/>
                <a:cs typeface="Times New Roman"/>
                <a:sym typeface="Times New Roman"/>
              </a:rPr>
              <a:t> </a:t>
            </a:r>
            <a:r>
              <a:rPr lang="en-US" sz="4800" b="1" dirty="0">
                <a:highlight>
                  <a:srgbClr val="FFFF00"/>
                </a:highlight>
                <a:latin typeface="Times New Roman"/>
                <a:ea typeface="Times New Roman"/>
                <a:cs typeface="Times New Roman"/>
                <a:sym typeface="Times New Roman"/>
              </a:rPr>
              <a:t>Rationale: </a:t>
            </a:r>
            <a:endParaRPr sz="4400" dirty="0">
              <a:highlight>
                <a:srgbClr val="FFFF00"/>
              </a:highlight>
              <a:latin typeface="Times New Roman"/>
              <a:ea typeface="Times New Roman"/>
              <a:cs typeface="Times New Roman"/>
              <a:sym typeface="Times New Roman"/>
            </a:endParaRPr>
          </a:p>
        </p:txBody>
      </p:sp>
      <p:sp>
        <p:nvSpPr>
          <p:cNvPr id="141" name="Google Shape;141;p9"/>
          <p:cNvSpPr txBox="1"/>
          <p:nvPr/>
        </p:nvSpPr>
        <p:spPr>
          <a:xfrm>
            <a:off x="1199750" y="2374675"/>
            <a:ext cx="10456800" cy="3669600"/>
          </a:xfrm>
          <a:prstGeom prst="rect">
            <a:avLst/>
          </a:prstGeom>
          <a:noFill/>
          <a:ln>
            <a:noFill/>
          </a:ln>
        </p:spPr>
        <p:txBody>
          <a:bodyPr spcFirstLastPara="1" wrap="square" lIns="91425" tIns="91425" rIns="91425" bIns="91425" anchor="t" anchorCtr="0">
            <a:noAutofit/>
          </a:bodyPr>
          <a:lstStyle/>
          <a:p>
            <a:pPr marL="0" marR="0" lvl="0" indent="0" algn="just" rtl="0">
              <a:lnSpc>
                <a:spcPct val="200000"/>
              </a:lnSpc>
              <a:spcBef>
                <a:spcPts val="1200"/>
              </a:spcBef>
              <a:spcAft>
                <a:spcPts val="0"/>
              </a:spcAft>
              <a:buClr>
                <a:srgbClr val="000000"/>
              </a:buClr>
              <a:buSzPts val="1800"/>
              <a:buFont typeface="Arial"/>
              <a:buNone/>
            </a:pPr>
            <a:r>
              <a:rPr lang="en-US" sz="2200" b="0" i="0" u="none" strike="noStrike" cap="none" dirty="0">
                <a:solidFill>
                  <a:schemeClr val="dk1"/>
                </a:solidFill>
                <a:latin typeface="Times New Roman"/>
                <a:ea typeface="Times New Roman"/>
                <a:cs typeface="Times New Roman"/>
                <a:sym typeface="Times New Roman"/>
              </a:rPr>
              <a:t>The treatment protocol for abductor </a:t>
            </a:r>
            <a:r>
              <a:rPr lang="en-US" sz="2200" b="0" i="0" u="none" strike="noStrike" cap="none" dirty="0">
                <a:solidFill>
                  <a:srgbClr val="222222"/>
                </a:solidFill>
                <a:highlight>
                  <a:srgbClr val="FFFFFF"/>
                </a:highlight>
                <a:latin typeface="Times New Roman"/>
                <a:ea typeface="Times New Roman"/>
                <a:cs typeface="Times New Roman"/>
                <a:sym typeface="Times New Roman"/>
              </a:rPr>
              <a:t>deficiency </a:t>
            </a:r>
            <a:r>
              <a:rPr lang="en-US" sz="2200" b="0" i="0" u="none" strike="noStrike" cap="none" dirty="0">
                <a:solidFill>
                  <a:schemeClr val="dk1"/>
                </a:solidFill>
                <a:latin typeface="Times New Roman"/>
                <a:ea typeface="Times New Roman"/>
                <a:cs typeface="Times New Roman"/>
                <a:sym typeface="Times New Roman"/>
              </a:rPr>
              <a:t>should be planned after a comprehensive history, physical examination, and radiographic evaluation. </a:t>
            </a:r>
            <a:endParaRPr sz="22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200000"/>
              </a:lnSpc>
              <a:spcBef>
                <a:spcPts val="1200"/>
              </a:spcBef>
              <a:spcAft>
                <a:spcPts val="0"/>
              </a:spcAft>
              <a:buClr>
                <a:srgbClr val="000000"/>
              </a:buClr>
              <a:buSzPts val="1800"/>
              <a:buFont typeface="Arial"/>
              <a:buNone/>
            </a:pPr>
            <a:r>
              <a:rPr lang="en-US" sz="2200" b="0" i="0" u="none" strike="noStrike" cap="none" dirty="0">
                <a:solidFill>
                  <a:schemeClr val="dk1"/>
                </a:solidFill>
                <a:latin typeface="Times New Roman"/>
                <a:ea typeface="Times New Roman"/>
                <a:cs typeface="Times New Roman"/>
                <a:sym typeface="Times New Roman"/>
              </a:rPr>
              <a:t>A detailed initial history should include the mechanism and timing of injury, direction of dislocation (if any), the ease or difficulty of hip reduction, previous episodes of instability, the timing of initial THA, and the details of  components used. </a:t>
            </a:r>
            <a:endParaRPr sz="22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200000"/>
              </a:lnSpc>
              <a:spcBef>
                <a:spcPts val="1200"/>
              </a:spcBef>
              <a:spcAft>
                <a:spcPts val="1200"/>
              </a:spcAft>
              <a:buClr>
                <a:schemeClr val="dk1"/>
              </a:buClr>
              <a:buSzPts val="11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CCD366-EB4B-4581-9255-7535F70C9F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07BE8C-BB95-4605-8FA6-A932EA474233}">
  <ds:schemaRefs>
    <ds:schemaRef ds:uri="http://schemas.microsoft.com/sharepoint/v3/contenttype/forms"/>
  </ds:schemaRefs>
</ds:datastoreItem>
</file>

<file path=customXml/itemProps3.xml><?xml version="1.0" encoding="utf-8"?>
<ds:datastoreItem xmlns:ds="http://schemas.openxmlformats.org/officeDocument/2006/customXml" ds:itemID="{D07AC34B-EA8B-4A97-9D9F-72FC7516BD02}">
  <ds:schemaRefs>
    <ds:schemaRef ds:uri="http://schemas.microsoft.com/office/2006/metadata/properties"/>
    <ds:schemaRef ds:uri="http://schemas.microsoft.com/office/infopath/2007/PartnerControls"/>
    <ds:schemaRef ds:uri="6b2cb18b-1808-4a12-b3e4-0026674f10ec"/>
    <ds:schemaRef ds:uri="5e998ea4-89a7-4b33-a9ed-5044a4d65497"/>
  </ds:schemaRefs>
</ds:datastoreItem>
</file>

<file path=docProps/app.xml><?xml version="1.0" encoding="utf-8"?>
<Properties xmlns="http://schemas.openxmlformats.org/officeDocument/2006/extended-properties" xmlns:vt="http://schemas.openxmlformats.org/officeDocument/2006/docPropsVTypes">
  <TotalTime>3</TotalTime>
  <Words>492</Words>
  <Application>Microsoft Office PowerPoint</Application>
  <PresentationFormat>Geniş ekran</PresentationFormat>
  <Paragraphs>39</Paragraphs>
  <Slides>11</Slides>
  <Notes>11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Play</vt:lpstr>
      <vt:lpstr>Times New Roman</vt:lpstr>
      <vt:lpstr>Tahoma</vt:lpstr>
      <vt:lpstr>Arial</vt:lpstr>
      <vt:lpstr>Noto Sans Symbols</vt:lpstr>
      <vt:lpstr>Office Teması</vt:lpstr>
      <vt:lpstr>PowerPoint Sunusu</vt:lpstr>
      <vt:lpstr>PowerPoint Sunusu</vt:lpstr>
      <vt:lpstr>Abductor deficiency is a serious complication in total hip arthroplasty.  This condition can lead to limping, pain, instability, and the need for revision surgeries in patients.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Deniz Demirkıran</dc:creator>
  <cp:lastModifiedBy>kayhan karaytug</cp:lastModifiedBy>
  <cp:revision>5</cp:revision>
  <dcterms:created xsi:type="dcterms:W3CDTF">2024-07-19T21:51:56Z</dcterms:created>
  <dcterms:modified xsi:type="dcterms:W3CDTF">2024-08-26T19:24:39Z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ICV">
    <vt:lpwstr>47ED383448D940CF9E2BD31EB83E0110_13</vt:lpwstr>
  </property>
  <property fmtid="{D5CDD505-2E9C-101B-9397-08002B2CF9AE}" pid="4" name="KSOProductBuildVer">
    <vt:lpwstr>1033-12.2.0.17153</vt:lpwstr>
  </property>
</Properties>
</file>