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7" r:id="rId6"/>
    <p:sldId id="258" r:id="rId7"/>
    <p:sldId id="268" r:id="rId8"/>
    <p:sldId id="259"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61"/>
    <p:restoredTop sz="97046"/>
  </p:normalViewPr>
  <p:slideViewPr>
    <p:cSldViewPr snapToGrid="0">
      <p:cViewPr varScale="1">
        <p:scale>
          <a:sx n="63" d="100"/>
          <a:sy n="63" d="100"/>
        </p:scale>
        <p:origin x="11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8D6A-4A72-B143-9CA1-5907C1A3F863}"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45897-8DEE-074D-B02F-4FB113E76B0E}" type="slidenum">
              <a:rPr lang="en-US" smtClean="0"/>
              <a:t>‹#›</a:t>
            </a:fld>
            <a:endParaRPr lang="en-US"/>
          </a:p>
        </p:txBody>
      </p:sp>
    </p:spTree>
    <p:extLst>
      <p:ext uri="{BB962C8B-B14F-4D97-AF65-F5344CB8AC3E}">
        <p14:creationId xmlns:p14="http://schemas.microsoft.com/office/powerpoint/2010/main" val="53725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45897-8DEE-074D-B02F-4FB113E76B0E}" type="slidenum">
              <a:rPr lang="en-US" smtClean="0"/>
              <a:t>5</a:t>
            </a:fld>
            <a:endParaRPr lang="en-US"/>
          </a:p>
        </p:txBody>
      </p:sp>
    </p:spTree>
    <p:extLst>
      <p:ext uri="{BB962C8B-B14F-4D97-AF65-F5344CB8AC3E}">
        <p14:creationId xmlns:p14="http://schemas.microsoft.com/office/powerpoint/2010/main" val="99763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45897-8DEE-074D-B02F-4FB113E76B0E}" type="slidenum">
              <a:rPr lang="en-US" smtClean="0"/>
              <a:t>7</a:t>
            </a:fld>
            <a:endParaRPr lang="en-US"/>
          </a:p>
        </p:txBody>
      </p:sp>
    </p:spTree>
    <p:extLst>
      <p:ext uri="{BB962C8B-B14F-4D97-AF65-F5344CB8AC3E}">
        <p14:creationId xmlns:p14="http://schemas.microsoft.com/office/powerpoint/2010/main" val="312128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329648" y="1284497"/>
            <a:ext cx="11532704" cy="13939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0000"/>
              </a:lnSpc>
              <a:spcBef>
                <a:spcPts val="0"/>
              </a:spcBef>
              <a:spcAft>
                <a:spcPts val="0"/>
              </a:spcAft>
            </a:pP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What is the Most Optimal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earing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urface for Minimizing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I</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nstability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fter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evision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otal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ip </a:t>
            </a:r>
            <a:r>
              <a:rPr lang="en-US" sz="3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3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rthroplasty?</a:t>
            </a:r>
            <a:r>
              <a:rPr lang="en-US" sz="3600" dirty="0">
                <a:solidFill>
                  <a:srgbClr val="002060"/>
                </a:solidFill>
                <a:effectLst/>
                <a:latin typeface="Times New Roman" panose="02020603050405020304" pitchFamily="18" charset="0"/>
                <a:cs typeface="Times New Roman" panose="02020603050405020304" pitchFamily="18" charset="0"/>
              </a:rPr>
              <a:t> </a:t>
            </a:r>
            <a:endParaRPr lang="en-US" sz="36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1A1A9AE8-3325-61F1-B200-4FCCE6C4F76B}"/>
              </a:ext>
            </a:extLst>
          </p:cNvPr>
          <p:cNvSpPr txBox="1"/>
          <p:nvPr/>
        </p:nvSpPr>
        <p:spPr>
          <a:xfrm>
            <a:off x="2208292" y="2678405"/>
            <a:ext cx="7775416" cy="4708981"/>
          </a:xfrm>
          <a:prstGeom prst="rect">
            <a:avLst/>
          </a:prstGeom>
          <a:noFill/>
        </p:spPr>
        <p:txBody>
          <a:bodyPr wrap="square">
            <a:spAutoFit/>
          </a:bodyPr>
          <a:lstStyle/>
          <a:p>
            <a:r>
              <a:rPr lang="en-US" sz="2200" b="1" dirty="0">
                <a:solidFill>
                  <a:srgbClr val="002060"/>
                </a:solidFill>
                <a:latin typeface="Times New Roman" panose="02020603050405020304" pitchFamily="18" charset="0"/>
                <a:cs typeface="Times New Roman" panose="02020603050405020304" pitchFamily="18" charset="0"/>
              </a:rPr>
              <a:t>Joshua S. Bingham MD		</a:t>
            </a:r>
          </a:p>
          <a:p>
            <a:r>
              <a:rPr lang="en-US" sz="2200" dirty="0">
                <a:solidFill>
                  <a:srgbClr val="002060"/>
                </a:solidFill>
                <a:latin typeface="Times New Roman" panose="02020603050405020304" pitchFamily="18" charset="0"/>
                <a:cs typeface="Times New Roman" panose="02020603050405020304" pitchFamily="18" charset="0"/>
              </a:rPr>
              <a:t>Saad Tarabichi MD				</a:t>
            </a:r>
          </a:p>
          <a:p>
            <a:r>
              <a:rPr lang="en-US" sz="2200" dirty="0">
                <a:solidFill>
                  <a:srgbClr val="002060"/>
                </a:solidFill>
                <a:latin typeface="Times New Roman" panose="02020603050405020304" pitchFamily="18" charset="0"/>
                <a:cs typeface="Times New Roman" panose="02020603050405020304" pitchFamily="18" charset="0"/>
              </a:rPr>
              <a:t>Mohamed </a:t>
            </a:r>
            <a:r>
              <a:rPr lang="en-US" sz="2200" dirty="0" err="1">
                <a:solidFill>
                  <a:srgbClr val="002060"/>
                </a:solidFill>
                <a:latin typeface="Times New Roman" panose="02020603050405020304" pitchFamily="18" charset="0"/>
                <a:cs typeface="Times New Roman" panose="02020603050405020304" pitchFamily="18" charset="0"/>
              </a:rPr>
              <a:t>ElKabbani</a:t>
            </a:r>
            <a:r>
              <a:rPr lang="en-US" sz="2200" dirty="0">
                <a:solidFill>
                  <a:srgbClr val="002060"/>
                </a:solidFill>
                <a:latin typeface="Times New Roman" panose="02020603050405020304" pitchFamily="18" charset="0"/>
                <a:cs typeface="Times New Roman" panose="02020603050405020304" pitchFamily="18" charset="0"/>
              </a:rPr>
              <a:t> MD	</a:t>
            </a:r>
          </a:p>
          <a:p>
            <a:r>
              <a:rPr lang="en-US" sz="2200" dirty="0">
                <a:solidFill>
                  <a:srgbClr val="002060"/>
                </a:solidFill>
                <a:latin typeface="Times New Roman" panose="02020603050405020304" pitchFamily="18" charset="0"/>
                <a:cs typeface="Times New Roman" panose="02020603050405020304" pitchFamily="18" charset="0"/>
              </a:rPr>
              <a:t>Jens T. Verhey MD			</a:t>
            </a:r>
          </a:p>
          <a:p>
            <a:r>
              <a:rPr lang="en-US" sz="2200" dirty="0">
                <a:solidFill>
                  <a:srgbClr val="002060"/>
                </a:solidFill>
                <a:latin typeface="Times New Roman" panose="02020603050405020304" pitchFamily="18" charset="0"/>
                <a:cs typeface="Times New Roman" panose="02020603050405020304" pitchFamily="18" charset="0"/>
              </a:rPr>
              <a:t>Ahmed H. Abdelazeem MD		</a:t>
            </a:r>
          </a:p>
          <a:p>
            <a:r>
              <a:rPr lang="en-US" sz="2200" dirty="0">
                <a:solidFill>
                  <a:srgbClr val="002060"/>
                </a:solidFill>
                <a:latin typeface="Times New Roman" panose="02020603050405020304" pitchFamily="18" charset="0"/>
                <a:cs typeface="Times New Roman" panose="02020603050405020304" pitchFamily="18" charset="0"/>
              </a:rPr>
              <a:t>Tim </a:t>
            </a:r>
            <a:r>
              <a:rPr lang="en-US" sz="2200" dirty="0" err="1">
                <a:solidFill>
                  <a:srgbClr val="002060"/>
                </a:solidFill>
                <a:latin typeface="Times New Roman" panose="02020603050405020304" pitchFamily="18" charset="0"/>
                <a:cs typeface="Times New Roman" panose="02020603050405020304" pitchFamily="18" charset="0"/>
              </a:rPr>
              <a:t>Petheram</a:t>
            </a:r>
            <a:r>
              <a:rPr lang="en-US" sz="2200" dirty="0">
                <a:solidFill>
                  <a:srgbClr val="002060"/>
                </a:solidFill>
                <a:latin typeface="Times New Roman" panose="02020603050405020304" pitchFamily="18" charset="0"/>
                <a:cs typeface="Times New Roman" panose="02020603050405020304" pitchFamily="18" charset="0"/>
              </a:rPr>
              <a:t> MD			</a:t>
            </a:r>
          </a:p>
          <a:p>
            <a:r>
              <a:rPr lang="en-US" sz="2400" dirty="0" err="1">
                <a:solidFill>
                  <a:srgbClr val="002060"/>
                </a:solidFill>
                <a:latin typeface="Times New Roman" panose="02020603050405020304" pitchFamily="18" charset="0"/>
                <a:cs typeface="Times New Roman" panose="02020603050405020304" pitchFamily="18" charset="0"/>
              </a:rPr>
              <a:t>Pieralberto</a:t>
            </a:r>
            <a:r>
              <a:rPr lang="en-US" sz="2400" dirty="0">
                <a:solidFill>
                  <a:srgbClr val="002060"/>
                </a:solidFill>
                <a:latin typeface="Times New Roman" panose="02020603050405020304" pitchFamily="18" charset="0"/>
                <a:cs typeface="Times New Roman" panose="02020603050405020304" pitchFamily="18" charset="0"/>
              </a:rPr>
              <a:t> Valpiana MD		</a:t>
            </a:r>
          </a:p>
          <a:p>
            <a:r>
              <a:rPr lang="en-US" sz="2400" dirty="0" err="1">
                <a:solidFill>
                  <a:srgbClr val="002060"/>
                </a:solidFill>
                <a:latin typeface="Times New Roman" panose="02020603050405020304" pitchFamily="18" charset="0"/>
                <a:cs typeface="Times New Roman" panose="02020603050405020304" pitchFamily="18" charset="0"/>
              </a:rPr>
              <a:t>Koos</a:t>
            </a:r>
            <a:r>
              <a:rPr lang="en-US" sz="2400" dirty="0">
                <a:solidFill>
                  <a:srgbClr val="002060"/>
                </a:solidFill>
                <a:latin typeface="Times New Roman" panose="02020603050405020304" pitchFamily="18" charset="0"/>
                <a:cs typeface="Times New Roman" panose="02020603050405020304" pitchFamily="18" charset="0"/>
              </a:rPr>
              <a:t> Jordan</a:t>
            </a:r>
          </a:p>
          <a:p>
            <a:r>
              <a:rPr lang="en-US" sz="2400" dirty="0" err="1">
                <a:solidFill>
                  <a:srgbClr val="002060"/>
                </a:solidFill>
                <a:latin typeface="Times New Roman" panose="02020603050405020304" pitchFamily="18" charset="0"/>
                <a:cs typeface="Times New Roman" panose="02020603050405020304" pitchFamily="18" charset="0"/>
              </a:rPr>
              <a:t>Sulaiman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Alazzawi</a:t>
            </a:r>
            <a:r>
              <a:rPr lang="en-US" sz="2400" dirty="0">
                <a:solidFill>
                  <a:srgbClr val="002060"/>
                </a:solidFill>
                <a:latin typeface="Times New Roman" panose="02020603050405020304" pitchFamily="18" charset="0"/>
                <a:cs typeface="Times New Roman" panose="02020603050405020304" pitchFamily="18" charset="0"/>
              </a:rPr>
              <a:t> MD</a:t>
            </a:r>
          </a:p>
          <a:p>
            <a:r>
              <a:rPr lang="en-US" sz="2400" dirty="0">
                <a:solidFill>
                  <a:srgbClr val="002060"/>
                </a:solidFill>
                <a:latin typeface="Times New Roman" panose="02020603050405020304" pitchFamily="18" charset="0"/>
                <a:cs typeface="Times New Roman" panose="02020603050405020304" pitchFamily="18" charset="0"/>
              </a:rPr>
              <a:t>Liu Xian-</a:t>
            </a:r>
            <a:r>
              <a:rPr lang="en-US" sz="2400" dirty="0" err="1">
                <a:solidFill>
                  <a:srgbClr val="002060"/>
                </a:solidFill>
                <a:latin typeface="Times New Roman" panose="02020603050405020304" pitchFamily="18" charset="0"/>
                <a:cs typeface="Times New Roman" panose="02020603050405020304" pitchFamily="18" charset="0"/>
              </a:rPr>
              <a:t>Zhe</a:t>
            </a:r>
            <a:r>
              <a:rPr lang="en-US" sz="2400" dirty="0">
                <a:solidFill>
                  <a:srgbClr val="002060"/>
                </a:solidFill>
                <a:latin typeface="Times New Roman" panose="02020603050405020304" pitchFamily="18" charset="0"/>
                <a:cs typeface="Times New Roman" panose="02020603050405020304" pitchFamily="18" charset="0"/>
              </a:rPr>
              <a:t> MD</a:t>
            </a:r>
          </a:p>
          <a:p>
            <a:r>
              <a:rPr lang="en-US" sz="2400" dirty="0" err="1">
                <a:solidFill>
                  <a:srgbClr val="002060"/>
                </a:solidFill>
                <a:latin typeface="Times New Roman" panose="02020603050405020304" pitchFamily="18" charset="0"/>
                <a:cs typeface="Times New Roman" panose="02020603050405020304" pitchFamily="18" charset="0"/>
              </a:rPr>
              <a:t>Wierd</a:t>
            </a:r>
            <a:r>
              <a:rPr lang="en-US" sz="2400" dirty="0">
                <a:solidFill>
                  <a:srgbClr val="002060"/>
                </a:solidFill>
                <a:latin typeface="Times New Roman" panose="02020603050405020304" pitchFamily="18" charset="0"/>
                <a:cs typeface="Times New Roman" panose="02020603050405020304" pitchFamily="18" charset="0"/>
              </a:rPr>
              <a:t> P. Zijlstra MD</a:t>
            </a: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858544B-1AEC-B86F-7311-8CF63FFB723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484212" y="1434695"/>
            <a:ext cx="1645920" cy="2331720"/>
          </a:xfrm>
          <a:prstGeom prst="rect">
            <a:avLst/>
          </a:prstGeom>
        </p:spPr>
      </p:pic>
      <p:pic>
        <p:nvPicPr>
          <p:cNvPr id="38" name="Picture 37">
            <a:extLst>
              <a:ext uri="{FF2B5EF4-FFF2-40B4-BE49-F238E27FC236}">
                <a16:creationId xmlns:a16="http://schemas.microsoft.com/office/drawing/2014/main" id="{DC7A00DE-0480-1498-EE85-AFC46116FE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847269" y="1434695"/>
            <a:ext cx="1645920" cy="2331720"/>
          </a:xfrm>
          <a:prstGeom prst="rect">
            <a:avLst/>
          </a:prstGeom>
        </p:spPr>
      </p:pic>
      <p:pic>
        <p:nvPicPr>
          <p:cNvPr id="3" name="Picture 2">
            <a:extLst>
              <a:ext uri="{FF2B5EF4-FFF2-40B4-BE49-F238E27FC236}">
                <a16:creationId xmlns:a16="http://schemas.microsoft.com/office/drawing/2014/main" id="{44D95373-2D4C-C661-C688-723C9766DED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842555" y="3757333"/>
            <a:ext cx="1645920" cy="2331720"/>
          </a:xfrm>
          <a:prstGeom prst="rect">
            <a:avLst/>
          </a:prstGeom>
        </p:spPr>
      </p:pic>
      <p:pic>
        <p:nvPicPr>
          <p:cNvPr id="5" name="Picture 4">
            <a:extLst>
              <a:ext uri="{FF2B5EF4-FFF2-40B4-BE49-F238E27FC236}">
                <a16:creationId xmlns:a16="http://schemas.microsoft.com/office/drawing/2014/main" id="{DC1F4E3B-C3E3-A756-4382-05821EDB044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116441" y="3754486"/>
            <a:ext cx="1645920" cy="2331720"/>
          </a:xfrm>
          <a:prstGeom prst="rect">
            <a:avLst/>
          </a:prstGeom>
        </p:spPr>
      </p:pic>
      <p:pic>
        <p:nvPicPr>
          <p:cNvPr id="7" name="Picture 6">
            <a:extLst>
              <a:ext uri="{FF2B5EF4-FFF2-40B4-BE49-F238E27FC236}">
                <a16:creationId xmlns:a16="http://schemas.microsoft.com/office/drawing/2014/main" id="{84718846-0402-7014-52E2-3872FA15384E}"/>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3479498" y="3754486"/>
            <a:ext cx="1645920" cy="2331720"/>
          </a:xfrm>
          <a:prstGeom prst="rect">
            <a:avLst/>
          </a:prstGeom>
        </p:spPr>
      </p:pic>
      <p:pic>
        <p:nvPicPr>
          <p:cNvPr id="9" name="Picture 8">
            <a:extLst>
              <a:ext uri="{FF2B5EF4-FFF2-40B4-BE49-F238E27FC236}">
                <a16:creationId xmlns:a16="http://schemas.microsoft.com/office/drawing/2014/main" id="{5F875A08-B585-A3AD-AA98-81F05C264265}"/>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137361" y="1431098"/>
            <a:ext cx="1645920" cy="2331720"/>
          </a:xfrm>
          <a:prstGeom prst="rect">
            <a:avLst/>
          </a:prstGeom>
        </p:spPr>
      </p:pic>
      <p:pic>
        <p:nvPicPr>
          <p:cNvPr id="11" name="Picture 10">
            <a:extLst>
              <a:ext uri="{FF2B5EF4-FFF2-40B4-BE49-F238E27FC236}">
                <a16:creationId xmlns:a16="http://schemas.microsoft.com/office/drawing/2014/main" id="{334812FD-E31A-58E2-5C71-29DCDD89D941}"/>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6785028" y="3754486"/>
            <a:ext cx="1645920" cy="2331720"/>
          </a:xfrm>
          <a:prstGeom prst="rect">
            <a:avLst/>
          </a:prstGeom>
        </p:spPr>
      </p:pic>
      <p:pic>
        <p:nvPicPr>
          <p:cNvPr id="13" name="Picture 12">
            <a:extLst>
              <a:ext uri="{FF2B5EF4-FFF2-40B4-BE49-F238E27FC236}">
                <a16:creationId xmlns:a16="http://schemas.microsoft.com/office/drawing/2014/main" id="{97AD944D-A4E1-3511-2D31-C33CB5304C8E}"/>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785028" y="1431848"/>
            <a:ext cx="1645920" cy="2331720"/>
          </a:xfrm>
          <a:prstGeom prst="rect">
            <a:avLst/>
          </a:prstGeom>
        </p:spPr>
      </p:pic>
      <p:pic>
        <p:nvPicPr>
          <p:cNvPr id="17" name="Picture 16">
            <a:extLst>
              <a:ext uri="{FF2B5EF4-FFF2-40B4-BE49-F238E27FC236}">
                <a16:creationId xmlns:a16="http://schemas.microsoft.com/office/drawing/2014/main" id="{51E4D210-1339-47DF-9B8D-2A1E97448643}"/>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8427453" y="1434695"/>
            <a:ext cx="1645920" cy="2331720"/>
          </a:xfrm>
          <a:prstGeom prst="rect">
            <a:avLst/>
          </a:prstGeom>
        </p:spPr>
      </p:pic>
      <p:pic>
        <p:nvPicPr>
          <p:cNvPr id="19" name="Picture 18">
            <a:extLst>
              <a:ext uri="{FF2B5EF4-FFF2-40B4-BE49-F238E27FC236}">
                <a16:creationId xmlns:a16="http://schemas.microsoft.com/office/drawing/2014/main" id="{D90760B3-0AC1-956C-A955-CD40339C454C}"/>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84850" y="3003550"/>
            <a:ext cx="0" cy="2331720"/>
          </a:xfrm>
          <a:prstGeom prst="rect">
            <a:avLst/>
          </a:prstGeom>
        </p:spPr>
      </p:pic>
      <p:pic>
        <p:nvPicPr>
          <p:cNvPr id="21" name="Picture 20">
            <a:extLst>
              <a:ext uri="{FF2B5EF4-FFF2-40B4-BE49-F238E27FC236}">
                <a16:creationId xmlns:a16="http://schemas.microsoft.com/office/drawing/2014/main" id="{BB8EF73E-5E69-EB6A-8D79-FBB668C56614}"/>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8427453" y="3754486"/>
            <a:ext cx="1645920" cy="2331720"/>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2845239"/>
            <a:ext cx="9401298" cy="3233307"/>
          </a:xfrm>
        </p:spPr>
        <p:txBody>
          <a:bodyPr>
            <a:normAutofit/>
          </a:bodyPr>
          <a:lstStyle/>
          <a:p>
            <a:pPr marL="342900" indent="-342900" algn="just">
              <a:lnSpc>
                <a:spcPct val="150000"/>
              </a:lnSpc>
              <a:buFont typeface="Wingdings" pitchFamily="2" charset="2"/>
              <a:buChar char="v"/>
            </a:pPr>
            <a:r>
              <a:rPr lang="en-US" sz="2600" dirty="0">
                <a:solidFill>
                  <a:srgbClr val="002060"/>
                </a:solidFill>
                <a:effectLst/>
                <a:latin typeface="Times New Roman" panose="02020603050405020304" pitchFamily="18" charset="0"/>
                <a:ea typeface="MS Mincho" panose="02020609040205080304" pitchFamily="49" charset="-128"/>
              </a:rPr>
              <a:t>Instability remains one of the leading causes of failure following revision total hip arthroplasty (THA)</a:t>
            </a:r>
            <a:r>
              <a:rPr lang="en-US" sz="2600" dirty="0">
                <a:solidFill>
                  <a:srgbClr val="002060"/>
                </a:solidFill>
                <a:latin typeface="Times New Roman" panose="02020603050405020304" pitchFamily="18" charset="0"/>
                <a:ea typeface="MS Mincho" panose="02020609040205080304" pitchFamily="49" charset="-128"/>
              </a:rPr>
              <a:t>. Despite recent advancements in implant design, the optimal bearing surface to prevent instability and dislocation after revision THA remains unclear. </a:t>
            </a:r>
            <a:endParaRPr lang="en-TR" sz="2600" dirty="0">
              <a:solidFill>
                <a:srgbClr val="00206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207046" y="1636054"/>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826753" y="1777963"/>
            <a:ext cx="44761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ECCD440-D2BD-7B05-FC57-4E8F05C72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43860"/>
            <a:ext cx="4712086" cy="5414140"/>
          </a:xfrm>
          <a:prstGeom prst="rect">
            <a:avLst/>
          </a:prstGeom>
        </p:spPr>
      </p:pic>
      <p:sp>
        <p:nvSpPr>
          <p:cNvPr id="8" name="TextBox 7">
            <a:extLst>
              <a:ext uri="{FF2B5EF4-FFF2-40B4-BE49-F238E27FC236}">
                <a16:creationId xmlns:a16="http://schemas.microsoft.com/office/drawing/2014/main" id="{C20F73A3-8622-02A0-1BB5-819FA24A756E}"/>
              </a:ext>
            </a:extLst>
          </p:cNvPr>
          <p:cNvSpPr txBox="1"/>
          <p:nvPr/>
        </p:nvSpPr>
        <p:spPr>
          <a:xfrm>
            <a:off x="826753" y="2764972"/>
            <a:ext cx="2764715" cy="677108"/>
          </a:xfrm>
          <a:prstGeom prst="rect">
            <a:avLst/>
          </a:prstGeom>
          <a:noFill/>
        </p:spPr>
        <p:txBody>
          <a:bodyPr wrap="square" rtlCol="0">
            <a:spAutoFit/>
          </a:bodyPr>
          <a:lstStyle/>
          <a:p>
            <a:pPr marL="342900" indent="-342900">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Mesh terms used</a:t>
            </a:r>
          </a:p>
          <a:p>
            <a:endParaRPr lang="en-US" dirty="0"/>
          </a:p>
        </p:txBody>
      </p:sp>
      <p:sp>
        <p:nvSpPr>
          <p:cNvPr id="9" name="TextBox 8">
            <a:extLst>
              <a:ext uri="{FF2B5EF4-FFF2-40B4-BE49-F238E27FC236}">
                <a16:creationId xmlns:a16="http://schemas.microsoft.com/office/drawing/2014/main" id="{80C90029-D79D-156D-CABC-D8AE9D7B4D54}"/>
              </a:ext>
            </a:extLst>
          </p:cNvPr>
          <p:cNvSpPr txBox="1"/>
          <p:nvPr/>
        </p:nvSpPr>
        <p:spPr>
          <a:xfrm>
            <a:off x="826753" y="3131343"/>
            <a:ext cx="4175248" cy="3763146"/>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((revision* OR revised) ADJ3 (hip </a:t>
            </a:r>
            <a:r>
              <a:rPr lang="en-US" sz="1600" dirty="0" err="1">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arthroplast</a:t>
            </a:r>
            <a:r>
              <a:rPr lang="en-US" sz="1600" dirty="0">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OR hip replacement* OR hip total </a:t>
            </a:r>
            <a:r>
              <a:rPr lang="en-US" sz="1600" dirty="0" err="1">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arthroplast</a:t>
            </a:r>
            <a:r>
              <a:rPr lang="en-US" sz="1600" dirty="0">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OR hip total joint replacement* OR hip total replacement* OR THA) AND ((constrain* adj3 (liner* OR cup* OR device* OR implant* OR component* OR bearing* OR socket* OR construct* OR insert* OR THA OR </a:t>
            </a:r>
            <a:r>
              <a:rPr lang="en-US" sz="1600" dirty="0" err="1">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arthroplast</a:t>
            </a:r>
            <a:r>
              <a:rPr lang="en-US" sz="1600" dirty="0">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OR ((big OR bigger OR large) adj3 (head* OR bearing*)) OR 36mm OR 36 mm OR 40mm OR 40 mm OR 42mm OR 42 mm OR 44mm OR 44 mm OR dual mobility OR double mobility OR mobile bearing OR </a:t>
            </a:r>
            <a:r>
              <a:rPr lang="en-US" sz="1600" dirty="0" err="1">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dualmobility</a:t>
            </a:r>
            <a:r>
              <a:rPr lang="en-US" sz="1600" dirty="0">
                <a:solidFill>
                  <a:srgbClr val="00206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OR dual-mobility OR mobile-bearing OR DMC </a:t>
            </a:r>
            <a:endParaRPr lang="en-US"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98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209232" y="1637402"/>
            <a:ext cx="2882311"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n-US" sz="14400" u="sng" dirty="0">
                <a:solidFill>
                  <a:srgbClr val="002060"/>
                </a:solidFill>
                <a:latin typeface="Times New Roman" panose="02020603050405020304" pitchFamily="18" charset="0"/>
                <a:cs typeface="Times New Roman" panose="02020603050405020304" pitchFamily="18" charset="0"/>
              </a:rPr>
              <a:t>Findings from Meta-Analysis</a:t>
            </a:r>
          </a:p>
          <a:p>
            <a:endParaRPr lang="en-TR">
              <a:solidFill>
                <a:srgbClr val="002060"/>
              </a:solidFill>
              <a:latin typeface="Times New Roman" panose="02020603050405020304" pitchFamily="18" charset="0"/>
              <a:cs typeface="Times New Roman" panose="02020603050405020304" pitchFamily="18" charset="0"/>
            </a:endParaRPr>
          </a:p>
        </p:txBody>
      </p:sp>
      <p:pic>
        <p:nvPicPr>
          <p:cNvPr id="2" name="Afbeelding 8" descr="A screenshot of a graph&#10;&#10;Description automatically generated">
            <a:extLst>
              <a:ext uri="{FF2B5EF4-FFF2-40B4-BE49-F238E27FC236}">
                <a16:creationId xmlns:a16="http://schemas.microsoft.com/office/drawing/2014/main" id="{03C7EC2D-3B63-1A09-4458-026043AB5986}"/>
              </a:ext>
            </a:extLst>
          </p:cNvPr>
          <p:cNvPicPr>
            <a:picLocks noChangeAspect="1"/>
          </p:cNvPicPr>
          <p:nvPr/>
        </p:nvPicPr>
        <p:blipFill>
          <a:blip r:embed="rId3"/>
          <a:stretch>
            <a:fillRect/>
          </a:stretch>
        </p:blipFill>
        <p:spPr>
          <a:xfrm>
            <a:off x="3402675" y="1613358"/>
            <a:ext cx="8580093" cy="2395248"/>
          </a:xfrm>
          <a:prstGeom prst="rect">
            <a:avLst/>
          </a:prstGeom>
        </p:spPr>
      </p:pic>
      <p:pic>
        <p:nvPicPr>
          <p:cNvPr id="5" name="Afbeelding 9" descr="A table with numbers and a number of objects&#10;&#10;Description automatically generated">
            <a:extLst>
              <a:ext uri="{FF2B5EF4-FFF2-40B4-BE49-F238E27FC236}">
                <a16:creationId xmlns:a16="http://schemas.microsoft.com/office/drawing/2014/main" id="{B2AC5A24-4783-4030-753C-57DF222C974F}"/>
              </a:ext>
            </a:extLst>
          </p:cNvPr>
          <p:cNvPicPr>
            <a:picLocks/>
          </p:cNvPicPr>
          <p:nvPr/>
        </p:nvPicPr>
        <p:blipFill>
          <a:blip r:embed="rId4"/>
          <a:stretch>
            <a:fillRect/>
          </a:stretch>
        </p:blipFill>
        <p:spPr>
          <a:xfrm>
            <a:off x="3402675" y="4225557"/>
            <a:ext cx="8577072" cy="2395728"/>
          </a:xfrm>
          <a:prstGeom prst="rect">
            <a:avLst/>
          </a:prstGeom>
        </p:spPr>
      </p:pic>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904737" y="1713765"/>
            <a:ext cx="10382526" cy="4470255"/>
          </a:xfrm>
        </p:spPr>
        <p:txBody>
          <a:bodyPr>
            <a:normAutofit/>
          </a:bodyPr>
          <a:lstStyle/>
          <a:p>
            <a:pPr algn="l">
              <a:lnSpc>
                <a:spcPct val="150000"/>
              </a:lnSpc>
            </a:pP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highlight>
                  <a:srgbClr val="FF0000"/>
                </a:highlight>
                <a:latin typeface="Times New Roman" panose="02020603050405020304" pitchFamily="18" charset="0"/>
                <a:cs typeface="Times New Roman" panose="02020603050405020304" pitchFamily="18" charset="0"/>
              </a:rPr>
              <a:t>Question: </a:t>
            </a:r>
          </a:p>
          <a:p>
            <a:pPr algn="l">
              <a:lnSpc>
                <a:spcPct val="150000"/>
              </a:lnSpc>
            </a:pP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What is the Most Optimal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earing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urface for Minimizing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I</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nstability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fter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evision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otal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ip </a:t>
            </a:r>
            <a:r>
              <a:rPr lang="en-US" sz="40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40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rthroplasty?</a:t>
            </a:r>
            <a:r>
              <a:rPr lang="en-US" sz="4000" dirty="0">
                <a:solidFill>
                  <a:srgbClr val="002060"/>
                </a:solidFill>
                <a:effectLst/>
                <a:latin typeface="Times New Roman" panose="02020603050405020304" pitchFamily="18" charset="0"/>
                <a:cs typeface="Times New Roman" panose="02020603050405020304" pitchFamily="18" charset="0"/>
              </a:rPr>
              <a:t> </a:t>
            </a:r>
            <a:endParaRPr lang="en-US" sz="40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l"/>
            <a:endParaRPr lang="en-US" sz="4000" b="1" dirty="0">
              <a:highlight>
                <a:srgbClr val="FF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274320" y="1411758"/>
            <a:ext cx="9401298" cy="4470255"/>
          </a:xfrm>
        </p:spPr>
        <p:txBody>
          <a:bodyPr>
            <a:normAutofit/>
          </a:bodyPr>
          <a:lstStyle/>
          <a:p>
            <a:pPr algn="l"/>
            <a:r>
              <a:rPr lang="en-US" sz="4800" b="1" dirty="0">
                <a:solidFill>
                  <a:schemeClr val="bg1"/>
                </a:solidFill>
                <a:highlight>
                  <a:srgbClr val="FFFF00"/>
                </a:highlight>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dirty="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274320" y="2734220"/>
            <a:ext cx="11917680" cy="307853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200" dirty="0">
                <a:solidFill>
                  <a:srgbClr val="002060"/>
                </a:solidFill>
                <a:effectLst/>
                <a:latin typeface="Times New Roman" panose="02020603050405020304" pitchFamily="18" charset="0"/>
                <a:ea typeface="MS Mincho" panose="02020609040205080304" pitchFamily="49" charset="-128"/>
              </a:rPr>
              <a:t>DM implants (odds ratio [OR] 0.34 [95% CI 0.20 to 0.60]; p&lt;0.001) were associated with a significant reduction in the risk of dislocation when compared to LFH.</a:t>
            </a:r>
          </a:p>
          <a:p>
            <a:pPr marL="285750" indent="-285750">
              <a:lnSpc>
                <a:spcPct val="150000"/>
              </a:lnSpc>
              <a:buFont typeface="Arial" panose="020B0604020202020204" pitchFamily="34" charset="0"/>
              <a:buChar char="•"/>
            </a:pPr>
            <a:r>
              <a:rPr lang="en-US" sz="2200" dirty="0">
                <a:solidFill>
                  <a:srgbClr val="002060"/>
                </a:solidFill>
                <a:effectLst/>
                <a:latin typeface="Times New Roman" panose="02020603050405020304" pitchFamily="18" charset="0"/>
                <a:ea typeface="MS Mincho" panose="02020609040205080304" pitchFamily="49" charset="-128"/>
              </a:rPr>
              <a:t>DM implants (OR, 0.36 [95% CI 0.21 to 0.62]; p&lt;0.001) were also found to be protective against dislocation when compared to CL.</a:t>
            </a:r>
          </a:p>
          <a:p>
            <a:pPr marL="285750" indent="-285750">
              <a:lnSpc>
                <a:spcPct val="150000"/>
              </a:lnSpc>
              <a:buFont typeface="Arial" panose="020B0604020202020204" pitchFamily="34" charset="0"/>
              <a:buChar char="•"/>
            </a:pPr>
            <a:r>
              <a:rPr lang="en-US" sz="2200" dirty="0">
                <a:solidFill>
                  <a:srgbClr val="002060"/>
                </a:solidFill>
                <a:latin typeface="Times New Roman" panose="02020603050405020304" pitchFamily="18" charset="0"/>
                <a:ea typeface="MS Mincho" panose="02020609040205080304" pitchFamily="49" charset="-128"/>
              </a:rPr>
              <a:t>T</a:t>
            </a:r>
            <a:r>
              <a:rPr lang="en-US" sz="2200" dirty="0">
                <a:solidFill>
                  <a:srgbClr val="002060"/>
                </a:solidFill>
                <a:effectLst/>
                <a:latin typeface="Times New Roman" panose="02020603050405020304" pitchFamily="18" charset="0"/>
                <a:ea typeface="MS Mincho" panose="02020609040205080304" pitchFamily="49" charset="-128"/>
              </a:rPr>
              <a:t>here was no difference in the dislocation rate between patients that received LFH and those that received CL (p=0.56).</a:t>
            </a:r>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67360" y="1761362"/>
            <a:ext cx="10410481" cy="4690238"/>
          </a:xfrm>
        </p:spPr>
        <p:txBody>
          <a:bodyPr>
            <a:normAutofit fontScale="70000" lnSpcReduction="20000"/>
          </a:bodyPr>
          <a:lstStyle/>
          <a:p>
            <a:r>
              <a:rPr lang="tr-TR" sz="4800" dirty="0" err="1">
                <a:solidFill>
                  <a:srgbClr val="002060"/>
                </a:solidFill>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rPr>
              <a:t>Question</a:t>
            </a:r>
            <a:endParaRPr lang="tr-TR" sz="4800" dirty="0">
              <a:solidFill>
                <a:srgbClr val="002060"/>
              </a:solidFill>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endParaRPr>
          </a:p>
          <a:p>
            <a:endParaRPr lang="tr-TR" sz="4800" dirty="0">
              <a:solidFill>
                <a:srgbClr val="002060"/>
              </a:solidFill>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endParaRPr>
          </a:p>
          <a:p>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What is the Most Optimal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earing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urface for Minimizing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I</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nstability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fter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evision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otal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ip </a:t>
            </a:r>
            <a:r>
              <a:rPr lang="en-US" sz="48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4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rthroplasty?</a:t>
            </a:r>
            <a:r>
              <a:rPr lang="en-US" sz="4800" dirty="0">
                <a:solidFill>
                  <a:srgbClr val="002060"/>
                </a:solidFill>
                <a:effectLst/>
                <a:latin typeface="Times New Roman" panose="02020603050405020304" pitchFamily="18" charset="0"/>
                <a:cs typeface="Times New Roman" panose="02020603050405020304" pitchFamily="18" charset="0"/>
              </a:rPr>
              <a:t> </a:t>
            </a:r>
            <a:endParaRPr lang="en-US" sz="48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pPr algn="l">
              <a:lnSpc>
                <a:spcPct val="170000"/>
              </a:lnSpc>
            </a:pPr>
            <a:r>
              <a:rPr lang="en-US" sz="3200" dirty="0">
                <a:solidFill>
                  <a:srgbClr val="002060"/>
                </a:solidFill>
                <a:effectLst/>
                <a:latin typeface="Times New Roman" panose="02020603050405020304" pitchFamily="18" charset="0"/>
                <a:ea typeface="MS Mincho" panose="02020609040205080304" pitchFamily="49" charset="-128"/>
              </a:rPr>
              <a:t>Based on the results of our metanalysis, dual mobility implants appear to have the most efficacy in preventing the risk of instability in high risk patients undergoing revision THA, when compared to those that received large femoral heads and constrained liners.</a:t>
            </a:r>
            <a:endParaRPr lang="en-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1372f5f-8e19-4efb-8afe-8eac20a980c4}" enabled="1" method="Standard" siteId="{a25fff9c-3f63-4fb2-9a8a-d9bdd0321f9a}" contentBits="0" removed="0"/>
</clbl:labelList>
</file>

<file path=docProps/app.xml><?xml version="1.0" encoding="utf-8"?>
<Properties xmlns="http://schemas.openxmlformats.org/officeDocument/2006/extended-properties" xmlns:vt="http://schemas.openxmlformats.org/officeDocument/2006/docPropsVTypes">
  <TotalTime>3315</TotalTime>
  <Words>428</Words>
  <Application>Microsoft Office PowerPoint</Application>
  <PresentationFormat>Geniş ekran</PresentationFormat>
  <Paragraphs>32</Paragraphs>
  <Slides>8</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Aptos</vt:lpstr>
      <vt:lpstr>Aptos Display</vt:lpstr>
      <vt:lpstr>Arial</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27</cp:revision>
  <dcterms:created xsi:type="dcterms:W3CDTF">2024-06-13T13:25:39Z</dcterms:created>
  <dcterms:modified xsi:type="dcterms:W3CDTF">2024-08-26T19:28:59Z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