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7" r:id="rId6"/>
    <p:sldId id="269" r:id="rId7"/>
    <p:sldId id="257" r:id="rId8"/>
    <p:sldId id="259" r:id="rId9"/>
    <p:sldId id="268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608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z Demirkıran" userId="b4100ff8-0111-4847-a6a2-28205a253c48" providerId="ADAL" clId="{0EA78706-1CCF-4059-AD32-3C5AE9685DDF}"/>
    <pc:docChg chg="custSel addSld modSld">
      <pc:chgData name="Deniz Demirkıran" userId="b4100ff8-0111-4847-a6a2-28205a253c48" providerId="ADAL" clId="{0EA78706-1CCF-4059-AD32-3C5AE9685DDF}" dt="2024-07-02T08:17:54.562" v="83" actId="20577"/>
      <pc:docMkLst>
        <pc:docMk/>
      </pc:docMkLst>
      <pc:sldChg chg="modSp mod">
        <pc:chgData name="Deniz Demirkıran" userId="b4100ff8-0111-4847-a6a2-28205a253c48" providerId="ADAL" clId="{0EA78706-1CCF-4059-AD32-3C5AE9685DDF}" dt="2024-07-02T08:17:54.562" v="83" actId="20577"/>
        <pc:sldMkLst>
          <pc:docMk/>
          <pc:sldMk cId="1821207369" sldId="256"/>
        </pc:sldMkLst>
        <pc:spChg chg="mod">
          <ac:chgData name="Deniz Demirkıran" userId="b4100ff8-0111-4847-a6a2-28205a253c48" providerId="ADAL" clId="{0EA78706-1CCF-4059-AD32-3C5AE9685DDF}" dt="2024-07-02T08:17:23.980" v="39" actId="20577"/>
          <ac:spMkLst>
            <pc:docMk/>
            <pc:sldMk cId="1821207369" sldId="256"/>
            <ac:spMk id="2" creationId="{08FF17E7-8DFE-AAB1-5214-F33FB918BE99}"/>
          </ac:spMkLst>
        </pc:spChg>
        <pc:spChg chg="mod">
          <ac:chgData name="Deniz Demirkıran" userId="b4100ff8-0111-4847-a6a2-28205a253c48" providerId="ADAL" clId="{0EA78706-1CCF-4059-AD32-3C5AE9685DDF}" dt="2024-07-02T08:17:54.562" v="83" actId="20577"/>
          <ac:spMkLst>
            <pc:docMk/>
            <pc:sldMk cId="1821207369" sldId="256"/>
            <ac:spMk id="3" creationId="{10241BBF-91C2-3DDE-A125-EE8A731BBBD8}"/>
          </ac:spMkLst>
        </pc:spChg>
      </pc:sldChg>
      <pc:sldChg chg="new">
        <pc:chgData name="Deniz Demirkıran" userId="b4100ff8-0111-4847-a6a2-28205a253c48" providerId="ADAL" clId="{0EA78706-1CCF-4059-AD32-3C5AE9685DDF}" dt="2024-07-02T08:17:08.465" v="0" actId="680"/>
        <pc:sldMkLst>
          <pc:docMk/>
          <pc:sldMk cId="1417496876" sldId="259"/>
        </pc:sldMkLst>
      </pc:sldChg>
      <pc:sldChg chg="new">
        <pc:chgData name="Deniz Demirkıran" userId="b4100ff8-0111-4847-a6a2-28205a253c48" providerId="ADAL" clId="{0EA78706-1CCF-4059-AD32-3C5AE9685DDF}" dt="2024-07-02T08:17:08.900" v="1" actId="680"/>
        <pc:sldMkLst>
          <pc:docMk/>
          <pc:sldMk cId="3424221613" sldId="260"/>
        </pc:sldMkLst>
      </pc:sldChg>
    </pc:docChg>
  </pc:docChgLst>
  <pc:docChgLst>
    <pc:chgData name="Deniz Demirkıran" userId="b4100ff8-0111-4847-a6a2-28205a253c48" providerId="ADAL" clId="{AC2A7805-80C5-4002-B5AD-858D23001079}"/>
    <pc:docChg chg="undo custSel addSld delSld modMainMaster">
      <pc:chgData name="Deniz Demirkıran" userId="b4100ff8-0111-4847-a6a2-28205a253c48" providerId="ADAL" clId="{AC2A7805-80C5-4002-B5AD-858D23001079}" dt="2024-06-13T13:26:46.313" v="11" actId="680"/>
      <pc:docMkLst>
        <pc:docMk/>
      </pc:docMkLst>
      <pc:sldChg chg="new">
        <pc:chgData name="Deniz Demirkıran" userId="b4100ff8-0111-4847-a6a2-28205a253c48" providerId="ADAL" clId="{AC2A7805-80C5-4002-B5AD-858D23001079}" dt="2024-06-13T13:25:41.067" v="0" actId="680"/>
        <pc:sldMkLst>
          <pc:docMk/>
          <pc:sldMk cId="1821207369" sldId="256"/>
        </pc:sldMkLst>
      </pc:sldChg>
      <pc:sldChg chg="new">
        <pc:chgData name="Deniz Demirkıran" userId="b4100ff8-0111-4847-a6a2-28205a253c48" providerId="ADAL" clId="{AC2A7805-80C5-4002-B5AD-858D23001079}" dt="2024-06-13T13:26:45.762" v="10" actId="680"/>
        <pc:sldMkLst>
          <pc:docMk/>
          <pc:sldMk cId="682111848" sldId="257"/>
        </pc:sldMkLst>
      </pc:sldChg>
      <pc:sldChg chg="new del">
        <pc:chgData name="Deniz Demirkıran" userId="b4100ff8-0111-4847-a6a2-28205a253c48" providerId="ADAL" clId="{AC2A7805-80C5-4002-B5AD-858D23001079}" dt="2024-06-13T13:26:18.503" v="5" actId="680"/>
        <pc:sldMkLst>
          <pc:docMk/>
          <pc:sldMk cId="2144634165" sldId="257"/>
        </pc:sldMkLst>
      </pc:sldChg>
      <pc:sldChg chg="new">
        <pc:chgData name="Deniz Demirkıran" userId="b4100ff8-0111-4847-a6a2-28205a253c48" providerId="ADAL" clId="{AC2A7805-80C5-4002-B5AD-858D23001079}" dt="2024-06-13T13:26:46.313" v="11" actId="680"/>
        <pc:sldMkLst>
          <pc:docMk/>
          <pc:sldMk cId="1215038605" sldId="258"/>
        </pc:sldMkLst>
      </pc:sldChg>
      <pc:sldMasterChg chg="addSp modSp mod modSldLayout">
        <pc:chgData name="Deniz Demirkıran" userId="b4100ff8-0111-4847-a6a2-28205a253c48" providerId="ADAL" clId="{AC2A7805-80C5-4002-B5AD-858D23001079}" dt="2024-06-13T13:26:36.907" v="9" actId="962"/>
        <pc:sldMasterMkLst>
          <pc:docMk/>
          <pc:sldMasterMk cId="621949134" sldId="2147483648"/>
        </pc:sldMasterMkLst>
        <pc:picChg chg="add mod">
          <ac:chgData name="Deniz Demirkıran" userId="b4100ff8-0111-4847-a6a2-28205a253c48" providerId="ADAL" clId="{AC2A7805-80C5-4002-B5AD-858D23001079}" dt="2024-06-13T13:26:36.907" v="9" actId="962"/>
          <ac:picMkLst>
            <pc:docMk/>
            <pc:sldMasterMk cId="621949134" sldId="2147483648"/>
            <ac:picMk id="8" creationId="{2BA767CB-B04D-3A64-DFF3-9BB3D1D2F6A1}"/>
          </ac:picMkLst>
        </pc:picChg>
        <pc:sldLayoutChg chg="addSp delSp modSp mod">
          <pc:chgData name="Deniz Demirkıran" userId="b4100ff8-0111-4847-a6a2-28205a253c48" providerId="ADAL" clId="{AC2A7805-80C5-4002-B5AD-858D23001079}" dt="2024-06-13T13:26:30.149" v="6" actId="478"/>
          <pc:sldLayoutMkLst>
            <pc:docMk/>
            <pc:sldMasterMk cId="621949134" sldId="2147483648"/>
            <pc:sldLayoutMk cId="3789799224" sldId="2147483649"/>
          </pc:sldLayoutMkLst>
          <pc:picChg chg="add del mod">
            <ac:chgData name="Deniz Demirkıran" userId="b4100ff8-0111-4847-a6a2-28205a253c48" providerId="ADAL" clId="{AC2A7805-80C5-4002-B5AD-858D23001079}" dt="2024-06-13T13:26:30.149" v="6" actId="478"/>
            <ac:picMkLst>
              <pc:docMk/>
              <pc:sldMasterMk cId="621949134" sldId="2147483648"/>
              <pc:sldLayoutMk cId="3789799224" sldId="2147483649"/>
              <ac:picMk id="8" creationId="{9F98300C-E9BE-2774-F5C5-983DA25D2CC3}"/>
            </ac:picMkLst>
          </pc:picChg>
        </pc:sldLayoutChg>
      </pc:sldMasterChg>
    </pc:docChg>
  </pc:docChgLst>
  <pc:docChgLst>
    <pc:chgData name="Deniz Demirkıran" userId="b4100ff8-0111-4847-a6a2-28205a253c48" providerId="ADAL" clId="{A3238E24-B13A-4890-856F-8F919461FA85}"/>
    <pc:docChg chg="undo custSel addSld delSld modSld">
      <pc:chgData name="Deniz Demirkıran" userId="b4100ff8-0111-4847-a6a2-28205a253c48" providerId="ADAL" clId="{A3238E24-B13A-4890-856F-8F919461FA85}" dt="2024-08-06T14:31:49.399" v="43" actId="680"/>
      <pc:docMkLst>
        <pc:docMk/>
      </pc:docMkLst>
      <pc:sldChg chg="addSp delSp mod">
        <pc:chgData name="Deniz Demirkıran" userId="b4100ff8-0111-4847-a6a2-28205a253c48" providerId="ADAL" clId="{A3238E24-B13A-4890-856F-8F919461FA85}" dt="2024-08-06T14:28:38.908" v="16" actId="22"/>
        <pc:sldMkLst>
          <pc:docMk/>
          <pc:sldMk cId="3595721810" sldId="266"/>
        </pc:sldMkLst>
        <pc:spChg chg="add del">
          <ac:chgData name="Deniz Demirkıran" userId="b4100ff8-0111-4847-a6a2-28205a253c48" providerId="ADAL" clId="{A3238E24-B13A-4890-856F-8F919461FA85}" dt="2024-08-06T14:28:38.908" v="16" actId="22"/>
          <ac:spMkLst>
            <pc:docMk/>
            <pc:sldMk cId="3595721810" sldId="266"/>
            <ac:spMk id="5" creationId="{3EBD863C-DD79-7E8C-3174-557CDFF626BB}"/>
          </ac:spMkLst>
        </pc:spChg>
      </pc:sldChg>
      <pc:sldChg chg="modSp mod">
        <pc:chgData name="Deniz Demirkıran" userId="b4100ff8-0111-4847-a6a2-28205a253c48" providerId="ADAL" clId="{A3238E24-B13A-4890-856F-8F919461FA85}" dt="2024-08-06T13:07:03.493" v="14" actId="18131"/>
        <pc:sldMkLst>
          <pc:docMk/>
          <pc:sldMk cId="611571918" sldId="267"/>
        </pc:sldMkLst>
        <pc:picChg chg="mod modCrop">
          <ac:chgData name="Deniz Demirkıran" userId="b4100ff8-0111-4847-a6a2-28205a253c48" providerId="ADAL" clId="{A3238E24-B13A-4890-856F-8F919461FA85}" dt="2024-08-06T13:07:03.493" v="14" actId="18131"/>
          <ac:picMkLst>
            <pc:docMk/>
            <pc:sldMk cId="611571918" sldId="267"/>
            <ac:picMk id="3" creationId="{9FDF1F13-D223-9AF5-F7F3-58FCA371A4D9}"/>
          </ac:picMkLst>
        </pc:picChg>
      </pc:sldChg>
      <pc:sldChg chg="addSp delSp modSp new del mod">
        <pc:chgData name="Deniz Demirkıran" userId="b4100ff8-0111-4847-a6a2-28205a253c48" providerId="ADAL" clId="{A3238E24-B13A-4890-856F-8F919461FA85}" dt="2024-08-06T14:31:49.399" v="43" actId="680"/>
        <pc:sldMkLst>
          <pc:docMk/>
          <pc:sldMk cId="193665867" sldId="270"/>
        </pc:sldMkLst>
        <pc:spChg chg="add del mod">
          <ac:chgData name="Deniz Demirkıran" userId="b4100ff8-0111-4847-a6a2-28205a253c48" providerId="ADAL" clId="{A3238E24-B13A-4890-856F-8F919461FA85}" dt="2024-08-06T14:31:48.707" v="42" actId="11529"/>
          <ac:spMkLst>
            <pc:docMk/>
            <pc:sldMk cId="193665867" sldId="270"/>
            <ac:spMk id="4" creationId="{F8CA9D7F-966C-CFAA-41C6-7B69962406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1E2D4-812E-421B-A2A1-FCEA9D6FBFA4}" type="datetimeFigureOut">
              <a:rPr lang="en-IN" smtClean="0"/>
              <a:t>26-08-2024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49595-292B-42E3-9D77-55D9949038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189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49595-292B-42E3-9D77-55D99490381F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749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0" y="186069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optimal surgical treatment for patients with a chronic pelvic discontinuity?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ECCA632-F66F-9FA1-5A9E-EFCB5E13DBD0}"/>
              </a:ext>
            </a:extLst>
          </p:cNvPr>
          <p:cNvSpPr txBox="1"/>
          <p:nvPr/>
        </p:nvSpPr>
        <p:spPr>
          <a:xfrm>
            <a:off x="0" y="3866634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Rajeev K Sharma</a:t>
            </a:r>
          </a:p>
          <a:p>
            <a:pPr algn="ctr"/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Moolchand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Medcity</a:t>
            </a:r>
            <a:endParaRPr lang="en-US" altLang="zh-C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Delhi, INDIA</a:t>
            </a:r>
            <a:endParaRPr lang="en-TR" altLang="zh-C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743FD04-3084-A9E5-8A60-7F3A8CD93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44" y="1728182"/>
            <a:ext cx="1758816" cy="170081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92BE528-8788-668C-8036-8933FB57C6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4" r="20773"/>
          <a:stretch/>
        </p:blipFill>
        <p:spPr>
          <a:xfrm>
            <a:off x="3514282" y="1728182"/>
            <a:ext cx="1821951" cy="170081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DF1F13-D223-9AF5-F7F3-58FCA371A4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" t="3901" r="293" b="36045"/>
          <a:stretch/>
        </p:blipFill>
        <p:spPr>
          <a:xfrm>
            <a:off x="783004" y="1728182"/>
            <a:ext cx="1758816" cy="170081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588038A-92CD-FD2B-9C56-FFFD137CB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78" y="4213382"/>
            <a:ext cx="1797319" cy="18081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1337AA5-A656-63B9-967F-41D05A924E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8"/>
          <a:stretch/>
        </p:blipFill>
        <p:spPr>
          <a:xfrm>
            <a:off x="2156661" y="4213382"/>
            <a:ext cx="1771842" cy="18081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A43CA10-1B95-CB90-525A-6246CD6E30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5" t="3362" r="16101" b="51843"/>
          <a:stretch/>
        </p:blipFill>
        <p:spPr>
          <a:xfrm>
            <a:off x="7771073" y="4213382"/>
            <a:ext cx="1840901" cy="1880873"/>
          </a:xfrm>
          <a:prstGeom prst="flowChartConnector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9AAC0D8-BC03-BE20-B929-86511DE064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b="40741"/>
          <a:stretch/>
        </p:blipFill>
        <p:spPr>
          <a:xfrm>
            <a:off x="6308695" y="1728182"/>
            <a:ext cx="1828087" cy="1700818"/>
          </a:xfrm>
          <a:prstGeom prst="ellipse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DBF41BD-9B75-E16E-777B-387081F3A42D}"/>
              </a:ext>
            </a:extLst>
          </p:cNvPr>
          <p:cNvSpPr txBox="1"/>
          <p:nvPr/>
        </p:nvSpPr>
        <p:spPr>
          <a:xfrm>
            <a:off x="2079182" y="6208159"/>
            <a:ext cx="2245168" cy="463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Rajeev K. Sharma 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0B9323B-E4F8-BC82-CAD3-8A99952682CD}"/>
              </a:ext>
            </a:extLst>
          </p:cNvPr>
          <p:cNvSpPr txBox="1"/>
          <p:nvPr/>
        </p:nvSpPr>
        <p:spPr>
          <a:xfrm>
            <a:off x="639181" y="3625133"/>
            <a:ext cx="2192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Abdullah Hammad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140AD55-6549-C47B-7F49-4CA9EEC2A14D}"/>
              </a:ext>
            </a:extLst>
          </p:cNvPr>
          <p:cNvSpPr txBox="1"/>
          <p:nvPr/>
        </p:nvSpPr>
        <p:spPr>
          <a:xfrm>
            <a:off x="3435350" y="3625133"/>
            <a:ext cx="230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Joris </a:t>
            </a:r>
            <a:r>
              <a:rPr lang="en-US" altLang="zh-CN" sz="1800" b="1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Ploegmakers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481F1AA-BEA5-055D-17CF-8D23BFACD2F7}"/>
              </a:ext>
            </a:extLst>
          </p:cNvPr>
          <p:cNvSpPr txBox="1"/>
          <p:nvPr/>
        </p:nvSpPr>
        <p:spPr>
          <a:xfrm>
            <a:off x="6832600" y="3625133"/>
            <a:ext cx="162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Li Cao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5AC4F93-31B9-20FA-89C8-8BD76BA7BB7A}"/>
              </a:ext>
            </a:extLst>
          </p:cNvPr>
          <p:cNvSpPr txBox="1"/>
          <p:nvPr/>
        </p:nvSpPr>
        <p:spPr>
          <a:xfrm>
            <a:off x="9347200" y="3625133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Neil P. Sheth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5C3C308-AE47-27D8-183E-0BC05EB16E52}"/>
              </a:ext>
            </a:extLst>
          </p:cNvPr>
          <p:cNvSpPr txBox="1"/>
          <p:nvPr/>
        </p:nvSpPr>
        <p:spPr>
          <a:xfrm>
            <a:off x="8136782" y="6287784"/>
            <a:ext cx="1682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Wenbo Mu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3F5F183-2D95-F321-A7D7-7E5045FE26AC}"/>
              </a:ext>
            </a:extLst>
          </p:cNvPr>
          <p:cNvSpPr txBox="1"/>
          <p:nvPr/>
        </p:nvSpPr>
        <p:spPr>
          <a:xfrm>
            <a:off x="4970178" y="6287784"/>
            <a:ext cx="2470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Seung-Hoon Baek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曹力\Desktop\CCJRW10\S11\116\41.jpg">
            <a:extLst>
              <a:ext uri="{FF2B5EF4-FFF2-40B4-BE49-F238E27FC236}">
                <a16:creationId xmlns:a16="http://schemas.microsoft.com/office/drawing/2014/main" id="{6B2F780C-82C6-A111-9B47-E8585C2D3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0" t="19685" r="23895" b="8458"/>
          <a:stretch>
            <a:fillRect/>
          </a:stretch>
        </p:blipFill>
        <p:spPr bwMode="auto">
          <a:xfrm>
            <a:off x="0" y="0"/>
            <a:ext cx="1200150" cy="13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3CE1564-FF91-1C63-4ED4-C1F572F39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0"/>
            <a:ext cx="933450" cy="13936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FCA145D-79B6-0C24-400F-95F410670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0"/>
            <a:ext cx="967229" cy="13936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34C1CA-F245-03CA-1F68-366968151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29" y="9304"/>
            <a:ext cx="952549" cy="138437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730E78-FC44-6090-6E10-EFF88EAD4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591745"/>
              </p:ext>
            </p:extLst>
          </p:nvPr>
        </p:nvGraphicFramePr>
        <p:xfrm>
          <a:off x="321733" y="1504593"/>
          <a:ext cx="11751733" cy="5301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167241155"/>
                    </a:ext>
                  </a:extLst>
                </a:gridCol>
                <a:gridCol w="9592733">
                  <a:extLst>
                    <a:ext uri="{9D8B030D-6E8A-4147-A177-3AD203B41FA5}">
                      <a16:colId xmlns:a16="http://schemas.microsoft.com/office/drawing/2014/main" val="3794739863"/>
                    </a:ext>
                  </a:extLst>
                </a:gridCol>
              </a:tblGrid>
              <a:tr h="8924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Patient Outcomes</a:t>
                      </a:r>
                      <a:r>
                        <a:rPr kumimoji="0" lang="zh-CN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Effective surgical treatment for chronic PD can significantly reduce pain, restore mobility, and enhance overall functional outcomes, thereby improving patient quality of life and long-term prognosis.</a:t>
                      </a: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82485"/>
                  </a:ext>
                </a:extLst>
              </a:tr>
              <a:tr h="8924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Surgical Challenges</a:t>
                      </a:r>
                      <a:r>
                        <a:rPr kumimoji="0" lang="zh-CN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PD's severe bone loss and instability pose substantial technical challenges, requiring surgeons to navigate complex anatomy and ensure stable, durable reconstructions with effective techniques and materials for successful outcomes.</a:t>
                      </a: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3539364"/>
                  </a:ext>
                </a:extLst>
              </a:tr>
              <a:tr h="892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Restoration of Biomechanics</a:t>
                      </a:r>
                      <a:r>
                        <a:rPr kumimoji="0" lang="zh-CN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Proper surgical intervention aims to restore hip and pelvis biomechanics, crucial for implant stability, preventing complications, and enabling patients to perform daily activities and maintain an active lifestyle.</a:t>
                      </a: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406047"/>
                  </a:ext>
                </a:extLst>
              </a:tr>
              <a:tr h="822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Advancements in Techniques</a:t>
                      </a:r>
                      <a:r>
                        <a:rPr kumimoji="0" lang="zh-CN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Reviewing and determining optimal treatments for PD integrates the latest advancements in orthopedic surgery, enhancing patient care and outcomes.</a:t>
                      </a: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5145065"/>
                  </a:ext>
                </a:extLst>
              </a:tr>
              <a:tr h="822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 Considerations</a:t>
                      </a:r>
                      <a:r>
                        <a:rPr kumimoji="0" lang="zh-CN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Optimizing PD surgery protocols reduces healthcare costs by minimizing revisions and hospital stays, leading to quicker recoveries and less burden on healthcare systems.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4536167"/>
                  </a:ext>
                </a:extLst>
              </a:tr>
              <a:tr h="892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Professional Consensus</a:t>
                      </a:r>
                      <a:r>
                        <a:rPr kumimoji="0" lang="zh-CN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consensus among orthopedic experts on optimal PD treatments ensures a standardized approach, facilitating global dissemination and consistent training for new surgeons, thereby improving patient care across regions.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6814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576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AF9727B-FF8C-316A-2FE8-9F0FA9BDDA6A}"/>
              </a:ext>
            </a:extLst>
          </p:cNvPr>
          <p:cNvSpPr txBox="1"/>
          <p:nvPr/>
        </p:nvSpPr>
        <p:spPr>
          <a:xfrm>
            <a:off x="510116" y="1560257"/>
            <a:ext cx="10610850" cy="5117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"Pelvic Discontinuity" [</a:t>
            </a:r>
            <a:r>
              <a:rPr lang="en-US" altLang="zh-CN" sz="16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MeSH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Terms]</a:t>
            </a:r>
            <a:endParaRPr lang="zh-CN" altLang="zh-CN" sz="1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("pelvic" [All Fields] OR "acetabular" [All Fields]) AND ("discontinuity" [All Fields] OR "disassociation" [All Fields])</a:t>
            </a:r>
            <a:endParaRPr lang="zh-CN" altLang="zh-CN" sz="1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"Surgical Procedures, Operative" [</a:t>
            </a:r>
            <a:r>
              <a:rPr lang="en-US" altLang="zh-CN" sz="16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MeSH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Terms] OR "surgical treatment" [All Fields]</a:t>
            </a:r>
            <a:endParaRPr lang="zh-CN" altLang="zh-CN" sz="1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 OR 2 AND 3</a:t>
            </a:r>
            <a:endParaRPr lang="zh-CN" altLang="zh-CN" sz="1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("clinical trial" [Publication Type] OR "observational study" [</a:t>
            </a:r>
            <a:r>
              <a:rPr lang="en-US" altLang="zh-CN" sz="16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MeSH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Terms] OR "case report" [</a:t>
            </a:r>
            <a:r>
              <a:rPr lang="en-US" altLang="zh-CN" sz="16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MeSH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Terms] OR "cohort study" [</a:t>
            </a:r>
            <a:r>
              <a:rPr lang="en-US" altLang="zh-CN" sz="16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MeSH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Terms] OR "cross-sectional study" [</a:t>
            </a:r>
            <a:r>
              <a:rPr lang="en-US" altLang="zh-CN" sz="16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MeSH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Terms] OR "case-control study" [</a:t>
            </a:r>
            <a:r>
              <a:rPr lang="en-US" altLang="zh-CN" sz="16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MeSH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Terms] OR "comparative study" [</a:t>
            </a:r>
            <a:r>
              <a:rPr lang="en-US" altLang="zh-CN" sz="16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MeSH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Terms])</a:t>
            </a:r>
            <a:endParaRPr lang="zh-CN" altLang="zh-CN" sz="1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 AND 5</a:t>
            </a:r>
            <a:endParaRPr lang="zh-CN" altLang="zh-CN" sz="1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"humans" [</a:t>
            </a:r>
            <a:r>
              <a:rPr lang="en-US" altLang="zh-CN" sz="16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MeSH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Terms] NOT "animals" [</a:t>
            </a:r>
            <a:r>
              <a:rPr lang="en-US" altLang="zh-CN" sz="16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MeSH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Terms]</a:t>
            </a:r>
            <a:endParaRPr lang="zh-CN" altLang="zh-CN" sz="1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6 AND 7</a:t>
            </a:r>
            <a:endParaRPr lang="zh-CN" altLang="zh-CN" sz="16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8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46023850-3497-B5F8-A8F9-53702DC30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577" b="19997"/>
          <a:stretch/>
        </p:blipFill>
        <p:spPr>
          <a:xfrm>
            <a:off x="435249" y="1837274"/>
            <a:ext cx="2396067" cy="3572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0DE5353B-9DA2-40C5-F0CD-F5F9768E66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28" r="55564" b="19997"/>
          <a:stretch/>
        </p:blipFill>
        <p:spPr>
          <a:xfrm>
            <a:off x="3369734" y="1837274"/>
            <a:ext cx="2226734" cy="3572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D78CAD09-EEC2-5507-2B9B-A1285E8761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75" r="30734" b="18101"/>
          <a:stretch/>
        </p:blipFill>
        <p:spPr>
          <a:xfrm>
            <a:off x="6205205" y="1837274"/>
            <a:ext cx="2249624" cy="3572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6C03D4B2-F012-C421-698E-93B07CBD8E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05" t="19716" r="1363" b="30235"/>
          <a:stretch/>
        </p:blipFill>
        <p:spPr>
          <a:xfrm>
            <a:off x="8778542" y="2785179"/>
            <a:ext cx="3235319" cy="2572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66AB0B-C99F-0932-D8AC-6E5D8019133C}"/>
              </a:ext>
            </a:extLst>
          </p:cNvPr>
          <p:cNvSpPr txBox="1"/>
          <p:nvPr/>
        </p:nvSpPr>
        <p:spPr>
          <a:xfrm>
            <a:off x="983131" y="5620661"/>
            <a:ext cx="12302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Cup-Cage</a:t>
            </a:r>
            <a:endParaRPr lang="en-IN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0F434E-5178-3647-FAA0-F32A434D27B0}"/>
              </a:ext>
            </a:extLst>
          </p:cNvPr>
          <p:cNvSpPr txBox="1"/>
          <p:nvPr/>
        </p:nvSpPr>
        <p:spPr>
          <a:xfrm>
            <a:off x="3653418" y="5620661"/>
            <a:ext cx="17175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Half Cup-Cage</a:t>
            </a:r>
            <a:endParaRPr lang="en-IN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1E4E47-8CD4-C809-7AFC-BC7F18CBFD3A}"/>
              </a:ext>
            </a:extLst>
          </p:cNvPr>
          <p:cNvSpPr txBox="1"/>
          <p:nvPr/>
        </p:nvSpPr>
        <p:spPr>
          <a:xfrm>
            <a:off x="6425528" y="5579533"/>
            <a:ext cx="19173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Custom </a:t>
            </a:r>
            <a:r>
              <a:rPr lang="en-US" dirty="0" err="1"/>
              <a:t>Triflange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Construct (</a:t>
            </a:r>
            <a:r>
              <a:rPr lang="en-US" b="1" dirty="0"/>
              <a:t>CTAC</a:t>
            </a:r>
            <a:r>
              <a:rPr lang="en-US" dirty="0"/>
              <a:t>)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DD5C4-FD2F-6C0F-41EB-EA5DE64FB8C2}"/>
              </a:ext>
            </a:extLst>
          </p:cNvPr>
          <p:cNvSpPr txBox="1"/>
          <p:nvPr/>
        </p:nvSpPr>
        <p:spPr>
          <a:xfrm>
            <a:off x="9455657" y="5579533"/>
            <a:ext cx="20294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Pelvic Distraction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10573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022619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is the final recommendation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will you put to a vote today</a:t>
            </a:r>
            <a:endParaRPr lang="en-TR" sz="4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466F8B3-AA3D-4718-8908-76A3F1F99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45" y="1386000"/>
            <a:ext cx="11112500" cy="54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Cup-Cage Construct</a:t>
            </a:r>
            <a:endParaRPr kumimoji="0" lang="zh-CN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Survivorship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66.7-100% at follow-up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2.9 to 9.6 years.</a:t>
            </a:r>
          </a:p>
          <a:p>
            <a:pPr marL="685800" lvl="1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Harris Hip Score </a:t>
            </a:r>
            <a:r>
              <a:rPr kumimoji="0" lang="en-US" altLang="zh-CN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mprovement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From 29-39 to 72-76 points.</a:t>
            </a:r>
          </a:p>
          <a:p>
            <a:pPr marL="685800" lvl="1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Complication 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overall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7-29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dislocation (7-10%), nerve injury (3%), and infection (8%) 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 Triflange Acetabular Components (CTAC)</a:t>
            </a:r>
            <a:endParaRPr kumimoji="0" lang="zh-CN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Survivorship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89-95% over 2 to 15.2 years</a:t>
            </a:r>
          </a:p>
          <a:p>
            <a:pPr marL="685800" lvl="1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Infection Rate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5.7% - 12.2%.</a:t>
            </a:r>
          </a:p>
          <a:p>
            <a:pPr marL="685800" lvl="1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Reoperation Rate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6.1% - 37.5%.</a:t>
            </a:r>
          </a:p>
          <a:p>
            <a:pPr marL="685800" lvl="1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Overall Complication Rate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Up to 49%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Acetabular Distraction Technique</a:t>
            </a:r>
            <a:endParaRPr kumimoji="0" lang="zh-CN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Survivorship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90% - 100% over 2 to 4.8 years.</a:t>
            </a:r>
          </a:p>
          <a:p>
            <a:pPr marL="685800" lvl="1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Complication Rate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8% - 29%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Cage-Related Methods</a:t>
            </a:r>
            <a:endParaRPr kumimoji="0" lang="zh-CN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Survivorship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0" lvl="2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Ilioischial cages: 66.7% at 2.9 to 13.5 years.</a:t>
            </a:r>
          </a:p>
          <a:p>
            <a:pPr marL="1143000" lvl="2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Non-ilioischial cages: 60.6% at 4.5 to 6.2 years.</a:t>
            </a:r>
          </a:p>
          <a:p>
            <a:pPr marL="1143000" lvl="2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Pelvic plating with a hemispherical shell: 72.7%.</a:t>
            </a:r>
          </a:p>
          <a:p>
            <a:pPr marL="685800" lvl="1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Complication Rates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Acetabular Component with Stem</a:t>
            </a:r>
            <a:endParaRPr kumimoji="0" lang="zh-CN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Survivorship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91% at 5 years.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Harris Hip Score Improvement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From 41 to 79 points.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zh-CN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Complication Rate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28.6%, including periprosthetic infection (8%) and hip dislocation (12%)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92BB7C-0DAE-DB2A-25E6-5F59C7909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54793"/>
              </p:ext>
            </p:extLst>
          </p:nvPr>
        </p:nvGraphicFramePr>
        <p:xfrm>
          <a:off x="6778063" y="3429000"/>
          <a:ext cx="4911792" cy="14658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9793">
                  <a:extLst>
                    <a:ext uri="{9D8B030D-6E8A-4147-A177-3AD203B41FA5}">
                      <a16:colId xmlns:a16="http://schemas.microsoft.com/office/drawing/2014/main" val="3697232340"/>
                    </a:ext>
                  </a:extLst>
                </a:gridCol>
                <a:gridCol w="1388534">
                  <a:extLst>
                    <a:ext uri="{9D8B030D-6E8A-4147-A177-3AD203B41FA5}">
                      <a16:colId xmlns:a16="http://schemas.microsoft.com/office/drawing/2014/main" val="1441326487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186355433"/>
                    </a:ext>
                  </a:extLst>
                </a:gridCol>
                <a:gridCol w="905932">
                  <a:extLst>
                    <a:ext uri="{9D8B030D-6E8A-4147-A177-3AD203B41FA5}">
                      <a16:colId xmlns:a16="http://schemas.microsoft.com/office/drawing/2014/main" val="2461089465"/>
                    </a:ext>
                  </a:extLst>
                </a:gridCol>
              </a:tblGrid>
              <a:tr h="270003"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Aseptic loosening</a:t>
                      </a:r>
                      <a:endParaRPr lang="en-IN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zh-CN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islocation </a:t>
                      </a:r>
                      <a:endParaRPr lang="en-IN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PJI </a:t>
                      </a:r>
                      <a:endParaRPr lang="en-IN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493772"/>
                  </a:ext>
                </a:extLst>
              </a:tr>
              <a:tr h="252082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Ilioischial cages</a:t>
                      </a:r>
                      <a:endParaRPr lang="en-IN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18.4 %</a:t>
                      </a:r>
                      <a:endParaRPr lang="en-IN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7.9 %</a:t>
                      </a:r>
                      <a:endParaRPr lang="en-IN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6.1 %</a:t>
                      </a:r>
                      <a:endParaRPr lang="en-IN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272489"/>
                  </a:ext>
                </a:extLst>
              </a:tr>
              <a:tr h="435100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Non-ilioischial cages</a:t>
                      </a:r>
                      <a:endParaRPr lang="en-IN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39.4 %</a:t>
                      </a:r>
                      <a:endParaRPr lang="en-IN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15.2 %</a:t>
                      </a:r>
                      <a:endParaRPr lang="en-IN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9.1 %</a:t>
                      </a:r>
                      <a:endParaRPr lang="en-IN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448888"/>
                  </a:ext>
                </a:extLst>
              </a:tr>
              <a:tr h="482148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Pelvic plating with hemispherical shell</a:t>
                      </a:r>
                      <a:endParaRPr lang="en-IN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10.6 %</a:t>
                      </a:r>
                      <a:endParaRPr lang="en-IN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9.1 %</a:t>
                      </a:r>
                      <a:endParaRPr lang="en-IN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7.6 %</a:t>
                      </a:r>
                      <a:endParaRPr lang="en-IN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639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49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8320" y="2513685"/>
            <a:ext cx="8215360" cy="3109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optimal surgical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for patients with a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Pelvic Discontinuity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endParaRPr lang="en-TR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6D09E731-3330-1D90-B475-46DC8B9D981D}"/>
              </a:ext>
            </a:extLst>
          </p:cNvPr>
          <p:cNvSpPr txBox="1">
            <a:spLocks/>
          </p:cNvSpPr>
          <p:nvPr/>
        </p:nvSpPr>
        <p:spPr>
          <a:xfrm>
            <a:off x="675685" y="1824742"/>
            <a:ext cx="3227449" cy="688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:</a:t>
            </a:r>
            <a:endParaRPr lang="en-TR" sz="4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0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85" y="1520858"/>
            <a:ext cx="3227449" cy="68894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Rationale: </a:t>
            </a:r>
            <a:endParaRPr lang="en-TR" sz="4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6803D-0C0C-4CD5-AC23-5B871DE6E61E}"/>
              </a:ext>
            </a:extLst>
          </p:cNvPr>
          <p:cNvSpPr txBox="1"/>
          <p:nvPr/>
        </p:nvSpPr>
        <p:spPr>
          <a:xfrm>
            <a:off x="1410085" y="2045030"/>
            <a:ext cx="976371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Cup-cage and custom </a:t>
            </a:r>
            <a:r>
              <a:rPr lang="en-US" sz="2400" kern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triflange</a:t>
            </a:r>
            <a:r>
              <a:rPr lang="en-US" sz="2400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acetabular components (CTACs) show good short- to mid-term outcomes but with high complication rates.</a:t>
            </a:r>
          </a:p>
          <a:p>
            <a:pPr algn="just"/>
            <a:endParaRPr lang="en-IN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Acetabular distraction technique has lower complication rates, however with limited long-term data.</a:t>
            </a:r>
          </a:p>
          <a:p>
            <a:pPr algn="just"/>
            <a:endParaRPr lang="en-IN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Asymmetric acetabular component with iliac fixation offers encouraging mid-term results and may be suitable for complex cases with associated chronic pelvic discontinuity.</a:t>
            </a:r>
          </a:p>
          <a:p>
            <a:pPr algn="just"/>
            <a:endParaRPr lang="en-IN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Ongoing research and patient-specific considerations are crucial for optimizing treatment strategies.</a:t>
            </a:r>
            <a:endParaRPr lang="en-IN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4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E40750FD-7BAD-7355-CA88-EF94A5A5B120}"/>
              </a:ext>
            </a:extLst>
          </p:cNvPr>
          <p:cNvSpPr txBox="1">
            <a:spLocks/>
          </p:cNvSpPr>
          <p:nvPr/>
        </p:nvSpPr>
        <p:spPr>
          <a:xfrm>
            <a:off x="315686" y="1861457"/>
            <a:ext cx="11560628" cy="4329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tr-TR" sz="4000" dirty="0" err="1">
                <a:solidFill>
                  <a:srgbClr val="00206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tr-TR" sz="4000" dirty="0">
              <a:solidFill>
                <a:srgbClr val="002060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optimal surgical treatment for patients with a chronic pelvic discontinuity?</a:t>
            </a:r>
          </a:p>
          <a:p>
            <a:pPr>
              <a:lnSpc>
                <a:spcPct val="150000"/>
              </a:lnSpc>
            </a:pPr>
            <a:r>
              <a:rPr lang="tr-TR" altLang="zh-CN" sz="4000" b="1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endParaRPr lang="tr-TR" altLang="zh-CN" sz="4000" b="1" dirty="0">
              <a:solidFill>
                <a:srgbClr val="002060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Cup-cage</a:t>
            </a:r>
            <a:r>
              <a:rPr lang="en-US" altLang="zh-C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construct and 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CTACs</a:t>
            </a:r>
            <a:r>
              <a:rPr lang="en-US" altLang="zh-C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Triflange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Acetabular Components</a:t>
            </a:r>
            <a:r>
              <a:rPr lang="en-US" altLang="zh-C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prove to be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 reliable </a:t>
            </a:r>
            <a:r>
              <a:rPr lang="en-US" altLang="zh-C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with mid-to-long outcomes.</a:t>
            </a:r>
            <a:endParaRPr lang="en-T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265FE3-6229-4FAD-9775-69AC66D14E5A}">
  <ds:schemaRefs>
    <ds:schemaRef ds:uri="http://schemas.microsoft.com/office/2006/metadata/properties"/>
    <ds:schemaRef ds:uri="http://schemas.microsoft.com/office/infopath/2007/PartnerControls"/>
    <ds:schemaRef ds:uri="6b2cb18b-1808-4a12-b3e4-0026674f10ec"/>
    <ds:schemaRef ds:uri="5e998ea4-89a7-4b33-a9ed-5044a4d65497"/>
  </ds:schemaRefs>
</ds:datastoreItem>
</file>

<file path=customXml/itemProps3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1562</Words>
  <Application>Microsoft Office PowerPoint</Application>
  <PresentationFormat>Geniş ekran</PresentationFormat>
  <Paragraphs>98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等线</vt:lpstr>
      <vt:lpstr>Aptos</vt:lpstr>
      <vt:lpstr>Aptos Display</vt:lpstr>
      <vt:lpstr>Arial</vt:lpstr>
      <vt:lpstr>garamond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Deniz Demirkıran</dc:creator>
  <cp:lastModifiedBy>kayhan karaytug</cp:lastModifiedBy>
  <cp:revision>11</cp:revision>
  <dcterms:created xsi:type="dcterms:W3CDTF">2024-06-13T13:25:39Z</dcterms:created>
  <dcterms:modified xsi:type="dcterms:W3CDTF">2024-08-26T19:29:19Z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