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7" r:id="rId6"/>
    <p:sldId id="258" r:id="rId7"/>
    <p:sldId id="257" r:id="rId8"/>
    <p:sldId id="259" r:id="rId9"/>
    <p:sldId id="264" r:id="rId10"/>
    <p:sldId id="268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2"/>
    <p:restoredTop sz="80345"/>
  </p:normalViewPr>
  <p:slideViewPr>
    <p:cSldViewPr snapToGrid="0">
      <p:cViewPr varScale="1">
        <p:scale>
          <a:sx n="51" d="100"/>
          <a:sy n="51" d="100"/>
        </p:scale>
        <p:origin x="14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128BC-3CCB-B34F-83F3-4CDC1C7A472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B26FB-CFF6-614E-9956-D74EDF7C8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3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Alisagib Dzhavadov was responsible for this topic.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8 experts took part in preparing the review on this topic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6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9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An umbrella review was prepared on this topic.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purpose of this umbrella review was to evaluate the outcome of patients undergoing CMAI, with the intention of identifying the appropriate indications for such device. </a:t>
            </a:r>
            <a:r>
              <a:rPr lang="en" dirty="0"/>
              <a:t>A literature search identified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systematic reviews and 1 systematic review and meta-analysis </a:t>
            </a:r>
            <a:r>
              <a:rPr lang="en" dirty="0"/>
              <a:t>evaluating the use of custom-made acetabular implants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B26FB-CFF6-614E-9956-D74EDF7C85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59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10348E-5705-70CC-7DE0-CD463721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8E8972A-C597-D29C-FC71-8A696D8B7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E0CE7-45E1-729E-EDAE-BB747109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C2BA04-9106-34CE-D7E0-DB451EA1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DF8CA68-ABD8-1F34-A6C3-C43041BD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79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A830BB-7CD5-37C0-E99D-4DA5959E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57A575-DA6A-758B-71DA-E01D2C7F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EAC089-4E5F-1DD3-BFE3-AA3894E1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4BD8715-99A2-3427-79EE-AB722DA0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1FBF0D-97B5-DC51-CE20-3780AD6E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95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39A3B4-DACA-E9A5-390B-66FF3DE92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4B7AAE-4BC0-2953-D5AA-0984DDDCE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0D0897-AD34-9EA5-D676-CE84375B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B31BB52-2894-C830-414D-B7106714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8A5E96-B483-0423-ACB7-214668478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47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A6AF08-0421-09D3-8DE9-617729C9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6C518A-4934-5BD2-97B0-912E4DA2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128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1E1028-E088-8134-B346-06CAAFEDA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CEFF01-9BC3-3B87-697C-8AED770EA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9AE0975-8EB5-AB1F-4056-3418A93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10F209-9AB5-795F-6353-1095352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362AE78-9469-A674-68B1-0C6AC9838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4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A4B7F-19A7-64B1-A3EF-6CBFF588E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32AC138-E2D1-4072-0221-03E64E75B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9BBEFA-4F66-B68D-0609-DF590BDB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75623F-2B01-9887-5684-8312B85F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828E54-2CF6-C285-0214-03824C0E6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798460-88F1-7DA5-EF1A-A765DEF35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F3D8D2-1CCE-AD7A-25E5-1FBD9A301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CE3575-8353-68BA-B6FC-77DBCC136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5FBE56-53E5-90DE-6678-E82B4CF6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B9D7A8-6FD3-DA3A-6F32-8A0D9B87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C318010-70EB-D035-D9F9-B6C86685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13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139D06-6740-C202-33DF-E114901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1628258-4747-38FB-91CD-10CFFCC87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FF73BF5-F032-FF9F-263C-1941A5395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A20834-3FA7-63E3-8BC9-880CFBABF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E5FBF3B-E573-DE2D-D006-94F08199E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D35F49-AC82-677A-C585-FFEA3E5A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E4AB0C5-DCE3-99E3-FA8F-702689BE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3BA8757-2238-F541-ADCC-053629D8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55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7E9CD-C895-3593-7C2A-95BB80DC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1924B6C-B628-762F-5E58-48B3C493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7A6905-E990-BC42-AC09-B1645417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31747A6-BCC5-ACD3-768E-9BEBF918D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81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1251629-A31D-AE24-3BB1-54E74ED2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58E4CE9-101A-CBC3-F705-3811534F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944F0-25C1-671C-0E4D-868A6702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02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E0D9E6-8BC0-FEEC-D19A-CD1A78AD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68FD1B-8160-6974-7470-1B8406A7D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4D633C1-93FA-9762-6D5A-DF619480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BE0F140-AF74-1660-76D2-68495B9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10344F-FB56-28B8-8E84-A3DF84E9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43AE5E-7C56-5F64-E99A-780AF9E2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6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D73E8D-57A4-A438-A59C-E22648B7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DE85AEA-10C2-A22E-F62E-0AD5593FB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CFC951F-7E5B-D42E-A0C6-AEEA77ED9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9B7FD75-4FF5-376E-2112-6CB10077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53AD91-1108-2493-0985-1F28F6A0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333027F-C033-1FC2-2FA1-59875B4C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1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F97E2E3-9D27-71F1-7ECC-C65A8EEC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F6494A-515A-6040-320A-BC308F1D3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78060F-A820-8782-7417-2A7E52BE5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94795-7BCA-403B-9443-D65F7866B0B7}" type="datetimeFigureOut">
              <a:rPr lang="tr-TR" smtClean="0"/>
              <a:t>26.08.2024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ED59B-586D-4BF9-5511-C6EFB540E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6659F6-D3D0-C2EC-5832-ACA3D724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0503C0-BB46-4D93-B90F-6E0A04AF3665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2BA767CB-B04D-3A64-DFF3-9BB3D1D2F6A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188486" y="2340120"/>
            <a:ext cx="11611032" cy="108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which patients should a custom-made acetabular implant (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triflange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be used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D34168-14C1-BA1E-4FC0-47ADA7C0B655}"/>
              </a:ext>
            </a:extLst>
          </p:cNvPr>
          <p:cNvSpPr txBox="1">
            <a:spLocks/>
          </p:cNvSpPr>
          <p:nvPr/>
        </p:nvSpPr>
        <p:spPr>
          <a:xfrm>
            <a:off x="2338977" y="4316816"/>
            <a:ext cx="7514046" cy="1384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Alisagib Dzhavadov /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Vreden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Medical Research Center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Joint Centre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B2E54E51-1AFA-44A6-0B75-980A1924F6BB}"/>
              </a:ext>
            </a:extLst>
          </p:cNvPr>
          <p:cNvSpPr txBox="1">
            <a:spLocks/>
          </p:cNvSpPr>
          <p:nvPr/>
        </p:nvSpPr>
        <p:spPr>
          <a:xfrm>
            <a:off x="3872360" y="3669249"/>
            <a:ext cx="2127682" cy="3327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Huiwu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EE4DD94-86BC-A021-CB81-6852F1B78C8C}"/>
              </a:ext>
            </a:extLst>
          </p:cNvPr>
          <p:cNvSpPr txBox="1">
            <a:spLocks/>
          </p:cNvSpPr>
          <p:nvPr/>
        </p:nvSpPr>
        <p:spPr>
          <a:xfrm>
            <a:off x="6827391" y="3611231"/>
            <a:ext cx="2043732" cy="371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Syed Shahid Noor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915D9E69-D63C-0475-6B2A-F8B25348E02F}"/>
              </a:ext>
            </a:extLst>
          </p:cNvPr>
          <p:cNvSpPr txBox="1">
            <a:spLocks/>
          </p:cNvSpPr>
          <p:nvPr/>
        </p:nvSpPr>
        <p:spPr>
          <a:xfrm>
            <a:off x="9274064" y="3611232"/>
            <a:ext cx="2043732" cy="371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Alisina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Shahi</a:t>
            </a:r>
            <a:r>
              <a:rPr lang="ru-RU" dirty="0">
                <a:effectLst/>
              </a:rPr>
              <a:t> </a:t>
            </a:r>
            <a:endParaRPr lang="x-none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54D05DD3-59EE-72CF-D85C-2148289F7B37}"/>
              </a:ext>
            </a:extLst>
          </p:cNvPr>
          <p:cNvSpPr txBox="1">
            <a:spLocks/>
          </p:cNvSpPr>
          <p:nvPr/>
        </p:nvSpPr>
        <p:spPr>
          <a:xfrm>
            <a:off x="4102610" y="6409201"/>
            <a:ext cx="1834258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Rashid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Tikhilov</a:t>
            </a:r>
            <a:endParaRPr lang="x-none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8F3602FC-B570-8E15-707A-4AC7747FAE2E}"/>
              </a:ext>
            </a:extLst>
          </p:cNvPr>
          <p:cNvSpPr txBox="1">
            <a:spLocks/>
          </p:cNvSpPr>
          <p:nvPr/>
        </p:nvSpPr>
        <p:spPr>
          <a:xfrm>
            <a:off x="9519339" y="6399041"/>
            <a:ext cx="1799565" cy="371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Luigi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Zagra</a:t>
            </a:r>
            <a:endParaRPr lang="x-none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id="{0970973C-6379-78C5-AB29-B45FB75E4339}"/>
              </a:ext>
            </a:extLst>
          </p:cNvPr>
          <p:cNvSpPr txBox="1">
            <a:spLocks/>
          </p:cNvSpPr>
          <p:nvPr/>
        </p:nvSpPr>
        <p:spPr>
          <a:xfrm>
            <a:off x="1173883" y="6409201"/>
            <a:ext cx="1473314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Neil </a:t>
            </a:r>
            <a:r>
              <a:rPr lang="en-US" sz="1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Sheth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95207E5B-67C6-83D4-1F70-C6FC48AB9710}"/>
              </a:ext>
            </a:extLst>
          </p:cNvPr>
          <p:cNvSpPr txBox="1">
            <a:spLocks/>
          </p:cNvSpPr>
          <p:nvPr/>
        </p:nvSpPr>
        <p:spPr>
          <a:xfrm>
            <a:off x="6921744" y="6377959"/>
            <a:ext cx="1834258" cy="371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Jorge Villafuerte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894215-CCC1-362E-24B0-932F9C7338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7" t="14417" r="31814" b="1533"/>
          <a:stretch/>
        </p:blipFill>
        <p:spPr>
          <a:xfrm>
            <a:off x="9587472" y="4033799"/>
            <a:ext cx="1640509" cy="23576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B3B5E6-B47C-65F6-D11C-A48D4BCF1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05" y="1556282"/>
            <a:ext cx="2111508" cy="21115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7B377D-E7E9-A900-006B-C27AAE805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16" y="1509007"/>
            <a:ext cx="1416915" cy="21227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A30EA2-E96E-7682-6F78-C3842B9EC7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72" y="1524018"/>
            <a:ext cx="1416916" cy="21258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F6608D6-17F9-B989-87FF-89C621DECA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37" y="4065041"/>
            <a:ext cx="1752643" cy="23441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3A1050E-F32C-8151-666B-CF8F9B21A2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16" y="4033799"/>
            <a:ext cx="1588047" cy="23820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2357AB-8066-E07B-A0F1-BB75211521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38" y="4049459"/>
            <a:ext cx="2343494" cy="237532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6E581D-70A4-04EA-A4A8-3937311360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83" y="1467239"/>
            <a:ext cx="1629474" cy="21726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F708AF-C9D2-52F9-5722-69C345F399A6}"/>
              </a:ext>
            </a:extLst>
          </p:cNvPr>
          <p:cNvSpPr txBox="1"/>
          <p:nvPr/>
        </p:nvSpPr>
        <p:spPr>
          <a:xfrm>
            <a:off x="977677" y="3631727"/>
            <a:ext cx="2127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Alisagib Dzhavadov</a:t>
            </a:r>
          </a:p>
        </p:txBody>
      </p:sp>
    </p:spTree>
    <p:extLst>
      <p:ext uri="{BB962C8B-B14F-4D97-AF65-F5344CB8AC3E}">
        <p14:creationId xmlns:p14="http://schemas.microsoft.com/office/powerpoint/2010/main" val="61157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5FD2DD-8111-8A96-4DEE-1641F5A6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619" y="1384663"/>
            <a:ext cx="7407036" cy="757646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topic Important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248EF68-3018-E5BC-2C27-6A6AECBAF57E}"/>
              </a:ext>
            </a:extLst>
          </p:cNvPr>
          <p:cNvSpPr txBox="1">
            <a:spLocks/>
          </p:cNvSpPr>
          <p:nvPr/>
        </p:nvSpPr>
        <p:spPr>
          <a:xfrm>
            <a:off x="108857" y="2142309"/>
            <a:ext cx="11974285" cy="410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increasing number of patients with severe acetabular bone loss has led to the frequent use of the various options for acetabular reconstruction that includes the use of custom-made acetabular implants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there are no clear criteria in which cases c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ustom-made acetabular implant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used</a:t>
            </a:r>
            <a:endParaRPr lang="x-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38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EF380BA-2F2E-C9C1-E313-CDB7B1D2B2D3}"/>
              </a:ext>
            </a:extLst>
          </p:cNvPr>
          <p:cNvSpPr txBox="1">
            <a:spLocks/>
          </p:cNvSpPr>
          <p:nvPr/>
        </p:nvSpPr>
        <p:spPr>
          <a:xfrm>
            <a:off x="1276202" y="15032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 Review/Process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2CA443-D42A-C2A7-C5DE-A3AF800729AA}"/>
              </a:ext>
            </a:extLst>
          </p:cNvPr>
          <p:cNvSpPr txBox="1"/>
          <p:nvPr/>
        </p:nvSpPr>
        <p:spPr>
          <a:xfrm>
            <a:off x="740229" y="2497909"/>
            <a:ext cx="110515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terms used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Arthroplasty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Triflange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loos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ustom-made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triflange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articles retrieved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141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Full-text review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number of publications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x-none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911876" y="1603279"/>
            <a:ext cx="10368247" cy="721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from Literature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36" y="2160177"/>
            <a:ext cx="11477897" cy="4697823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majority of studies the indications for the use of custom-made acetabular implants was acetabular defects classified as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Paprosky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 IIIA and IIIB or AAOS type III and IV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Re-operations were performed most often due to dislocation and periprosthetic joint infection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association of results with the generation of custom-made acetabular implants was found, implant failure rates were higher for the old generation. The results were also associated with the follow-up length and study start date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Improvements in postoperative functional outcomes were noted</a:t>
            </a:r>
            <a:endParaRPr lang="x-none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35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79" y="2022619"/>
            <a:ext cx="11416937" cy="4470255"/>
          </a:xfrm>
        </p:spPr>
        <p:txBody>
          <a:bodyPr>
            <a:normAutofit/>
          </a:bodyPr>
          <a:lstStyle/>
          <a:p>
            <a:pPr algn="l"/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Question:</a:t>
            </a:r>
          </a:p>
          <a:p>
            <a:pPr algn="l"/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which patients should a custom-made acetabular implant (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triflange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be used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x-none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0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8AA4814-0B3A-1384-52BF-BB5242F154BF}"/>
              </a:ext>
            </a:extLst>
          </p:cNvPr>
          <p:cNvSpPr txBox="1">
            <a:spLocks/>
          </p:cNvSpPr>
          <p:nvPr/>
        </p:nvSpPr>
        <p:spPr>
          <a:xfrm>
            <a:off x="403876" y="1626503"/>
            <a:ext cx="10368247" cy="721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n-US" sz="4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Rationale: </a:t>
            </a:r>
            <a:endParaRPr lang="x-none" sz="4000" b="1" u="sng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1">
            <a:extLst>
              <a:ext uri="{FF2B5EF4-FFF2-40B4-BE49-F238E27FC236}">
                <a16:creationId xmlns:a16="http://schemas.microsoft.com/office/drawing/2014/main" id="{32B55A9B-1B02-09FB-8C9F-C9F0885AB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36" y="2068736"/>
            <a:ext cx="11477897" cy="4697823"/>
          </a:xfrm>
        </p:spPr>
        <p:txBody>
          <a:bodyPr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Based on the available data, it appears that custom-made acetabular implants have resulted in significant improvement of function and satisfaction in patients with severe acetabular bone loss, with or without pelvic discontinuity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Gaining experience with the use of custom-made acetabular implants, both on the part of surgeons and on the part of engineers involved in implant development, appears to contribute to improved results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There is a high cost and wait time for the manufacturing of these prosthetic devices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On occasions bone may have to be removed or the device trimmed down to allow for an optimal fit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There is a need for further research to examine the cost-effectiveness of custom-made acetabular implants as well as to define clearer indications for their use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913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65D20F-9141-68D2-6774-12A301B5C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359" y="1558835"/>
            <a:ext cx="11674257" cy="4902926"/>
          </a:xfrm>
        </p:spPr>
        <p:txBody>
          <a:bodyPr>
            <a:normAutofit fontScale="92500" lnSpcReduction="10000"/>
          </a:bodyPr>
          <a:lstStyle/>
          <a:p>
            <a:r>
              <a:rPr lang="tr-TR" sz="4800" dirty="0" err="1">
                <a:solidFill>
                  <a:srgbClr val="002060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Question</a:t>
            </a:r>
            <a:endParaRPr lang="tr-TR" sz="4800" dirty="0">
              <a:solidFill>
                <a:srgbClr val="002060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which patients should a custom-made acetabular implant (</a:t>
            </a:r>
            <a:r>
              <a:rPr lang="en-US" sz="4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triflange</a:t>
            </a:r>
            <a:r>
              <a:rPr lang="en-US" sz="4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be used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tr-TR" sz="4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u="sng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ru-RU" sz="4800" b="1" u="sng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800" b="1" u="sng" dirty="0">
                <a:solidFill>
                  <a:srgbClr val="00206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Recommendation: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Custom-made acetabular implants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Triflange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is an option for reconstruction of acetabulum in patients with severe uncontained acetabular bone loss, with or without pelvic discontinuity</a:t>
            </a:r>
            <a:endParaRPr lang="x-none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2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2cb18b-1808-4a12-b3e4-0026674f10ec" xsi:nil="true"/>
    <Tarih xmlns="5e998ea4-89a7-4b33-a9ed-5044a4d65497" xsi:nil="true"/>
    <lcf76f155ced4ddcb4097134ff3c332f xmlns="5e998ea4-89a7-4b33-a9ed-5044a4d6549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2B840B92403B6E46AC9F9DC6E234F7AC" ma:contentTypeVersion="16" ma:contentTypeDescription="Yeni belge oluşturun." ma:contentTypeScope="" ma:versionID="7514b18c6098b7855efbf3d658a0b053">
  <xsd:schema xmlns:xsd="http://www.w3.org/2001/XMLSchema" xmlns:xs="http://www.w3.org/2001/XMLSchema" xmlns:p="http://schemas.microsoft.com/office/2006/metadata/properties" xmlns:ns2="6b2cb18b-1808-4a12-b3e4-0026674f10ec" xmlns:ns3="5e998ea4-89a7-4b33-a9ed-5044a4d65497" targetNamespace="http://schemas.microsoft.com/office/2006/metadata/properties" ma:root="true" ma:fieldsID="9f0748201c77966b270ec4d6aa41c4b7" ns2:_="" ns3:_="">
    <xsd:import namespace="6b2cb18b-1808-4a12-b3e4-0026674f10ec"/>
    <xsd:import namespace="5e998ea4-89a7-4b33-a9ed-5044a4d6549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Tari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cb18b-1808-4a12-b3e4-0026674f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838da6f-f4e1-4ccf-b804-d5d5cd3133fd}" ma:internalName="TaxCatchAll" ma:showField="CatchAllData" ma:web="6b2cb18b-1808-4a12-b3e4-0026674f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98ea4-89a7-4b33-a9ed-5044a4d65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e58c957c-ee55-4f6f-9beb-d227bd4327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Tarih" ma:index="21" nillable="true" ma:displayName="Tarih" ma:format="DateOnly" ma:internalName="Tarih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265FE3-6229-4FAD-9775-69AC66D14E5A}">
  <ds:schemaRefs>
    <ds:schemaRef ds:uri="http://purl.org/dc/elements/1.1/"/>
    <ds:schemaRef ds:uri="http://schemas.openxmlformats.org/package/2006/metadata/core-properties"/>
    <ds:schemaRef ds:uri="http://www.w3.org/XML/1998/namespace"/>
    <ds:schemaRef ds:uri="5e998ea4-89a7-4b33-a9ed-5044a4d65497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6b2cb18b-1808-4a12-b3e4-0026674f10e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4EC9C4-5697-4725-8CDC-8BB81BD538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cb18b-1808-4a12-b3e4-0026674f10ec"/>
    <ds:schemaRef ds:uri="5e998ea4-89a7-4b33-a9ed-5044a4d654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2D4354-B25A-448A-B9A3-A5FBB3131E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</TotalTime>
  <Words>507</Words>
  <Application>Microsoft Office PowerPoint</Application>
  <PresentationFormat>Geniş ekran</PresentationFormat>
  <Paragraphs>47</Paragraphs>
  <Slides>8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 New Roman</vt:lpstr>
      <vt:lpstr>Wingdings</vt:lpstr>
      <vt:lpstr>Office Teması</vt:lpstr>
      <vt:lpstr>PowerPoint Sunusu</vt:lpstr>
      <vt:lpstr>PowerPoint Sunusu</vt:lpstr>
      <vt:lpstr>Why is this topic Important: 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Deniz Demirkıran</dc:creator>
  <cp:lastModifiedBy>kayhan karaytug</cp:lastModifiedBy>
  <cp:revision>24</cp:revision>
  <dcterms:created xsi:type="dcterms:W3CDTF">2024-06-13T13:25:39Z</dcterms:created>
  <dcterms:modified xsi:type="dcterms:W3CDTF">2024-08-26T19:29:38Z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0x0101002B840B92403B6E46AC9F9DC6E234F7AC</vt:lpwstr>
  </property>
  <property fmtid="{D5CDD505-2E9C-101B-9397-08002B2CF9AE}" pid="3" name="MediaServiceImageTags">
    <vt:lpwstr/>
  </property>
</Properties>
</file>