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7" r:id="rId6"/>
    <p:sldId id="258" r:id="rId7"/>
    <p:sldId id="268" r:id="rId8"/>
    <p:sldId id="257" r:id="rId9"/>
    <p:sldId id="259" r:id="rId10"/>
    <p:sldId id="269"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58"/>
    <p:restoredTop sz="94694"/>
  </p:normalViewPr>
  <p:slideViewPr>
    <p:cSldViewPr snapToGrid="0">
      <p:cViewPr varScale="1">
        <p:scale>
          <a:sx n="59" d="100"/>
          <a:sy n="59" d="100"/>
        </p:scale>
        <p:origin x="5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F129C-9382-0B4B-93F6-02B9055F85FF}" type="datetimeFigureOut">
              <a:rPr lang="en-US" smtClean="0"/>
              <a:t>8/25/2024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A18DF-FE5F-1C44-B2D6-BD88FC9074E4}" type="slidenum">
              <a:rPr lang="en-US" smtClean="0"/>
              <a:t>‹#›</a:t>
            </a:fld>
            <a:endParaRPr lang="en-US"/>
          </a:p>
        </p:txBody>
      </p:sp>
    </p:spTree>
    <p:extLst>
      <p:ext uri="{BB962C8B-B14F-4D97-AF65-F5344CB8AC3E}">
        <p14:creationId xmlns:p14="http://schemas.microsoft.com/office/powerpoint/2010/main" val="56587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2060"/>
                </a:solidFill>
                <a:latin typeface="Times New Roman" panose="02020603050405020304" pitchFamily="18" charset="0"/>
                <a:cs typeface="Times New Roman" panose="02020603050405020304" pitchFamily="18" charset="0"/>
              </a:rPr>
              <a:t>Joint space narrowing (JSN)</a:t>
            </a:r>
          </a:p>
          <a:p>
            <a:r>
              <a:rPr lang="en-US" dirty="0">
                <a:solidFill>
                  <a:srgbClr val="002060"/>
                </a:solidFill>
                <a:latin typeface="Times New Roman" panose="02020603050405020304" pitchFamily="18" charset="0"/>
                <a:cs typeface="Times New Roman" panose="02020603050405020304" pitchFamily="18" charset="0"/>
                <a:sym typeface="Wingdings" pitchFamily="2" charset="2"/>
              </a:rPr>
              <a:t> Compartments</a:t>
            </a:r>
            <a:endParaRPr lang="en-US"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F7A18DF-FE5F-1C44-B2D6-BD88FC9074E4}" type="slidenum">
              <a:rPr lang="en-US" smtClean="0"/>
              <a:t>3</a:t>
            </a:fld>
            <a:endParaRPr lang="en-US"/>
          </a:p>
        </p:txBody>
      </p:sp>
    </p:spTree>
    <p:extLst>
      <p:ext uri="{BB962C8B-B14F-4D97-AF65-F5344CB8AC3E}">
        <p14:creationId xmlns:p14="http://schemas.microsoft.com/office/powerpoint/2010/main" val="329968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S Mincho" panose="02020609040205080304" pitchFamily="49" charset="-128"/>
                <a:cs typeface="Times New Roman" panose="02020603050405020304" pitchFamily="18" charset="0"/>
              </a:rPr>
              <a:t>underestimation in patients with medial arthrosis was small and acceptable. However, in patients with lateral arthrosis, more pronounced discrepancies were found </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45 deg PA flexion view </a:t>
            </a:r>
            <a:r>
              <a:rPr lang="en-US" sz="1800" dirty="0">
                <a:effectLst/>
                <a:latin typeface="Calibri" panose="020F0502020204030204" pitchFamily="34" charset="0"/>
                <a:ea typeface="MS Mincho" panose="02020609040205080304" pitchFamily="49" charset="-128"/>
              </a:rPr>
              <a:t>was more sensitive to joint space narrowing than standing anteroposterior (AP) projections.</a:t>
            </a:r>
            <a:r>
              <a:rPr lang="en-US" sz="2800" dirty="0">
                <a:effectLst/>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rPr>
              <a:t>This assertion was subsequently supported by biomechanical data demonstrating that peak articular stresses at the femorotibial articulation occurred at 28° flexion because of diminished contact area </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rPr>
              <a:t>Using a minimum difference of 2 mm in joint space width between the medial and lateral compartments as a criterion for predicting articular cartilage ulceration or erosion on arthroscopy, they found a greater sensitivity with the 45° PA projection (80–85%) compared to standing AP radiographs (25–30%) and there were no false positives for either the medial or lateral compartments in their study</a:t>
            </a:r>
            <a:r>
              <a:rPr lang="en-US" sz="2800" dirty="0">
                <a:effectLst/>
              </a:rPr>
              <a:t> </a:t>
            </a:r>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dirty="0"/>
          </a:p>
          <a:p>
            <a:endParaRPr lang="en-US" dirty="0"/>
          </a:p>
          <a:p>
            <a:r>
              <a:rPr lang="en-US" sz="1800" dirty="0" err="1">
                <a:effectLst/>
                <a:latin typeface="Calibri" panose="020F0502020204030204" pitchFamily="34" charset="0"/>
                <a:ea typeface="MS Mincho" panose="02020609040205080304" pitchFamily="49" charset="-128"/>
              </a:rPr>
              <a:t>Dervin</a:t>
            </a:r>
            <a:r>
              <a:rPr lang="en-US" sz="1800" dirty="0">
                <a:effectLst/>
                <a:latin typeface="Calibri" panose="020F0502020204030204" pitchFamily="34" charset="0"/>
                <a:ea typeface="MS Mincho" panose="02020609040205080304" pitchFamily="49" charset="-128"/>
              </a:rPr>
              <a:t> et al. found that the 45° PA was superior for detecting</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r>
              <a:rPr lang="en-US" sz="1800" dirty="0">
                <a:effectLst/>
                <a:latin typeface="Calibri" panose="020F0502020204030204" pitchFamily="34" charset="0"/>
                <a:ea typeface="MS Mincho" panose="02020609040205080304" pitchFamily="49" charset="-128"/>
              </a:rPr>
              <a:t>lateral compartment wear, but offered no advantage on the medial side</a:t>
            </a:r>
            <a:r>
              <a:rPr lang="en-US" dirty="0">
                <a:effectLst/>
              </a:rPr>
              <a:t> </a:t>
            </a:r>
          </a:p>
          <a:p>
            <a:r>
              <a:rPr lang="en-US" sz="1800" dirty="0">
                <a:effectLst/>
                <a:latin typeface="Calibri" panose="020F0502020204030204" pitchFamily="34" charset="0"/>
                <a:ea typeface="MS Mincho" panose="02020609040205080304" pitchFamily="49" charset="-128"/>
              </a:rPr>
              <a:t>The lateral joint space height averaged 1 .0 ± 1.7 mm on the 45° PA radiograph compared to 2.7 ± 1.1 mm on the 3-foot standing AP view. Using a cut-point of 2 mm or less to predict Grade IV chondral changes, the 45° PA view was more sensitive than the standing AP view (83% versus 42%) at correctly detecting the most severe </a:t>
            </a:r>
            <a:r>
              <a:rPr lang="en-US" sz="1800" dirty="0" err="1">
                <a:effectLst/>
                <a:latin typeface="Calibri" panose="020F0502020204030204" pitchFamily="34" charset="0"/>
                <a:ea typeface="MS Mincho" panose="02020609040205080304" pitchFamily="49" charset="-128"/>
              </a:rPr>
              <a:t>chondropathy</a:t>
            </a:r>
            <a:r>
              <a:rPr lang="en-US" sz="1800" dirty="0">
                <a:effectLst/>
                <a:latin typeface="Calibri" panose="020F0502020204030204" pitchFamily="34" charset="0"/>
                <a:ea typeface="MS Mincho" panose="02020609040205080304" pitchFamily="49" charset="-128"/>
              </a:rPr>
              <a:t>.</a:t>
            </a:r>
            <a:r>
              <a:rPr lang="en-US" dirty="0">
                <a:effectLst/>
              </a:rPr>
              <a:t> </a:t>
            </a:r>
          </a:p>
          <a:p>
            <a:endParaRPr lang="en-US" dirty="0">
              <a:effectLst/>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 mechanical axis angle measured on weightbearing radiographs can differ up to 2.0° from radiographs in the supine position [4,5]. Positioning a patient supine eliminates the ground reaction force on the knee, which can underestimate alignment deformity. The knee adduction moment, which forces the knee into varus during weightbearing, is not captured in the supine position. </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MS Mincho" panose="02020609040205080304" pitchFamily="49" charset="-128"/>
                <a:cs typeface="Times New Roman" panose="02020603050405020304" pitchFamily="18" charset="0"/>
              </a:rPr>
              <a:t>Several factors may affect the extent of an alignment discrepancy between supine and standing radiographs, which include severe soft tissue laxity around the knee joint [5,21] as well as the difference in joint attrition [22,23]. In patients with increased ligamentous laxity, the difference in HKA measured on standing and supine whole-leg radiographs may be even more pronounced [24]. In contrast, when the soft tissues are balanced after TKA, the postoperative difference in HKA measured on weightbearing and non-weightbearing radiographs decreases [25].</a:t>
            </a:r>
          </a:p>
          <a:p>
            <a:endParaRPr lang="en-US" dirty="0"/>
          </a:p>
        </p:txBody>
      </p:sp>
      <p:sp>
        <p:nvSpPr>
          <p:cNvPr id="4" name="Slide Number Placeholder 3"/>
          <p:cNvSpPr>
            <a:spLocks noGrp="1"/>
          </p:cNvSpPr>
          <p:nvPr>
            <p:ph type="sldNum" sz="quarter" idx="5"/>
          </p:nvPr>
        </p:nvSpPr>
        <p:spPr/>
        <p:txBody>
          <a:bodyPr/>
          <a:lstStyle/>
          <a:p>
            <a:fld id="{3F7A18DF-FE5F-1C44-B2D6-BD88FC9074E4}" type="slidenum">
              <a:rPr lang="en-US" smtClean="0"/>
              <a:t>6</a:t>
            </a:fld>
            <a:endParaRPr lang="en-US"/>
          </a:p>
        </p:txBody>
      </p:sp>
    </p:spTree>
    <p:extLst>
      <p:ext uri="{BB962C8B-B14F-4D97-AF65-F5344CB8AC3E}">
        <p14:creationId xmlns:p14="http://schemas.microsoft.com/office/powerpoint/2010/main" val="294369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MS Mincho" panose="02020609040205080304" pitchFamily="49" charset="-128"/>
              </a:rPr>
              <a:t>Hip-Spine Workgroup therefore advocates that four static radiographs be obtained for preoperative planning prior to THA: a supine AP pelvis, a standing AP pelvis, a standing lateral pelvis, and a seated lateral pelvis [29]. These images should be ideally obtained on 36-inch radiographic cassettes or by </a:t>
            </a:r>
            <a:r>
              <a:rPr lang="en-US" sz="1800" dirty="0" err="1">
                <a:effectLst/>
                <a:latin typeface="Calibri" panose="020F0502020204030204" pitchFamily="34" charset="0"/>
                <a:ea typeface="MS Mincho" panose="02020609040205080304" pitchFamily="49" charset="-128"/>
              </a:rPr>
              <a:t>stereoradiography</a:t>
            </a:r>
            <a:r>
              <a:rPr lang="en-US" sz="1800" dirty="0">
                <a:effectLst/>
                <a:latin typeface="Calibri" panose="020F0502020204030204" pitchFamily="34" charset="0"/>
                <a:ea typeface="MS Mincho" panose="02020609040205080304" pitchFamily="49" charset="-128"/>
              </a:rPr>
              <a:t> (EOS Imaging, </a:t>
            </a:r>
          </a:p>
          <a:p>
            <a:endParaRPr lang="en-US" sz="1800" dirty="0">
              <a:effectLst/>
              <a:latin typeface="Calibri" panose="020F0502020204030204" pitchFamily="34" charset="0"/>
              <a:ea typeface="MS Mincho" panose="02020609040205080304" pitchFamily="49" charset="-128"/>
            </a:endParaRPr>
          </a:p>
          <a:p>
            <a:r>
              <a:rPr lang="en-US" sz="1800" dirty="0">
                <a:effectLst/>
                <a:latin typeface="Calibri" panose="020F0502020204030204" pitchFamily="34" charset="0"/>
                <a:ea typeface="MS Mincho" panose="02020609040205080304" pitchFamily="49" charset="-128"/>
              </a:rPr>
              <a:t>sagittal spinopelvic alignment parameters have been described: lumbar lordosis (LL), pelvic incidence (PI), spinopelvic tilt (SPT), and sacral slope (SS) </a:t>
            </a:r>
          </a:p>
          <a:p>
            <a:endParaRPr lang="en-US" sz="1800" dirty="0">
              <a:effectLst/>
              <a:latin typeface="Calibri" panose="020F0502020204030204" pitchFamily="34" charset="0"/>
              <a:ea typeface="MS Mincho" panose="02020609040205080304" pitchFamily="49" charset="-128"/>
            </a:endParaRPr>
          </a:p>
          <a:p>
            <a:endParaRPr lang="en-US" sz="1800" dirty="0">
              <a:effectLst/>
              <a:latin typeface="Calibri" panose="020F0502020204030204" pitchFamily="34" charset="0"/>
              <a:ea typeface="MS Mincho" panose="02020609040205080304" pitchFamily="49" charset="-128"/>
            </a:endParaRPr>
          </a:p>
          <a:p>
            <a:r>
              <a:rPr lang="en-US" sz="1800" dirty="0">
                <a:effectLst/>
                <a:latin typeface="Calibri" panose="020F0502020204030204" pitchFamily="34" charset="0"/>
                <a:ea typeface="MS Mincho" panose="02020609040205080304" pitchFamily="49" charset="-128"/>
              </a:rPr>
              <a:t>By comparing the standing and seated lateral radiographs, the hip surgeon will be able to assess the change in pelvic tilt, as measured by the AP pelvic tilt, SPT, or SS. Changes to these values that are &lt;20 degrees from standing to sitting implies a stiff spine that will be unable to tilt posteriorly in a sitting position, increasing the risk of </a:t>
            </a:r>
            <a:r>
              <a:rPr lang="en-US" sz="1800" dirty="0" err="1">
                <a:effectLst/>
                <a:latin typeface="Calibri" panose="020F0502020204030204" pitchFamily="34" charset="0"/>
                <a:ea typeface="MS Mincho" panose="02020609040205080304" pitchFamily="49" charset="-128"/>
              </a:rPr>
              <a:t>femoroacetabular</a:t>
            </a:r>
            <a:r>
              <a:rPr lang="en-US" sz="1800" dirty="0">
                <a:effectLst/>
                <a:latin typeface="Calibri" panose="020F0502020204030204" pitchFamily="34" charset="0"/>
                <a:ea typeface="MS Mincho" panose="02020609040205080304" pitchFamily="49" charset="-128"/>
              </a:rPr>
              <a:t> impingement and resultant instability or premature component wear. </a:t>
            </a:r>
          </a:p>
          <a:p>
            <a:endParaRPr lang="en-US" sz="1800" dirty="0">
              <a:effectLst/>
              <a:latin typeface="Calibri" panose="020F0502020204030204" pitchFamily="34" charset="0"/>
              <a:ea typeface="MS Mincho" panose="02020609040205080304" pitchFamily="49" charset="-128"/>
            </a:endParaRPr>
          </a:p>
          <a:p>
            <a:r>
              <a:rPr lang="en-US" sz="1800" dirty="0">
                <a:effectLst/>
                <a:latin typeface="Calibri" panose="020F0502020204030204" pitchFamily="34" charset="0"/>
                <a:ea typeface="MS Mincho" panose="02020609040205080304" pitchFamily="49" charset="-128"/>
              </a:rPr>
              <a:t>not only influences alignment targets, but also influences the bearing choice at times, as some surgeons advocate for the use of a dual-mobility liners in at-risk patients in an effort to maximize stability </a:t>
            </a:r>
          </a:p>
          <a:p>
            <a:endParaRPr lang="en-US" sz="1800" dirty="0">
              <a:effectLst/>
              <a:latin typeface="Calibri" panose="020F0502020204030204" pitchFamily="34" charset="0"/>
              <a:ea typeface="MS Mincho" panose="02020609040205080304" pitchFamily="49" charset="-128"/>
            </a:endParaRPr>
          </a:p>
          <a:p>
            <a:r>
              <a:rPr lang="en-US" sz="1800" dirty="0" err="1">
                <a:effectLst/>
                <a:latin typeface="Calibri" panose="020F0502020204030204" pitchFamily="34" charset="0"/>
                <a:ea typeface="MS Mincho" panose="02020609040205080304" pitchFamily="49" charset="-128"/>
              </a:rPr>
              <a:t>Bhanushali</a:t>
            </a:r>
            <a:r>
              <a:rPr lang="en-US" sz="1800" dirty="0">
                <a:effectLst/>
                <a:latin typeface="Calibri" panose="020F0502020204030204" pitchFamily="34" charset="0"/>
                <a:ea typeface="MS Mincho" panose="02020609040205080304" pitchFamily="49" charset="-128"/>
              </a:rPr>
              <a:t> et al. analyzed the anterior coverage (AC), posterior coverage (PC), lateral </a:t>
            </a:r>
            <a:r>
              <a:rPr lang="en-US" sz="1800" dirty="0" err="1">
                <a:effectLst/>
                <a:latin typeface="Calibri" panose="020F0502020204030204" pitchFamily="34" charset="0"/>
                <a:ea typeface="MS Mincho" panose="02020609040205080304" pitchFamily="49" charset="-128"/>
              </a:rPr>
              <a:t>centre</a:t>
            </a:r>
            <a:r>
              <a:rPr lang="en-US" sz="1800" dirty="0">
                <a:effectLst/>
                <a:latin typeface="Calibri" panose="020F0502020204030204" pitchFamily="34" charset="0"/>
                <a:ea typeface="MS Mincho" panose="02020609040205080304" pitchFamily="49" charset="-128"/>
              </a:rPr>
              <a:t>-edge angle (LCEA), acetabular inclination (AI), sharp angle (SA), pelvic tilt (PT), retroversion index (RI), </a:t>
            </a:r>
            <a:r>
              <a:rPr lang="en-US" sz="1800" dirty="0" err="1">
                <a:effectLst/>
                <a:latin typeface="Calibri" panose="020F0502020204030204" pitchFamily="34" charset="0"/>
                <a:ea typeface="MS Mincho" panose="02020609040205080304" pitchFamily="49" charset="-128"/>
              </a:rPr>
              <a:t>femoroepiphyseal</a:t>
            </a:r>
            <a:r>
              <a:rPr lang="en-US" sz="1800" dirty="0">
                <a:effectLst/>
                <a:latin typeface="Calibri" panose="020F0502020204030204" pitchFamily="34" charset="0"/>
                <a:ea typeface="MS Mincho" panose="02020609040205080304" pitchFamily="49" charset="-128"/>
              </a:rPr>
              <a:t> acetabular roof (FEAR) index, </a:t>
            </a:r>
            <a:r>
              <a:rPr lang="en-US" sz="1800" dirty="0" err="1">
                <a:effectLst/>
                <a:latin typeface="Calibri" panose="020F0502020204030204" pitchFamily="34" charset="0"/>
                <a:ea typeface="MS Mincho" panose="02020609040205080304" pitchFamily="49" charset="-128"/>
              </a:rPr>
              <a:t>femoroepiphyseal</a:t>
            </a:r>
            <a:r>
              <a:rPr lang="en-US" sz="1800" dirty="0">
                <a:effectLst/>
                <a:latin typeface="Calibri" panose="020F0502020204030204" pitchFamily="34" charset="0"/>
                <a:ea typeface="MS Mincho" panose="02020609040205080304" pitchFamily="49" charset="-128"/>
              </a:rPr>
              <a:t> horizontal angle (FEHA), leg length discrepancy (LLD), and pelvic obliquity (PO) </a:t>
            </a:r>
          </a:p>
          <a:p>
            <a:endParaRPr lang="en-US" dirty="0"/>
          </a:p>
        </p:txBody>
      </p:sp>
      <p:sp>
        <p:nvSpPr>
          <p:cNvPr id="4" name="Slide Number Placeholder 3"/>
          <p:cNvSpPr>
            <a:spLocks noGrp="1"/>
          </p:cNvSpPr>
          <p:nvPr>
            <p:ph type="sldNum" sz="quarter" idx="5"/>
          </p:nvPr>
        </p:nvSpPr>
        <p:spPr/>
        <p:txBody>
          <a:bodyPr/>
          <a:lstStyle/>
          <a:p>
            <a:fld id="{3F7A18DF-FE5F-1C44-B2D6-BD88FC9074E4}" type="slidenum">
              <a:rPr lang="en-US" smtClean="0"/>
              <a:t>7</a:t>
            </a:fld>
            <a:endParaRPr lang="en-US"/>
          </a:p>
        </p:txBody>
      </p:sp>
    </p:spTree>
    <p:extLst>
      <p:ext uri="{BB962C8B-B14F-4D97-AF65-F5344CB8AC3E}">
        <p14:creationId xmlns:p14="http://schemas.microsoft.com/office/powerpoint/2010/main" val="59071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10348E-5705-70CC-7DE0-CD463721256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28E8972A-C597-D29C-FC71-8A696D8B7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88E0CE7-45E1-729E-EDAE-BB7471093DBA}"/>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A9C2BA04-9106-34CE-D7E0-DB451EA19B4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DF8CA68-ABD8-1F34-A6C3-C43041BDC388}"/>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78979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A830BB-7CD5-37C0-E99D-4DA5959E1FE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357A575-DA6A-758B-71DA-E01D2C7FF0B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EAC089-4E5F-1DD3-BFE3-AA3894E16C35}"/>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24BD8715-99A2-3427-79EE-AB722DA08F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01FBF0D-97B5-DC51-CE20-3780AD6E7A23}"/>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426959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039A3B4-DACA-E9A5-390B-66FF3DE9293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4B7AAE-4BC0-2953-D5AA-0984DDDCE76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0D0897-AD34-9EA5-D676-CE84375BE046}"/>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6B31BB52-2894-C830-414D-B71067147B9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8A5E96-B483-0423-ACB7-214668478A47}"/>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809476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2A6AF08-0421-09D3-8DE9-617729C92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7" name="Title 6">
            <a:extLst>
              <a:ext uri="{FF2B5EF4-FFF2-40B4-BE49-F238E27FC236}">
                <a16:creationId xmlns:a16="http://schemas.microsoft.com/office/drawing/2014/main" id="{3A6C518A-4934-5BD2-97B0-912E4DA265D4}"/>
              </a:ext>
            </a:extLst>
          </p:cNvPr>
          <p:cNvSpPr>
            <a:spLocks noGrp="1"/>
          </p:cNvSpPr>
          <p:nvPr>
            <p:ph type="title"/>
          </p:nvPr>
        </p:nvSpPr>
        <p:spPr/>
        <p:txBody>
          <a:bodyPr/>
          <a:lstStyle/>
          <a:p>
            <a:r>
              <a:rPr lang="en-US"/>
              <a:t>Click to edit Master title style</a:t>
            </a:r>
            <a:endParaRPr lang="en-TR"/>
          </a:p>
        </p:txBody>
      </p:sp>
    </p:spTree>
    <p:extLst>
      <p:ext uri="{BB962C8B-B14F-4D97-AF65-F5344CB8AC3E}">
        <p14:creationId xmlns:p14="http://schemas.microsoft.com/office/powerpoint/2010/main" val="326128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1E1028-E088-8134-B346-06CAAFEDA3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DCEFF01-9BC3-3B87-697C-8AED770EA78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9AE0975-8EB5-AB1F-4056-3418A93267DD}"/>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8310F209-9AB5-795F-6353-10953522A59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62AE78-9469-A674-68B1-0C6AC98380EE}"/>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4893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EA4B7F-19A7-64B1-A3EF-6CBFF588EA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32AC138-E2D1-4072-0221-03E64E75B8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19BBEFA-4F66-B68D-0609-DF590BDB97BB}"/>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675623F-2B01-9887-5684-8312B85F480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D828E54-2CF6-C285-0214-03824C0E64D1}"/>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447463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98460-88F1-7DA5-EF1A-A765DEF350E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14F3D8D2-1CCE-AD7A-25E5-1FBD9A301C4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FCE3575-8353-68BA-B6FC-77DBCC13613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5FBE56-53E5-90DE-6678-E82B4CF65F0F}"/>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D4B9D7A8-6FD3-DA3A-6F32-8A0D9B87B1C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C318010-70EB-D035-D9F9-B6C86685C72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03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139D06-6740-C202-33DF-E1149010B19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1628258-4747-38FB-91CD-10CFFCC87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FF73BF5-F032-FF9F-263C-1941A539571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5CA20834-3FA7-63E3-8BC9-880CFBABF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E5FBF3B-E573-DE2D-D006-94F08199E6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6D35F49-AC82-677A-C585-FFEA3E5AAD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8" name="Alt Bilgi Yer Tutucusu 7">
            <a:extLst>
              <a:ext uri="{FF2B5EF4-FFF2-40B4-BE49-F238E27FC236}">
                <a16:creationId xmlns:a16="http://schemas.microsoft.com/office/drawing/2014/main" id="{1E4AB0C5-DCE3-99E3-FA8F-702689BE9AA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3BA8757-2238-F541-ADCC-053629D89FC9}"/>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455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77E9CD-C895-3593-7C2A-95BB80DCBE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1924B6C-B628-762F-5E58-48B3C4937A23}"/>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4" name="Alt Bilgi Yer Tutucusu 3">
            <a:extLst>
              <a:ext uri="{FF2B5EF4-FFF2-40B4-BE49-F238E27FC236}">
                <a16:creationId xmlns:a16="http://schemas.microsoft.com/office/drawing/2014/main" id="{F57A6905-E990-BC42-AC09-B164541780F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31747A6-BCC5-ACD3-768E-9BEBF918D6D5}"/>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3448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1251629-A31D-AE24-3BB1-54E74ED2A2B1}"/>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3" name="Alt Bilgi Yer Tutucusu 2">
            <a:extLst>
              <a:ext uri="{FF2B5EF4-FFF2-40B4-BE49-F238E27FC236}">
                <a16:creationId xmlns:a16="http://schemas.microsoft.com/office/drawing/2014/main" id="{E58E4CE9-101A-CBC3-F705-3811534FF07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41944F0-25C1-671C-0E4D-868A67029CA2}"/>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610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E0D9E6-8BC0-FEEC-D19A-CD1A78ADB35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8FD1B-8160-6974-7470-1B8406A7D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4D633C1-93FA-9762-6D5A-DF6194805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BE0F140-AF74-1660-76D2-68495B95C4C0}"/>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5A10344F-FB56-28B8-8E84-A3DF84E998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43AE5E-7C56-5F64-E99A-780AF9E2DE7D}"/>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358946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D73E8D-57A4-A438-A59C-E22648B77CB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DE85AEA-10C2-A22E-F62E-0AD5593FBE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CFC951F-7E5B-D42E-A0C6-AEEA77ED9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B7FD75-4FF5-376E-2112-6CB10077EAF7}"/>
              </a:ext>
            </a:extLst>
          </p:cNvPr>
          <p:cNvSpPr>
            <a:spLocks noGrp="1"/>
          </p:cNvSpPr>
          <p:nvPr>
            <p:ph type="dt" sz="half" idx="10"/>
          </p:nvPr>
        </p:nvSpPr>
        <p:spPr/>
        <p:txBody>
          <a:bodyPr/>
          <a:lstStyle/>
          <a:p>
            <a:fld id="{DB894795-7BCA-403B-9443-D65F7866B0B7}" type="datetimeFigureOut">
              <a:rPr lang="tr-TR" smtClean="0"/>
              <a:t>25.08.2024</a:t>
            </a:fld>
            <a:endParaRPr lang="tr-TR"/>
          </a:p>
        </p:txBody>
      </p:sp>
      <p:sp>
        <p:nvSpPr>
          <p:cNvPr id="6" name="Alt Bilgi Yer Tutucusu 5">
            <a:extLst>
              <a:ext uri="{FF2B5EF4-FFF2-40B4-BE49-F238E27FC236}">
                <a16:creationId xmlns:a16="http://schemas.microsoft.com/office/drawing/2014/main" id="{A353AD91-1108-2493-0985-1F28F6A023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33027F-C033-1FC2-2FA1-59875B4CD904}"/>
              </a:ext>
            </a:extLst>
          </p:cNvPr>
          <p:cNvSpPr>
            <a:spLocks noGrp="1"/>
          </p:cNvSpPr>
          <p:nvPr>
            <p:ph type="sldNum" sz="quarter" idx="12"/>
          </p:nvPr>
        </p:nvSpPr>
        <p:spPr/>
        <p:txBody>
          <a:bodyPr/>
          <a:lstStyle/>
          <a:p>
            <a:fld id="{E30503C0-BB46-4D93-B90F-6E0A04AF3665}" type="slidenum">
              <a:rPr lang="tr-TR" smtClean="0"/>
              <a:t>‹#›</a:t>
            </a:fld>
            <a:endParaRPr lang="tr-TR"/>
          </a:p>
        </p:txBody>
      </p:sp>
    </p:spTree>
    <p:extLst>
      <p:ext uri="{BB962C8B-B14F-4D97-AF65-F5344CB8AC3E}">
        <p14:creationId xmlns:p14="http://schemas.microsoft.com/office/powerpoint/2010/main" val="26009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97E2E3-9D27-71F1-7ECC-C65A8EEC7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F6494A-515A-6040-320A-BC308F1D3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178060F-A820-8782-7417-2A7E52BE57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B894795-7BCA-403B-9443-D65F7866B0B7}" type="datetimeFigureOut">
              <a:rPr lang="tr-TR" smtClean="0"/>
              <a:t>25.08.2024</a:t>
            </a:fld>
            <a:endParaRPr lang="tr-TR"/>
          </a:p>
        </p:txBody>
      </p:sp>
      <p:sp>
        <p:nvSpPr>
          <p:cNvPr id="5" name="Alt Bilgi Yer Tutucusu 4">
            <a:extLst>
              <a:ext uri="{FF2B5EF4-FFF2-40B4-BE49-F238E27FC236}">
                <a16:creationId xmlns:a16="http://schemas.microsoft.com/office/drawing/2014/main" id="{970ED59B-586D-4BF9-5511-C6EFB540E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936659F6-D3D0-C2EC-5832-ACA3D72420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0503C0-BB46-4D93-B90F-6E0A04AF3665}" type="slidenum">
              <a:rPr lang="tr-TR" smtClean="0"/>
              <a:t>‹#›</a:t>
            </a:fld>
            <a:endParaRPr lang="tr-TR"/>
          </a:p>
        </p:txBody>
      </p:sp>
      <p:pic>
        <p:nvPicPr>
          <p:cNvPr id="8" name="Resim 7" descr="metin, ekran görüntüsü içeren bir resim&#10;&#10;Açıklama otomatik olarak oluşturuldu">
            <a:extLst>
              <a:ext uri="{FF2B5EF4-FFF2-40B4-BE49-F238E27FC236}">
                <a16:creationId xmlns:a16="http://schemas.microsoft.com/office/drawing/2014/main" id="{2BA767CB-B04D-3A64-DFF3-9BB3D1D2F6A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19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B0D34168-14C1-BA1E-4FC0-47ADA7C0B655}"/>
              </a:ext>
            </a:extLst>
          </p:cNvPr>
          <p:cNvSpPr txBox="1">
            <a:spLocks/>
          </p:cNvSpPr>
          <p:nvPr/>
        </p:nvSpPr>
        <p:spPr>
          <a:xfrm>
            <a:off x="838200" y="2026483"/>
            <a:ext cx="10515600" cy="3658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rgbClr val="002060"/>
              </a:solidFill>
              <a:latin typeface="Times New Roman" panose="02020603050405020304" pitchFamily="18" charset="0"/>
              <a:cs typeface="Times New Roman" panose="02020603050405020304" pitchFamily="18" charset="0"/>
            </a:endParaRPr>
          </a:p>
          <a:p>
            <a:endParaRPr lang="en-US" sz="1600" dirty="0">
              <a:solidFill>
                <a:srgbClr val="002060"/>
              </a:solidFill>
              <a:latin typeface="Times New Roman" panose="02020603050405020304" pitchFamily="18" charset="0"/>
              <a:cs typeface="Times New Roman" panose="02020603050405020304" pitchFamily="18" charset="0"/>
            </a:endParaRPr>
          </a:p>
          <a:p>
            <a:r>
              <a:rPr lang="en-US" sz="4000" dirty="0">
                <a:solidFill>
                  <a:srgbClr val="002060"/>
                </a:solidFill>
                <a:latin typeface="Times New Roman" panose="02020603050405020304" pitchFamily="18" charset="0"/>
                <a:cs typeface="Times New Roman" panose="02020603050405020304" pitchFamily="18" charset="0"/>
              </a:rPr>
              <a:t>Should patients be </a:t>
            </a:r>
            <a:r>
              <a:rPr lang="en-US" sz="4000" i="1" dirty="0">
                <a:solidFill>
                  <a:srgbClr val="002060"/>
                </a:solidFill>
                <a:latin typeface="Times New Roman" panose="02020603050405020304" pitchFamily="18" charset="0"/>
                <a:cs typeface="Times New Roman" panose="02020603050405020304" pitchFamily="18" charset="0"/>
              </a:rPr>
              <a:t>weightbearing</a:t>
            </a:r>
            <a:r>
              <a:rPr lang="en-US" sz="4000" dirty="0">
                <a:solidFill>
                  <a:srgbClr val="002060"/>
                </a:solidFill>
                <a:latin typeface="Times New Roman" panose="02020603050405020304" pitchFamily="18" charset="0"/>
                <a:cs typeface="Times New Roman" panose="02020603050405020304" pitchFamily="18" charset="0"/>
              </a:rPr>
              <a:t> when obtaining preoperative radiographs of the hip and knee?</a:t>
            </a:r>
          </a:p>
          <a:p>
            <a:endParaRPr lang="en-US" sz="1600" b="1" dirty="0">
              <a:solidFill>
                <a:srgbClr val="002060"/>
              </a:solidFill>
              <a:latin typeface="Times New Roman" panose="02020603050405020304" pitchFamily="18" charset="0"/>
              <a:cs typeface="Times New Roman" panose="02020603050405020304" pitchFamily="18" charset="0"/>
            </a:endParaRPr>
          </a:p>
          <a:p>
            <a:endParaRPr lang="en-US" sz="1600" b="1" dirty="0">
              <a:solidFill>
                <a:srgbClr val="002060"/>
              </a:solidFill>
              <a:latin typeface="Times New Roman" panose="02020603050405020304" pitchFamily="18" charset="0"/>
              <a:cs typeface="Times New Roman" panose="02020603050405020304" pitchFamily="18" charset="0"/>
            </a:endParaRPr>
          </a:p>
          <a:p>
            <a:endParaRPr lang="en-US" sz="1600" b="1" dirty="0">
              <a:solidFill>
                <a:srgbClr val="002060"/>
              </a:solidFill>
              <a:latin typeface="Times New Roman" panose="02020603050405020304" pitchFamily="18" charset="0"/>
              <a:cs typeface="Times New Roman" panose="02020603050405020304" pitchFamily="18" charset="0"/>
            </a:endParaRPr>
          </a:p>
          <a:p>
            <a:r>
              <a:rPr lang="en-US" sz="1600" b="1">
                <a:solidFill>
                  <a:srgbClr val="002060"/>
                </a:solidFill>
                <a:latin typeface="Times New Roman" panose="02020603050405020304" pitchFamily="18" charset="0"/>
                <a:cs typeface="Times New Roman" panose="02020603050405020304" pitchFamily="18" charset="0"/>
              </a:rPr>
              <a:t> </a:t>
            </a:r>
            <a:endParaRPr lang="en-US" sz="1600" b="1" dirty="0">
              <a:solidFill>
                <a:srgbClr val="002060"/>
              </a:solidFill>
              <a:latin typeface="Times New Roman" panose="02020603050405020304" pitchFamily="18" charset="0"/>
              <a:cs typeface="Times New Roman" panose="02020603050405020304" pitchFamily="18" charset="0"/>
            </a:endParaRPr>
          </a:p>
          <a:p>
            <a:r>
              <a:rPr lang="en-US" sz="2800" b="1" dirty="0">
                <a:solidFill>
                  <a:srgbClr val="002060"/>
                </a:solidFill>
                <a:latin typeface="Times New Roman" panose="02020603050405020304" pitchFamily="18" charset="0"/>
                <a:cs typeface="Times New Roman" panose="02020603050405020304" pitchFamily="18" charset="0"/>
              </a:rPr>
              <a:t>Graham S. Goh, MD</a:t>
            </a:r>
          </a:p>
          <a:p>
            <a:endParaRPr lang="en-US" sz="600" b="1"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Boston University</a:t>
            </a:r>
          </a:p>
          <a:p>
            <a:endParaRPr lang="en-US" sz="1600" dirty="0">
              <a:solidFill>
                <a:srgbClr val="002060"/>
              </a:solidFill>
              <a:latin typeface="Times New Roman" panose="02020603050405020304" pitchFamily="18" charset="0"/>
              <a:cs typeface="Times New Roman" panose="02020603050405020304" pitchFamily="18" charset="0"/>
            </a:endParaRPr>
          </a:p>
          <a:p>
            <a:endParaRPr lang="en-TR" sz="16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20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968829" y="1589315"/>
            <a:ext cx="9827820" cy="4720680"/>
          </a:xfrm>
        </p:spPr>
        <p:txBody>
          <a:bodyPr>
            <a:noAutofit/>
          </a:bodyPr>
          <a:lstStyle/>
          <a:p>
            <a:r>
              <a:rPr lang="en-US" b="1" dirty="0">
                <a:highlight>
                  <a:srgbClr val="FF0000"/>
                </a:highlight>
                <a:latin typeface="Times New Roman" panose="02020603050405020304" pitchFamily="18" charset="0"/>
                <a:cs typeface="Times New Roman" panose="02020603050405020304" pitchFamily="18" charset="0"/>
              </a:rPr>
              <a:t>Question:</a:t>
            </a:r>
          </a:p>
          <a:p>
            <a:r>
              <a:rPr lang="en-US" dirty="0">
                <a:solidFill>
                  <a:srgbClr val="002060"/>
                </a:solidFill>
                <a:latin typeface="Times New Roman" panose="02020603050405020304" pitchFamily="18" charset="0"/>
                <a:cs typeface="Times New Roman" panose="02020603050405020304" pitchFamily="18" charset="0"/>
              </a:rPr>
              <a:t>Should patients be </a:t>
            </a:r>
            <a:r>
              <a:rPr lang="en-US" i="1" dirty="0">
                <a:solidFill>
                  <a:srgbClr val="002060"/>
                </a:solidFill>
                <a:latin typeface="Times New Roman" panose="02020603050405020304" pitchFamily="18" charset="0"/>
                <a:cs typeface="Times New Roman" panose="02020603050405020304" pitchFamily="18" charset="0"/>
              </a:rPr>
              <a:t>weightbearing</a:t>
            </a:r>
            <a:r>
              <a:rPr lang="en-US" dirty="0">
                <a:solidFill>
                  <a:srgbClr val="002060"/>
                </a:solidFill>
                <a:latin typeface="Times New Roman" panose="02020603050405020304" pitchFamily="18" charset="0"/>
                <a:cs typeface="Times New Roman" panose="02020603050405020304" pitchFamily="18" charset="0"/>
              </a:rPr>
              <a:t> when obtaining preoperative radiographs of the hip and knee?</a:t>
            </a:r>
          </a:p>
          <a:p>
            <a:r>
              <a:rPr lang="en-US" b="1" dirty="0">
                <a:highlight>
                  <a:srgbClr val="00FF00"/>
                </a:highlight>
                <a:latin typeface="Times New Roman" panose="02020603050405020304" pitchFamily="18" charset="0"/>
                <a:cs typeface="Times New Roman" panose="02020603050405020304" pitchFamily="18" charset="0"/>
              </a:rPr>
              <a:t>Response:</a:t>
            </a:r>
          </a:p>
          <a:p>
            <a:pPr>
              <a:lnSpc>
                <a:spcPct val="120000"/>
              </a:lnSpc>
            </a:pPr>
            <a:r>
              <a:rPr lang="en-US" dirty="0">
                <a:solidFill>
                  <a:srgbClr val="002060"/>
                </a:solidFill>
                <a:latin typeface="Times New Roman" panose="02020603050405020304" pitchFamily="18" charset="0"/>
                <a:cs typeface="Times New Roman" panose="02020603050405020304" pitchFamily="18" charset="0"/>
              </a:rPr>
              <a:t>Current literature supports the use of weightbearing radiographs in the preoperative evaluation of patients undergoing hip and knee arthroplasty. </a:t>
            </a:r>
          </a:p>
          <a:p>
            <a:pPr>
              <a:lnSpc>
                <a:spcPct val="120000"/>
              </a:lnSpc>
            </a:pPr>
            <a:r>
              <a:rPr lang="en-US" dirty="0">
                <a:solidFill>
                  <a:srgbClr val="002060"/>
                </a:solidFill>
                <a:latin typeface="Times New Roman" panose="02020603050405020304" pitchFamily="18" charset="0"/>
                <a:cs typeface="Times New Roman" panose="02020603050405020304" pitchFamily="18" charset="0"/>
              </a:rPr>
              <a:t>This approach not only provides a more accurate representation of anatomical considerations such the degree of joint space narrowing, lower extremity alignment and other radiographic parameters, but also provides additional information on the affected joint in </a:t>
            </a:r>
            <a:r>
              <a:rPr lang="en-US" i="1" dirty="0">
                <a:solidFill>
                  <a:srgbClr val="002060"/>
                </a:solidFill>
                <a:latin typeface="Times New Roman" panose="02020603050405020304" pitchFamily="18" charset="0"/>
                <a:cs typeface="Times New Roman" panose="02020603050405020304" pitchFamily="18" charset="0"/>
              </a:rPr>
              <a:t>functional</a:t>
            </a:r>
            <a:r>
              <a:rPr lang="en-US" dirty="0">
                <a:solidFill>
                  <a:srgbClr val="002060"/>
                </a:solidFill>
                <a:latin typeface="Times New Roman" panose="02020603050405020304" pitchFamily="18" charset="0"/>
                <a:cs typeface="Times New Roman" panose="02020603050405020304" pitchFamily="18" charset="0"/>
              </a:rPr>
              <a:t> positions.</a:t>
            </a:r>
          </a:p>
        </p:txBody>
      </p:sp>
    </p:spTree>
    <p:extLst>
      <p:ext uri="{BB962C8B-B14F-4D97-AF65-F5344CB8AC3E}">
        <p14:creationId xmlns:p14="http://schemas.microsoft.com/office/powerpoint/2010/main" val="359572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7D7E4676-0EA6-09C7-7AA3-7F442008D177}"/>
              </a:ext>
            </a:extLst>
          </p:cNvPr>
          <p:cNvSpPr txBox="1">
            <a:spLocks/>
          </p:cNvSpPr>
          <p:nvPr/>
        </p:nvSpPr>
        <p:spPr>
          <a:xfrm>
            <a:off x="3008227" y="3639559"/>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Chahine Assi</a:t>
            </a:r>
          </a:p>
          <a:p>
            <a:r>
              <a:rPr lang="en-US" sz="1300" dirty="0">
                <a:solidFill>
                  <a:srgbClr val="002060"/>
                </a:solidFill>
                <a:latin typeface="Times New Roman" panose="02020603050405020304" pitchFamily="18" charset="0"/>
                <a:cs typeface="Times New Roman" panose="02020603050405020304" pitchFamily="18" charset="0"/>
              </a:rPr>
              <a:t>Lebanon</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AF11713-CA64-D81C-E8BC-2507A2614F8F}"/>
              </a:ext>
            </a:extLst>
          </p:cNvPr>
          <p:cNvPicPr>
            <a:picLocks noChangeAspect="1"/>
          </p:cNvPicPr>
          <p:nvPr/>
        </p:nvPicPr>
        <p:blipFill>
          <a:blip r:embed="rId2"/>
          <a:stretch>
            <a:fillRect/>
          </a:stretch>
        </p:blipFill>
        <p:spPr>
          <a:xfrm>
            <a:off x="3805137" y="1515888"/>
            <a:ext cx="1400411" cy="1996330"/>
          </a:xfrm>
          <a:prstGeom prst="rect">
            <a:avLst/>
          </a:prstGeom>
        </p:spPr>
      </p:pic>
      <p:pic>
        <p:nvPicPr>
          <p:cNvPr id="4" name="Picture 3">
            <a:extLst>
              <a:ext uri="{FF2B5EF4-FFF2-40B4-BE49-F238E27FC236}">
                <a16:creationId xmlns:a16="http://schemas.microsoft.com/office/drawing/2014/main" id="{FC7CC1D3-FF88-7368-470D-91221FDD70F9}"/>
              </a:ext>
            </a:extLst>
          </p:cNvPr>
          <p:cNvPicPr>
            <a:picLocks noChangeAspect="1"/>
          </p:cNvPicPr>
          <p:nvPr/>
        </p:nvPicPr>
        <p:blipFill>
          <a:blip r:embed="rId3"/>
          <a:stretch>
            <a:fillRect/>
          </a:stretch>
        </p:blipFill>
        <p:spPr>
          <a:xfrm>
            <a:off x="5630894" y="1515887"/>
            <a:ext cx="1439049" cy="1996329"/>
          </a:xfrm>
          <a:prstGeom prst="rect">
            <a:avLst/>
          </a:prstGeom>
        </p:spPr>
      </p:pic>
      <p:sp>
        <p:nvSpPr>
          <p:cNvPr id="5" name="Title 2">
            <a:extLst>
              <a:ext uri="{FF2B5EF4-FFF2-40B4-BE49-F238E27FC236}">
                <a16:creationId xmlns:a16="http://schemas.microsoft.com/office/drawing/2014/main" id="{C9D5F055-1350-8D60-F38D-0FE57ACB6C0C}"/>
              </a:ext>
            </a:extLst>
          </p:cNvPr>
          <p:cNvSpPr txBox="1">
            <a:spLocks/>
          </p:cNvSpPr>
          <p:nvPr/>
        </p:nvSpPr>
        <p:spPr>
          <a:xfrm>
            <a:off x="4879194" y="3644354"/>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Jesse Kuiper</a:t>
            </a:r>
          </a:p>
          <a:p>
            <a:r>
              <a:rPr lang="en-US" sz="1300" dirty="0">
                <a:solidFill>
                  <a:srgbClr val="002060"/>
                </a:solidFill>
                <a:latin typeface="Times New Roman" panose="02020603050405020304" pitchFamily="18" charset="0"/>
                <a:cs typeface="Times New Roman" panose="02020603050405020304" pitchFamily="18" charset="0"/>
              </a:rPr>
              <a:t>Netherlands</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368C856-AE3C-4C7F-D3BB-D47D0C8B686E}"/>
              </a:ext>
            </a:extLst>
          </p:cNvPr>
          <p:cNvPicPr>
            <a:picLocks noChangeAspect="1"/>
          </p:cNvPicPr>
          <p:nvPr/>
        </p:nvPicPr>
        <p:blipFill rotWithShape="1">
          <a:blip r:embed="rId4">
            <a:extLst>
              <a:ext uri="{28A0092B-C50C-407E-A947-70E740481C1C}">
                <a14:useLocalDpi xmlns:a14="http://schemas.microsoft.com/office/drawing/2010/main" val="0"/>
              </a:ext>
            </a:extLst>
          </a:blip>
          <a:srcRect l="7700" t="5210" r="10325" b="20657"/>
          <a:stretch/>
        </p:blipFill>
        <p:spPr>
          <a:xfrm>
            <a:off x="1866378" y="1515887"/>
            <a:ext cx="1563666" cy="2002288"/>
          </a:xfrm>
          <a:prstGeom prst="rect">
            <a:avLst/>
          </a:prstGeom>
        </p:spPr>
      </p:pic>
      <p:sp>
        <p:nvSpPr>
          <p:cNvPr id="13" name="Title 2">
            <a:extLst>
              <a:ext uri="{FF2B5EF4-FFF2-40B4-BE49-F238E27FC236}">
                <a16:creationId xmlns:a16="http://schemas.microsoft.com/office/drawing/2014/main" id="{8FA9AD45-0A89-0142-4994-6D08769B528A}"/>
              </a:ext>
            </a:extLst>
          </p:cNvPr>
          <p:cNvSpPr txBox="1">
            <a:spLocks/>
          </p:cNvSpPr>
          <p:nvPr/>
        </p:nvSpPr>
        <p:spPr>
          <a:xfrm>
            <a:off x="869001" y="3184955"/>
            <a:ext cx="3543606" cy="7970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Graham Goh</a:t>
            </a:r>
          </a:p>
          <a:p>
            <a:r>
              <a:rPr lang="en-US" sz="1300" dirty="0">
                <a:solidFill>
                  <a:srgbClr val="002060"/>
                </a:solidFill>
                <a:latin typeface="Times New Roman" panose="02020603050405020304" pitchFamily="18" charset="0"/>
                <a:cs typeface="Times New Roman" panose="02020603050405020304" pitchFamily="18" charset="0"/>
              </a:rPr>
              <a:t>USA</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72D441C9-4557-8F64-A6B5-3B420C86880D}"/>
              </a:ext>
            </a:extLst>
          </p:cNvPr>
          <p:cNvPicPr>
            <a:picLocks noChangeAspect="1"/>
          </p:cNvPicPr>
          <p:nvPr/>
        </p:nvPicPr>
        <p:blipFill rotWithShape="1">
          <a:blip r:embed="rId5"/>
          <a:srcRect r="15782"/>
          <a:stretch/>
        </p:blipFill>
        <p:spPr>
          <a:xfrm>
            <a:off x="7543823" y="1515888"/>
            <a:ext cx="1439049" cy="1996326"/>
          </a:xfrm>
          <a:prstGeom prst="rect">
            <a:avLst/>
          </a:prstGeom>
        </p:spPr>
      </p:pic>
      <p:sp>
        <p:nvSpPr>
          <p:cNvPr id="15" name="Title 2">
            <a:extLst>
              <a:ext uri="{FF2B5EF4-FFF2-40B4-BE49-F238E27FC236}">
                <a16:creationId xmlns:a16="http://schemas.microsoft.com/office/drawing/2014/main" id="{16F45629-787B-1B4D-771F-44E21514F3EE}"/>
              </a:ext>
            </a:extLst>
          </p:cNvPr>
          <p:cNvSpPr txBox="1">
            <a:spLocks/>
          </p:cNvSpPr>
          <p:nvPr/>
        </p:nvSpPr>
        <p:spPr>
          <a:xfrm>
            <a:off x="6767671" y="3639559"/>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Tarek El Khadrawe</a:t>
            </a:r>
          </a:p>
          <a:p>
            <a:r>
              <a:rPr lang="en-US" sz="1300" dirty="0">
                <a:solidFill>
                  <a:srgbClr val="002060"/>
                </a:solidFill>
                <a:latin typeface="Times New Roman" panose="02020603050405020304" pitchFamily="18" charset="0"/>
                <a:cs typeface="Times New Roman" panose="02020603050405020304" pitchFamily="18" charset="0"/>
              </a:rPr>
              <a:t>Egypt</a:t>
            </a:r>
            <a:endParaRPr lang="en-TR" sz="1300">
              <a:solidFill>
                <a:srgbClr val="002060"/>
              </a:solidFill>
              <a:latin typeface="Times New Roman" panose="02020603050405020304" pitchFamily="18" charset="0"/>
              <a:cs typeface="Times New Roman" panose="02020603050405020304" pitchFamily="18" charset="0"/>
            </a:endParaRPr>
          </a:p>
        </p:txBody>
      </p:sp>
      <p:sp>
        <p:nvSpPr>
          <p:cNvPr id="16" name="Title 2">
            <a:extLst>
              <a:ext uri="{FF2B5EF4-FFF2-40B4-BE49-F238E27FC236}">
                <a16:creationId xmlns:a16="http://schemas.microsoft.com/office/drawing/2014/main" id="{6F5C48CD-A17D-35BD-D24C-71BC40B293A5}"/>
              </a:ext>
            </a:extLst>
          </p:cNvPr>
          <p:cNvSpPr txBox="1">
            <a:spLocks/>
          </p:cNvSpPr>
          <p:nvPr/>
        </p:nvSpPr>
        <p:spPr>
          <a:xfrm>
            <a:off x="1725811" y="6408762"/>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Paul Jutte</a:t>
            </a:r>
          </a:p>
          <a:p>
            <a:r>
              <a:rPr lang="en-US" sz="1300" dirty="0">
                <a:solidFill>
                  <a:srgbClr val="002060"/>
                </a:solidFill>
                <a:latin typeface="Times New Roman" panose="02020603050405020304" pitchFamily="18" charset="0"/>
                <a:cs typeface="Times New Roman" panose="02020603050405020304" pitchFamily="18" charset="0"/>
              </a:rPr>
              <a:t>Netherlands</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838D76D6-C3E2-AFC0-C8F7-0E4F28582226}"/>
              </a:ext>
            </a:extLst>
          </p:cNvPr>
          <p:cNvPicPr>
            <a:picLocks noChangeAspect="1"/>
          </p:cNvPicPr>
          <p:nvPr/>
        </p:nvPicPr>
        <p:blipFill>
          <a:blip r:embed="rId6"/>
          <a:stretch>
            <a:fillRect/>
          </a:stretch>
        </p:blipFill>
        <p:spPr>
          <a:xfrm>
            <a:off x="2401747" y="4226893"/>
            <a:ext cx="1643618" cy="1996326"/>
          </a:xfrm>
          <a:prstGeom prst="rect">
            <a:avLst/>
          </a:prstGeom>
        </p:spPr>
      </p:pic>
      <p:pic>
        <p:nvPicPr>
          <p:cNvPr id="19" name="Picture 18">
            <a:extLst>
              <a:ext uri="{FF2B5EF4-FFF2-40B4-BE49-F238E27FC236}">
                <a16:creationId xmlns:a16="http://schemas.microsoft.com/office/drawing/2014/main" id="{441794EA-FD81-C001-EA42-8CA2EEB9D297}"/>
              </a:ext>
            </a:extLst>
          </p:cNvPr>
          <p:cNvPicPr>
            <a:picLocks noChangeAspect="1"/>
          </p:cNvPicPr>
          <p:nvPr/>
        </p:nvPicPr>
        <p:blipFill>
          <a:blip r:embed="rId7"/>
          <a:stretch>
            <a:fillRect/>
          </a:stretch>
        </p:blipFill>
        <p:spPr>
          <a:xfrm>
            <a:off x="4524685" y="4293195"/>
            <a:ext cx="1588344" cy="1930023"/>
          </a:xfrm>
          <a:prstGeom prst="rect">
            <a:avLst/>
          </a:prstGeom>
        </p:spPr>
      </p:pic>
      <p:sp>
        <p:nvSpPr>
          <p:cNvPr id="20" name="Title 2">
            <a:extLst>
              <a:ext uri="{FF2B5EF4-FFF2-40B4-BE49-F238E27FC236}">
                <a16:creationId xmlns:a16="http://schemas.microsoft.com/office/drawing/2014/main" id="{78048676-24E8-B473-680E-FD45008AF41F}"/>
              </a:ext>
            </a:extLst>
          </p:cNvPr>
          <p:cNvSpPr txBox="1">
            <a:spLocks/>
          </p:cNvSpPr>
          <p:nvPr/>
        </p:nvSpPr>
        <p:spPr>
          <a:xfrm>
            <a:off x="3752241" y="6408760"/>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Lyes Aitelhadj</a:t>
            </a:r>
          </a:p>
          <a:p>
            <a:r>
              <a:rPr lang="en-US" sz="1300" dirty="0">
                <a:solidFill>
                  <a:srgbClr val="002060"/>
                </a:solidFill>
                <a:latin typeface="Times New Roman" panose="02020603050405020304" pitchFamily="18" charset="0"/>
                <a:cs typeface="Times New Roman" panose="02020603050405020304" pitchFamily="18" charset="0"/>
              </a:rPr>
              <a:t>Algeria</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B23EDFDB-AD76-E8A9-7A23-793B77A98FA2}"/>
              </a:ext>
            </a:extLst>
          </p:cNvPr>
          <p:cNvPicPr>
            <a:picLocks noChangeAspect="1"/>
          </p:cNvPicPr>
          <p:nvPr/>
        </p:nvPicPr>
        <p:blipFill>
          <a:blip r:embed="rId8"/>
          <a:stretch>
            <a:fillRect/>
          </a:stretch>
        </p:blipFill>
        <p:spPr>
          <a:xfrm>
            <a:off x="6382522" y="4226893"/>
            <a:ext cx="1542350" cy="1996325"/>
          </a:xfrm>
          <a:prstGeom prst="rect">
            <a:avLst/>
          </a:prstGeom>
        </p:spPr>
      </p:pic>
      <p:sp>
        <p:nvSpPr>
          <p:cNvPr id="22" name="Title 2">
            <a:extLst>
              <a:ext uri="{FF2B5EF4-FFF2-40B4-BE49-F238E27FC236}">
                <a16:creationId xmlns:a16="http://schemas.microsoft.com/office/drawing/2014/main" id="{7AA5362C-CB95-1388-70DE-4B020F4F023B}"/>
              </a:ext>
            </a:extLst>
          </p:cNvPr>
          <p:cNvSpPr txBox="1">
            <a:spLocks/>
          </p:cNvSpPr>
          <p:nvPr/>
        </p:nvSpPr>
        <p:spPr>
          <a:xfrm>
            <a:off x="5706516" y="6408760"/>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Fahri Erdogan</a:t>
            </a:r>
          </a:p>
          <a:p>
            <a:r>
              <a:rPr lang="en-US" sz="1300" dirty="0">
                <a:solidFill>
                  <a:srgbClr val="002060"/>
                </a:solidFill>
                <a:latin typeface="Times New Roman" panose="02020603050405020304" pitchFamily="18" charset="0"/>
                <a:cs typeface="Times New Roman" panose="02020603050405020304" pitchFamily="18" charset="0"/>
              </a:rPr>
              <a:t>Turkey</a:t>
            </a:r>
            <a:endParaRPr lang="en-TR" sz="1300">
              <a:solidFill>
                <a:srgbClr val="002060"/>
              </a:solidFill>
              <a:latin typeface="Times New Roman" panose="02020603050405020304" pitchFamily="18" charset="0"/>
              <a:cs typeface="Times New Roman" panose="02020603050405020304" pitchFamily="18" charset="0"/>
            </a:endParaRPr>
          </a:p>
        </p:txBody>
      </p:sp>
      <p:sp>
        <p:nvSpPr>
          <p:cNvPr id="24" name="Title 2">
            <a:extLst>
              <a:ext uri="{FF2B5EF4-FFF2-40B4-BE49-F238E27FC236}">
                <a16:creationId xmlns:a16="http://schemas.microsoft.com/office/drawing/2014/main" id="{BD42101D-735D-E393-C9A6-41B3DDDEA0BC}"/>
              </a:ext>
            </a:extLst>
          </p:cNvPr>
          <p:cNvSpPr txBox="1">
            <a:spLocks/>
          </p:cNvSpPr>
          <p:nvPr/>
        </p:nvSpPr>
        <p:spPr>
          <a:xfrm>
            <a:off x="7736101" y="6408761"/>
            <a:ext cx="2942447" cy="3424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00" b="1" dirty="0">
                <a:solidFill>
                  <a:srgbClr val="002060"/>
                </a:solidFill>
                <a:latin typeface="Times New Roman" panose="02020603050405020304" pitchFamily="18" charset="0"/>
                <a:cs typeface="Times New Roman" panose="02020603050405020304" pitchFamily="18" charset="0"/>
              </a:rPr>
              <a:t>Harmen Ettema</a:t>
            </a:r>
          </a:p>
          <a:p>
            <a:r>
              <a:rPr lang="en-US" sz="1300" dirty="0">
                <a:solidFill>
                  <a:srgbClr val="002060"/>
                </a:solidFill>
                <a:latin typeface="Times New Roman" panose="02020603050405020304" pitchFamily="18" charset="0"/>
                <a:cs typeface="Times New Roman" panose="02020603050405020304" pitchFamily="18" charset="0"/>
              </a:rPr>
              <a:t>Netherlands</a:t>
            </a:r>
            <a:endParaRPr lang="en-TR" sz="1300">
              <a:solidFill>
                <a:srgbClr val="002060"/>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8AE30B3B-A468-297A-16E3-D9821FCA52BA}"/>
              </a:ext>
            </a:extLst>
          </p:cNvPr>
          <p:cNvPicPr>
            <a:picLocks noChangeAspect="1"/>
          </p:cNvPicPr>
          <p:nvPr/>
        </p:nvPicPr>
        <p:blipFill rotWithShape="1">
          <a:blip r:embed="rId9"/>
          <a:srcRect l="16793" r="12799" b="6231"/>
          <a:stretch/>
        </p:blipFill>
        <p:spPr>
          <a:xfrm>
            <a:off x="8393343" y="4226893"/>
            <a:ext cx="1569558" cy="1996325"/>
          </a:xfrm>
          <a:prstGeom prst="rect">
            <a:avLst/>
          </a:prstGeom>
        </p:spPr>
      </p:pic>
    </p:spTree>
    <p:extLst>
      <p:ext uri="{BB962C8B-B14F-4D97-AF65-F5344CB8AC3E}">
        <p14:creationId xmlns:p14="http://schemas.microsoft.com/office/powerpoint/2010/main" val="61157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243444" y="1195760"/>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C11D96-6848-0442-FC1A-BC0F27ED22AB}"/>
              </a:ext>
            </a:extLst>
          </p:cNvPr>
          <p:cNvSpPr txBox="1"/>
          <p:nvPr/>
        </p:nvSpPr>
        <p:spPr>
          <a:xfrm>
            <a:off x="1994426" y="2190331"/>
            <a:ext cx="9094322"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Preop radiographs </a:t>
            </a:r>
            <a:r>
              <a:rPr lang="en-US" sz="2800" dirty="0">
                <a:solidFill>
                  <a:srgbClr val="002060"/>
                </a:solidFill>
                <a:latin typeface="Times New Roman" panose="02020603050405020304" pitchFamily="18" charset="0"/>
                <a:cs typeface="Times New Roman" panose="02020603050405020304" pitchFamily="18" charset="0"/>
                <a:sym typeface="Wingdings" pitchFamily="2" charset="2"/>
              </a:rPr>
              <a:t> </a:t>
            </a:r>
            <a:r>
              <a:rPr lang="en-US" sz="2800" dirty="0">
                <a:solidFill>
                  <a:srgbClr val="002060"/>
                </a:solidFill>
                <a:latin typeface="Times New Roman" panose="02020603050405020304" pitchFamily="18" charset="0"/>
                <a:cs typeface="Times New Roman" panose="02020603050405020304" pitchFamily="18" charset="0"/>
              </a:rPr>
              <a:t>decision-making + preop planning </a:t>
            </a:r>
            <a:endParaRPr lang="en-US" sz="2800" dirty="0"/>
          </a:p>
        </p:txBody>
      </p:sp>
      <p:sp>
        <p:nvSpPr>
          <p:cNvPr id="8" name="TextBox 7">
            <a:extLst>
              <a:ext uri="{FF2B5EF4-FFF2-40B4-BE49-F238E27FC236}">
                <a16:creationId xmlns:a16="http://schemas.microsoft.com/office/drawing/2014/main" id="{0E2A97F9-9D87-B52C-DBE9-990788AD82A9}"/>
              </a:ext>
            </a:extLst>
          </p:cNvPr>
          <p:cNvSpPr txBox="1"/>
          <p:nvPr/>
        </p:nvSpPr>
        <p:spPr>
          <a:xfrm>
            <a:off x="668383" y="3059668"/>
            <a:ext cx="7790608" cy="923330"/>
          </a:xfrm>
          <a:prstGeom prst="rect">
            <a:avLst/>
          </a:prstGeom>
          <a:noFill/>
        </p:spPr>
        <p:txBody>
          <a:bodyPr wrap="square">
            <a:spAutoFit/>
          </a:bodyPr>
          <a:lstStyle/>
          <a:p>
            <a:r>
              <a:rPr lang="en-US" b="1" u="sng" dirty="0">
                <a:solidFill>
                  <a:srgbClr val="002060"/>
                </a:solidFill>
                <a:latin typeface="Times New Roman" panose="02020603050405020304" pitchFamily="18" charset="0"/>
                <a:cs typeface="Times New Roman" panose="02020603050405020304" pitchFamily="18" charset="0"/>
              </a:rPr>
              <a:t>KNEE</a:t>
            </a: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722DE19-446A-D8FE-DBF4-E345623EFCB2}"/>
              </a:ext>
            </a:extLst>
          </p:cNvPr>
          <p:cNvPicPr>
            <a:picLocks noChangeAspect="1"/>
          </p:cNvPicPr>
          <p:nvPr/>
        </p:nvPicPr>
        <p:blipFill rotWithShape="1">
          <a:blip r:embed="rId3"/>
          <a:srcRect l="2572"/>
          <a:stretch/>
        </p:blipFill>
        <p:spPr>
          <a:xfrm>
            <a:off x="640476" y="3646581"/>
            <a:ext cx="4261170" cy="2928737"/>
          </a:xfrm>
          <a:prstGeom prst="rect">
            <a:avLst/>
          </a:prstGeom>
        </p:spPr>
      </p:pic>
      <p:pic>
        <p:nvPicPr>
          <p:cNvPr id="12" name="Picture 11">
            <a:extLst>
              <a:ext uri="{FF2B5EF4-FFF2-40B4-BE49-F238E27FC236}">
                <a16:creationId xmlns:a16="http://schemas.microsoft.com/office/drawing/2014/main" id="{2EDEB4FB-5656-4882-80C2-C4A27245C409}"/>
              </a:ext>
            </a:extLst>
          </p:cNvPr>
          <p:cNvPicPr>
            <a:picLocks noChangeAspect="1"/>
          </p:cNvPicPr>
          <p:nvPr/>
        </p:nvPicPr>
        <p:blipFill>
          <a:blip r:embed="rId4"/>
          <a:stretch>
            <a:fillRect/>
          </a:stretch>
        </p:blipFill>
        <p:spPr>
          <a:xfrm>
            <a:off x="5379650" y="2713551"/>
            <a:ext cx="1354481" cy="4167634"/>
          </a:xfrm>
          <a:prstGeom prst="rect">
            <a:avLst/>
          </a:prstGeom>
        </p:spPr>
      </p:pic>
      <p:pic>
        <p:nvPicPr>
          <p:cNvPr id="1028" name="Picture 4" descr="Unicompartmental (Partial) Knee Replacement - OrthoInfo - AAOS">
            <a:extLst>
              <a:ext uri="{FF2B5EF4-FFF2-40B4-BE49-F238E27FC236}">
                <a16:creationId xmlns:a16="http://schemas.microsoft.com/office/drawing/2014/main" id="{78F6956C-9646-7B5E-713F-FD4CBC0AAD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119"/>
          <a:stretch/>
        </p:blipFill>
        <p:spPr bwMode="auto">
          <a:xfrm>
            <a:off x="7546520" y="2659061"/>
            <a:ext cx="4577443" cy="2406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1917F7C-B6C0-A088-A157-BD9D810E8A87}"/>
              </a:ext>
            </a:extLst>
          </p:cNvPr>
          <p:cNvPicPr>
            <a:picLocks noChangeAspect="1"/>
          </p:cNvPicPr>
          <p:nvPr/>
        </p:nvPicPr>
        <p:blipFill>
          <a:blip r:embed="rId6"/>
          <a:stretch>
            <a:fillRect/>
          </a:stretch>
        </p:blipFill>
        <p:spPr>
          <a:xfrm>
            <a:off x="8937804" y="4607161"/>
            <a:ext cx="1588388" cy="2274024"/>
          </a:xfrm>
          <a:prstGeom prst="rect">
            <a:avLst/>
          </a:prstGeom>
        </p:spPr>
      </p:pic>
    </p:spTree>
    <p:extLst>
      <p:ext uri="{BB962C8B-B14F-4D97-AF65-F5344CB8AC3E}">
        <p14:creationId xmlns:p14="http://schemas.microsoft.com/office/powerpoint/2010/main" val="34619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FD2DD-8111-8A96-4DEE-1641F5A6ED92}"/>
              </a:ext>
            </a:extLst>
          </p:cNvPr>
          <p:cNvSpPr>
            <a:spLocks noGrp="1"/>
          </p:cNvSpPr>
          <p:nvPr>
            <p:ph type="title"/>
          </p:nvPr>
        </p:nvSpPr>
        <p:spPr>
          <a:xfrm>
            <a:off x="243444" y="1195760"/>
            <a:ext cx="10515600" cy="1325563"/>
          </a:xfrm>
        </p:spPr>
        <p:txBody>
          <a:bodyPr/>
          <a:lstStyle/>
          <a:p>
            <a:r>
              <a:rPr lang="en-US" u="sng" dirty="0">
                <a:solidFill>
                  <a:srgbClr val="002060"/>
                </a:solidFill>
                <a:latin typeface="Times New Roman" panose="02020603050405020304" pitchFamily="18" charset="0"/>
                <a:cs typeface="Times New Roman" panose="02020603050405020304" pitchFamily="18" charset="0"/>
              </a:rPr>
              <a:t>Why is this topic Important</a:t>
            </a:r>
            <a:endParaRPr lang="en-TR" u="sng">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7C11D96-6848-0442-FC1A-BC0F27ED22AB}"/>
              </a:ext>
            </a:extLst>
          </p:cNvPr>
          <p:cNvSpPr txBox="1"/>
          <p:nvPr/>
        </p:nvSpPr>
        <p:spPr>
          <a:xfrm>
            <a:off x="1994426" y="2190331"/>
            <a:ext cx="9094322" cy="523220"/>
          </a:xfrm>
          <a:prstGeom prst="rect">
            <a:avLst/>
          </a:prstGeom>
          <a:noFill/>
        </p:spPr>
        <p:txBody>
          <a:bodyPr wrap="square">
            <a:spAutoFit/>
          </a:bodyPr>
          <a:lstStyle/>
          <a:p>
            <a:r>
              <a:rPr lang="en-US" sz="2800" dirty="0">
                <a:solidFill>
                  <a:srgbClr val="002060"/>
                </a:solidFill>
                <a:latin typeface="Times New Roman" panose="02020603050405020304" pitchFamily="18" charset="0"/>
                <a:cs typeface="Times New Roman" panose="02020603050405020304" pitchFamily="18" charset="0"/>
              </a:rPr>
              <a:t>Preop radiographs </a:t>
            </a:r>
            <a:r>
              <a:rPr lang="en-US" sz="2800" dirty="0">
                <a:solidFill>
                  <a:srgbClr val="002060"/>
                </a:solidFill>
                <a:latin typeface="Times New Roman" panose="02020603050405020304" pitchFamily="18" charset="0"/>
                <a:cs typeface="Times New Roman" panose="02020603050405020304" pitchFamily="18" charset="0"/>
                <a:sym typeface="Wingdings" pitchFamily="2" charset="2"/>
              </a:rPr>
              <a:t> </a:t>
            </a:r>
            <a:r>
              <a:rPr lang="en-US" sz="2800" dirty="0">
                <a:solidFill>
                  <a:srgbClr val="002060"/>
                </a:solidFill>
                <a:latin typeface="Times New Roman" panose="02020603050405020304" pitchFamily="18" charset="0"/>
                <a:cs typeface="Times New Roman" panose="02020603050405020304" pitchFamily="18" charset="0"/>
              </a:rPr>
              <a:t>decision-making + preop planning </a:t>
            </a:r>
            <a:endParaRPr lang="en-US" sz="2800" dirty="0"/>
          </a:p>
        </p:txBody>
      </p:sp>
      <p:sp>
        <p:nvSpPr>
          <p:cNvPr id="8" name="TextBox 7">
            <a:extLst>
              <a:ext uri="{FF2B5EF4-FFF2-40B4-BE49-F238E27FC236}">
                <a16:creationId xmlns:a16="http://schemas.microsoft.com/office/drawing/2014/main" id="{0E2A97F9-9D87-B52C-DBE9-990788AD82A9}"/>
              </a:ext>
            </a:extLst>
          </p:cNvPr>
          <p:cNvSpPr txBox="1"/>
          <p:nvPr/>
        </p:nvSpPr>
        <p:spPr>
          <a:xfrm>
            <a:off x="668383" y="3059668"/>
            <a:ext cx="7790608" cy="646331"/>
          </a:xfrm>
          <a:prstGeom prst="rect">
            <a:avLst/>
          </a:prstGeom>
          <a:noFill/>
        </p:spPr>
        <p:txBody>
          <a:bodyPr wrap="square">
            <a:spAutoFit/>
          </a:bodyPr>
          <a:lstStyle/>
          <a:p>
            <a:r>
              <a:rPr lang="en-US" b="1" u="sng" dirty="0">
                <a:solidFill>
                  <a:srgbClr val="002060"/>
                </a:solidFill>
                <a:latin typeface="Times New Roman" panose="02020603050405020304" pitchFamily="18" charset="0"/>
                <a:cs typeface="Times New Roman" panose="02020603050405020304" pitchFamily="18" charset="0"/>
              </a:rPr>
              <a:t>HIP</a:t>
            </a:r>
          </a:p>
          <a:p>
            <a:endParaRPr lang="en-US"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Hip–Spine Syndrome in the Nonarthritic Patient - ScienceDirect">
            <a:extLst>
              <a:ext uri="{FF2B5EF4-FFF2-40B4-BE49-F238E27FC236}">
                <a16:creationId xmlns:a16="http://schemas.microsoft.com/office/drawing/2014/main" id="{23C76D5B-B573-7D63-465C-478C4B411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3705999"/>
            <a:ext cx="3833341" cy="27152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A Leg Length Discrepancy - Recon - Orthobullets">
            <a:extLst>
              <a:ext uri="{FF2B5EF4-FFF2-40B4-BE49-F238E27FC236}">
                <a16:creationId xmlns:a16="http://schemas.microsoft.com/office/drawing/2014/main" id="{A9E2704C-E681-89FE-D3C7-B4CE76B86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264" y="3361684"/>
            <a:ext cx="4541803" cy="305959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ontiers | Increased Loading Rates During Gait Correlate With Morphology  of Unaffected Hip in Juveniles With Treated Developmental Hip Dysplasia">
            <a:extLst>
              <a:ext uri="{FF2B5EF4-FFF2-40B4-BE49-F238E27FC236}">
                <a16:creationId xmlns:a16="http://schemas.microsoft.com/office/drawing/2014/main" id="{5734E558-F794-3DD9-A1A0-7DFA7E6BAF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95"/>
          <a:stretch/>
        </p:blipFill>
        <p:spPr bwMode="auto">
          <a:xfrm>
            <a:off x="8470809" y="3382831"/>
            <a:ext cx="3833341" cy="305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53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EF380BA-2F2E-C9C1-E313-CDB7B1D2B2D3}"/>
              </a:ext>
            </a:extLst>
          </p:cNvPr>
          <p:cNvSpPr txBox="1">
            <a:spLocks/>
          </p:cNvSpPr>
          <p:nvPr/>
        </p:nvSpPr>
        <p:spPr>
          <a:xfrm>
            <a:off x="279357" y="1423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04340A2-BFCC-ED21-9EBB-9D754F825379}"/>
              </a:ext>
            </a:extLst>
          </p:cNvPr>
          <p:cNvSpPr txBox="1"/>
          <p:nvPr/>
        </p:nvSpPr>
        <p:spPr>
          <a:xfrm>
            <a:off x="590582" y="2319717"/>
            <a:ext cx="6100174" cy="3046988"/>
          </a:xfrm>
          <a:prstGeom prst="rect">
            <a:avLst/>
          </a:prstGeom>
          <a:noFill/>
        </p:spPr>
        <p:txBody>
          <a:bodyPr wrap="square">
            <a:spAutoFit/>
          </a:bodyPr>
          <a:lstStyle/>
          <a:p>
            <a:pPr marL="0" marR="0" algn="just">
              <a:spcBef>
                <a:spcPts val="0"/>
              </a:spcBef>
              <a:spcAft>
                <a:spcPts val="0"/>
              </a:spcAft>
            </a:pPr>
            <a:r>
              <a:rPr lang="en-US" sz="2400" b="1" kern="100" dirty="0" err="1">
                <a:effectLst/>
                <a:latin typeface="Times New Roman" panose="02020603050405020304" pitchFamily="18" charset="0"/>
                <a:ea typeface="MS Mincho" panose="02020609040205080304" pitchFamily="49" charset="-128"/>
                <a:cs typeface="Times New Roman" panose="02020603050405020304" pitchFamily="18" charset="0"/>
              </a:rPr>
              <a:t>MeSH</a:t>
            </a:r>
            <a:r>
              <a:rPr lang="en-US" sz="2400" b="1" kern="100" dirty="0">
                <a:effectLst/>
                <a:latin typeface="Times New Roman" panose="02020603050405020304" pitchFamily="18" charset="0"/>
                <a:ea typeface="MS Mincho" panose="02020609040205080304" pitchFamily="49" charset="-128"/>
                <a:cs typeface="Times New Roman" panose="02020603050405020304" pitchFamily="18" charset="0"/>
              </a:rPr>
              <a:t> Terms</a:t>
            </a:r>
          </a:p>
          <a:p>
            <a:pPr marL="0" marR="0" algn="just">
              <a:spcBef>
                <a:spcPts val="0"/>
              </a:spcBef>
              <a:spcAft>
                <a:spcPts val="0"/>
              </a:spcAft>
            </a:pPr>
            <a:endPar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Radiograph</a:t>
            </a: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X-ray</a:t>
            </a: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Weightbearing </a:t>
            </a: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Preoperative</a:t>
            </a: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Hip</a:t>
            </a:r>
          </a:p>
          <a:p>
            <a:pPr marL="342900" marR="0" lvl="0" indent="-342900" algn="just">
              <a:spcBef>
                <a:spcPts val="0"/>
              </a:spcBef>
              <a:spcAft>
                <a:spcPts val="0"/>
              </a:spcAft>
              <a:buFont typeface="+mj-lt"/>
              <a:buAutoNum type="arabicPeriod"/>
            </a:pPr>
            <a:r>
              <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rPr>
              <a:t>Knee</a:t>
            </a:r>
          </a:p>
        </p:txBody>
      </p:sp>
      <p:sp>
        <p:nvSpPr>
          <p:cNvPr id="5" name="Right Arrow 4">
            <a:extLst>
              <a:ext uri="{FF2B5EF4-FFF2-40B4-BE49-F238E27FC236}">
                <a16:creationId xmlns:a16="http://schemas.microsoft.com/office/drawing/2014/main" id="{EDFD2580-F81F-FB37-BB2E-F1E1503DFC89}"/>
              </a:ext>
            </a:extLst>
          </p:cNvPr>
          <p:cNvSpPr/>
          <p:nvPr/>
        </p:nvSpPr>
        <p:spPr>
          <a:xfrm>
            <a:off x="3005117" y="3254487"/>
            <a:ext cx="977030" cy="11774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3F2E61F-3587-1426-BA6C-B2432963B320}"/>
              </a:ext>
            </a:extLst>
          </p:cNvPr>
          <p:cNvSpPr txBox="1"/>
          <p:nvPr/>
        </p:nvSpPr>
        <p:spPr>
          <a:xfrm>
            <a:off x="4300373" y="2319717"/>
            <a:ext cx="6100174" cy="461665"/>
          </a:xfrm>
          <a:prstGeom prst="rect">
            <a:avLst/>
          </a:prstGeom>
          <a:noFill/>
        </p:spPr>
        <p:txBody>
          <a:bodyPr wrap="square">
            <a:spAutoFit/>
          </a:bodyPr>
          <a:lstStyle/>
          <a:p>
            <a:pPr marL="0" marR="0" algn="just">
              <a:spcBef>
                <a:spcPts val="0"/>
              </a:spcBef>
              <a:spcAft>
                <a:spcPts val="0"/>
              </a:spcAft>
            </a:pPr>
            <a:r>
              <a:rPr lang="en-US" sz="2400" b="1" kern="100" dirty="0">
                <a:effectLst/>
                <a:latin typeface="Times New Roman" panose="02020603050405020304" pitchFamily="18" charset="0"/>
                <a:ea typeface="MS Mincho" panose="02020609040205080304" pitchFamily="49" charset="-128"/>
                <a:cs typeface="Times New Roman" panose="02020603050405020304" pitchFamily="18" charset="0"/>
              </a:rPr>
              <a:t>789 articles screened</a:t>
            </a:r>
            <a:endPar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8BC409A2-72CC-1BA4-BB84-C10EEAC63F0D}"/>
              </a:ext>
            </a:extLst>
          </p:cNvPr>
          <p:cNvPicPr>
            <a:picLocks noChangeAspect="1"/>
          </p:cNvPicPr>
          <p:nvPr/>
        </p:nvPicPr>
        <p:blipFill>
          <a:blip r:embed="rId2"/>
          <a:stretch>
            <a:fillRect/>
          </a:stretch>
        </p:blipFill>
        <p:spPr>
          <a:xfrm>
            <a:off x="4082712" y="2930895"/>
            <a:ext cx="3222378" cy="2368883"/>
          </a:xfrm>
          <a:prstGeom prst="rect">
            <a:avLst/>
          </a:prstGeom>
        </p:spPr>
      </p:pic>
      <p:sp>
        <p:nvSpPr>
          <p:cNvPr id="8" name="TextBox 7">
            <a:extLst>
              <a:ext uri="{FF2B5EF4-FFF2-40B4-BE49-F238E27FC236}">
                <a16:creationId xmlns:a16="http://schemas.microsoft.com/office/drawing/2014/main" id="{AF24425A-7A36-D135-43B7-A7BEF00C439F}"/>
              </a:ext>
            </a:extLst>
          </p:cNvPr>
          <p:cNvSpPr txBox="1"/>
          <p:nvPr/>
        </p:nvSpPr>
        <p:spPr>
          <a:xfrm>
            <a:off x="8827718" y="2319717"/>
            <a:ext cx="6100174" cy="461665"/>
          </a:xfrm>
          <a:prstGeom prst="rect">
            <a:avLst/>
          </a:prstGeom>
          <a:noFill/>
        </p:spPr>
        <p:txBody>
          <a:bodyPr wrap="square">
            <a:spAutoFit/>
          </a:bodyPr>
          <a:lstStyle/>
          <a:p>
            <a:pPr marL="0" marR="0" algn="just">
              <a:spcBef>
                <a:spcPts val="0"/>
              </a:spcBef>
              <a:spcAft>
                <a:spcPts val="0"/>
              </a:spcAft>
            </a:pPr>
            <a:r>
              <a:rPr lang="en-US" sz="2400" b="1" kern="100" dirty="0">
                <a:effectLst/>
                <a:latin typeface="Times New Roman" panose="02020603050405020304" pitchFamily="18" charset="0"/>
                <a:ea typeface="MS Mincho" panose="02020609040205080304" pitchFamily="49" charset="-128"/>
                <a:cs typeface="Times New Roman" panose="02020603050405020304" pitchFamily="18" charset="0"/>
              </a:rPr>
              <a:t>48 full-texts reviewed</a:t>
            </a:r>
            <a:endParaRPr lang="en-US" sz="2400" kern="1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9" name="Right Arrow 8">
            <a:extLst>
              <a:ext uri="{FF2B5EF4-FFF2-40B4-BE49-F238E27FC236}">
                <a16:creationId xmlns:a16="http://schemas.microsoft.com/office/drawing/2014/main" id="{534C5F0D-1880-7AFB-FD9B-E2F6BF54EC79}"/>
              </a:ext>
            </a:extLst>
          </p:cNvPr>
          <p:cNvSpPr/>
          <p:nvPr/>
        </p:nvSpPr>
        <p:spPr>
          <a:xfrm>
            <a:off x="7661926" y="3254487"/>
            <a:ext cx="977030" cy="11774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47728CE-6B97-62D9-9A54-F51F10415A8C}"/>
              </a:ext>
            </a:extLst>
          </p:cNvPr>
          <p:cNvPicPr>
            <a:picLocks noChangeAspect="1"/>
          </p:cNvPicPr>
          <p:nvPr/>
        </p:nvPicPr>
        <p:blipFill>
          <a:blip r:embed="rId3"/>
          <a:stretch>
            <a:fillRect/>
          </a:stretch>
        </p:blipFill>
        <p:spPr>
          <a:xfrm>
            <a:off x="8739521" y="2943087"/>
            <a:ext cx="3856562" cy="3572552"/>
          </a:xfrm>
          <a:prstGeom prst="rect">
            <a:avLst/>
          </a:prstGeom>
        </p:spPr>
      </p:pic>
    </p:spTree>
    <p:extLst>
      <p:ext uri="{BB962C8B-B14F-4D97-AF65-F5344CB8AC3E}">
        <p14:creationId xmlns:p14="http://schemas.microsoft.com/office/powerpoint/2010/main" val="92168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79463F-B192-4BA6-3366-E0FD80027149}"/>
              </a:ext>
            </a:extLst>
          </p:cNvPr>
          <p:cNvPicPr>
            <a:picLocks noChangeAspect="1"/>
          </p:cNvPicPr>
          <p:nvPr/>
        </p:nvPicPr>
        <p:blipFill>
          <a:blip r:embed="rId3"/>
          <a:stretch>
            <a:fillRect/>
          </a:stretch>
        </p:blipFill>
        <p:spPr>
          <a:xfrm>
            <a:off x="379718" y="4034006"/>
            <a:ext cx="4821965" cy="2288103"/>
          </a:xfrm>
          <a:prstGeom prst="rect">
            <a:avLst/>
          </a:prstGeom>
        </p:spPr>
      </p:pic>
      <p:sp>
        <p:nvSpPr>
          <p:cNvPr id="6" name="TextBox 5">
            <a:extLst>
              <a:ext uri="{FF2B5EF4-FFF2-40B4-BE49-F238E27FC236}">
                <a16:creationId xmlns:a16="http://schemas.microsoft.com/office/drawing/2014/main" id="{2EA78646-D2AD-541A-4711-776E7A6E6AE9}"/>
              </a:ext>
            </a:extLst>
          </p:cNvPr>
          <p:cNvSpPr txBox="1"/>
          <p:nvPr/>
        </p:nvSpPr>
        <p:spPr>
          <a:xfrm>
            <a:off x="379718" y="2394765"/>
            <a:ext cx="8183989" cy="1477328"/>
          </a:xfrm>
          <a:prstGeom prst="rect">
            <a:avLst/>
          </a:prstGeom>
          <a:noFill/>
        </p:spPr>
        <p:txBody>
          <a:bodyPr wrap="square">
            <a:spAutoFit/>
          </a:bodyPr>
          <a:lstStyle/>
          <a:p>
            <a:r>
              <a:rPr lang="en-US" b="1" u="sng" dirty="0">
                <a:solidFill>
                  <a:srgbClr val="002060"/>
                </a:solidFill>
                <a:latin typeface="Times New Roman" panose="02020603050405020304" pitchFamily="18" charset="0"/>
                <a:cs typeface="Times New Roman" panose="02020603050405020304" pitchFamily="18" charset="0"/>
              </a:rPr>
              <a:t>KNEE</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45° PA flexion view was more sensitive to joint space </a:t>
            </a:r>
          </a:p>
          <a:p>
            <a:r>
              <a:rPr lang="en-US" dirty="0">
                <a:solidFill>
                  <a:srgbClr val="002060"/>
                </a:solidFill>
                <a:latin typeface="Times New Roman" panose="02020603050405020304" pitchFamily="18" charset="0"/>
                <a:cs typeface="Times New Roman" panose="02020603050405020304" pitchFamily="18" charset="0"/>
              </a:rPr>
              <a:t>-- especially for </a:t>
            </a:r>
            <a:r>
              <a:rPr lang="en-US" i="1" dirty="0">
                <a:solidFill>
                  <a:srgbClr val="002060"/>
                </a:solidFill>
                <a:latin typeface="Times New Roman" panose="02020603050405020304" pitchFamily="18" charset="0"/>
                <a:cs typeface="Times New Roman" panose="02020603050405020304" pitchFamily="18" charset="0"/>
              </a:rPr>
              <a:t>lateral wear </a:t>
            </a:r>
          </a:p>
          <a:p>
            <a:r>
              <a:rPr lang="en-US" dirty="0">
                <a:solidFill>
                  <a:srgbClr val="002060"/>
                </a:solidFill>
                <a:latin typeface="Times New Roman" panose="02020603050405020304" pitchFamily="18" charset="0"/>
                <a:cs typeface="Times New Roman" panose="02020603050405020304" pitchFamily="18" charset="0"/>
              </a:rPr>
              <a:t>-- not for </a:t>
            </a:r>
            <a:r>
              <a:rPr lang="en-US" i="1" dirty="0">
                <a:solidFill>
                  <a:srgbClr val="002060"/>
                </a:solidFill>
                <a:latin typeface="Times New Roman" panose="02020603050405020304" pitchFamily="18" charset="0"/>
                <a:cs typeface="Times New Roman" panose="02020603050405020304" pitchFamily="18" charset="0"/>
              </a:rPr>
              <a:t>early</a:t>
            </a:r>
            <a:r>
              <a:rPr lang="en-US" dirty="0">
                <a:solidFill>
                  <a:srgbClr val="002060"/>
                </a:solidFill>
                <a:latin typeface="Times New Roman" panose="02020603050405020304" pitchFamily="18" charset="0"/>
                <a:cs typeface="Times New Roman" panose="02020603050405020304" pitchFamily="18" charset="0"/>
              </a:rPr>
              <a:t> disease</a:t>
            </a:r>
          </a:p>
        </p:txBody>
      </p:sp>
      <p:sp>
        <p:nvSpPr>
          <p:cNvPr id="7" name="Title 2">
            <a:extLst>
              <a:ext uri="{FF2B5EF4-FFF2-40B4-BE49-F238E27FC236}">
                <a16:creationId xmlns:a16="http://schemas.microsoft.com/office/drawing/2014/main" id="{EA6E7549-0122-3C65-6149-96CB32A8F276}"/>
              </a:ext>
            </a:extLst>
          </p:cNvPr>
          <p:cNvSpPr txBox="1">
            <a:spLocks/>
          </p:cNvSpPr>
          <p:nvPr/>
        </p:nvSpPr>
        <p:spPr>
          <a:xfrm>
            <a:off x="279357" y="1423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a:t>
            </a:r>
          </a:p>
          <a:p>
            <a:endParaRPr lang="en-TR">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801F93E1-3620-8888-142A-57BECE5C46CD}"/>
              </a:ext>
            </a:extLst>
          </p:cNvPr>
          <p:cNvPicPr>
            <a:picLocks noChangeAspect="1"/>
          </p:cNvPicPr>
          <p:nvPr/>
        </p:nvPicPr>
        <p:blipFill>
          <a:blip r:embed="rId4"/>
          <a:stretch>
            <a:fillRect/>
          </a:stretch>
        </p:blipFill>
        <p:spPr>
          <a:xfrm>
            <a:off x="6005842" y="3599062"/>
            <a:ext cx="5867400" cy="3048000"/>
          </a:xfrm>
          <a:prstGeom prst="rect">
            <a:avLst/>
          </a:prstGeom>
        </p:spPr>
      </p:pic>
      <p:sp>
        <p:nvSpPr>
          <p:cNvPr id="12" name="TextBox 11">
            <a:extLst>
              <a:ext uri="{FF2B5EF4-FFF2-40B4-BE49-F238E27FC236}">
                <a16:creationId xmlns:a16="http://schemas.microsoft.com/office/drawing/2014/main" id="{EA28DBB3-E028-0E16-0EE8-6DA613CBF609}"/>
              </a:ext>
            </a:extLst>
          </p:cNvPr>
          <p:cNvSpPr txBox="1"/>
          <p:nvPr/>
        </p:nvSpPr>
        <p:spPr>
          <a:xfrm>
            <a:off x="6096000" y="2935772"/>
            <a:ext cx="8183989" cy="646331"/>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Mechanical axis can differ up to 2°</a:t>
            </a:r>
          </a:p>
          <a:p>
            <a:r>
              <a:rPr lang="en-US" dirty="0">
                <a:solidFill>
                  <a:srgbClr val="002060"/>
                </a:solidFill>
                <a:latin typeface="Times New Roman" panose="02020603050405020304" pitchFamily="18" charset="0"/>
                <a:cs typeface="Times New Roman" panose="02020603050405020304" pitchFamily="18" charset="0"/>
              </a:rPr>
              <a:t>-- depends on tissue </a:t>
            </a:r>
            <a:r>
              <a:rPr lang="en-US" i="1" dirty="0">
                <a:solidFill>
                  <a:srgbClr val="002060"/>
                </a:solidFill>
                <a:latin typeface="Times New Roman" panose="02020603050405020304" pitchFamily="18" charset="0"/>
                <a:cs typeface="Times New Roman" panose="02020603050405020304" pitchFamily="18" charset="0"/>
              </a:rPr>
              <a:t>laxity</a:t>
            </a:r>
          </a:p>
        </p:txBody>
      </p:sp>
    </p:spTree>
    <p:extLst>
      <p:ext uri="{BB962C8B-B14F-4D97-AF65-F5344CB8AC3E}">
        <p14:creationId xmlns:p14="http://schemas.microsoft.com/office/powerpoint/2010/main" val="310573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A78646-D2AD-541A-4711-776E7A6E6AE9}"/>
              </a:ext>
            </a:extLst>
          </p:cNvPr>
          <p:cNvSpPr txBox="1"/>
          <p:nvPr/>
        </p:nvSpPr>
        <p:spPr>
          <a:xfrm>
            <a:off x="379719" y="2394765"/>
            <a:ext cx="5192026" cy="1200329"/>
          </a:xfrm>
          <a:prstGeom prst="rect">
            <a:avLst/>
          </a:prstGeom>
          <a:noFill/>
        </p:spPr>
        <p:txBody>
          <a:bodyPr wrap="square">
            <a:spAutoFit/>
          </a:bodyPr>
          <a:lstStyle/>
          <a:p>
            <a:r>
              <a:rPr lang="en-US" b="1" u="sng" dirty="0">
                <a:solidFill>
                  <a:srgbClr val="002060"/>
                </a:solidFill>
                <a:latin typeface="Times New Roman" panose="02020603050405020304" pitchFamily="18" charset="0"/>
                <a:cs typeface="Times New Roman" panose="02020603050405020304" pitchFamily="18" charset="0"/>
              </a:rPr>
              <a:t>HIP</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(1) supine AP pelvis, (2) standing AP pelvis, (3) standing lateral pelvis, (4) seated lateral pelvis</a:t>
            </a:r>
          </a:p>
        </p:txBody>
      </p:sp>
      <p:sp>
        <p:nvSpPr>
          <p:cNvPr id="7" name="Title 2">
            <a:extLst>
              <a:ext uri="{FF2B5EF4-FFF2-40B4-BE49-F238E27FC236}">
                <a16:creationId xmlns:a16="http://schemas.microsoft.com/office/drawing/2014/main" id="{EA6E7549-0122-3C65-6149-96CB32A8F276}"/>
              </a:ext>
            </a:extLst>
          </p:cNvPr>
          <p:cNvSpPr txBox="1">
            <a:spLocks/>
          </p:cNvSpPr>
          <p:nvPr/>
        </p:nvSpPr>
        <p:spPr>
          <a:xfrm>
            <a:off x="279357" y="14231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solidFill>
                  <a:srgbClr val="002060"/>
                </a:solidFill>
                <a:latin typeface="Times New Roman" panose="02020603050405020304" pitchFamily="18" charset="0"/>
                <a:cs typeface="Times New Roman" panose="02020603050405020304" pitchFamily="18" charset="0"/>
              </a:rPr>
              <a:t>Literature Review</a:t>
            </a:r>
          </a:p>
          <a:p>
            <a:endParaRPr lang="en-TR">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A28DBB3-E028-0E16-0EE8-6DA613CBF609}"/>
              </a:ext>
            </a:extLst>
          </p:cNvPr>
          <p:cNvSpPr txBox="1"/>
          <p:nvPr/>
        </p:nvSpPr>
        <p:spPr>
          <a:xfrm>
            <a:off x="5233671" y="2942342"/>
            <a:ext cx="3092514" cy="369332"/>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LLD: no cases varied by &gt;1 cm</a:t>
            </a:r>
          </a:p>
        </p:txBody>
      </p:sp>
      <p:pic>
        <p:nvPicPr>
          <p:cNvPr id="4098" name="Picture 2" descr="Radiographic measurements of spinopelvic alignment. Left: thoracic... |  Download Scientific Diagram">
            <a:extLst>
              <a:ext uri="{FF2B5EF4-FFF2-40B4-BE49-F238E27FC236}">
                <a16:creationId xmlns:a16="http://schemas.microsoft.com/office/drawing/2014/main" id="{3395272C-F71F-18BF-E4E1-B4BA96DB4B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8" t="3713"/>
          <a:stretch/>
        </p:blipFill>
        <p:spPr bwMode="auto">
          <a:xfrm>
            <a:off x="499872" y="3720328"/>
            <a:ext cx="4341306" cy="27998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56740FE-3FD6-8FCB-9B76-CFE0BF4A4FDE}"/>
              </a:ext>
            </a:extLst>
          </p:cNvPr>
          <p:cNvPicPr>
            <a:picLocks noChangeAspect="1"/>
          </p:cNvPicPr>
          <p:nvPr/>
        </p:nvPicPr>
        <p:blipFill>
          <a:blip r:embed="rId4"/>
          <a:stretch>
            <a:fillRect/>
          </a:stretch>
        </p:blipFill>
        <p:spPr>
          <a:xfrm>
            <a:off x="5233670" y="3546327"/>
            <a:ext cx="3092514" cy="2762765"/>
          </a:xfrm>
          <a:prstGeom prst="rect">
            <a:avLst/>
          </a:prstGeom>
        </p:spPr>
      </p:pic>
      <p:sp>
        <p:nvSpPr>
          <p:cNvPr id="5" name="TextBox 4">
            <a:extLst>
              <a:ext uri="{FF2B5EF4-FFF2-40B4-BE49-F238E27FC236}">
                <a16:creationId xmlns:a16="http://schemas.microsoft.com/office/drawing/2014/main" id="{77F0E043-A3BD-31C2-5A55-ED8B156BBD19}"/>
              </a:ext>
            </a:extLst>
          </p:cNvPr>
          <p:cNvSpPr txBox="1"/>
          <p:nvPr/>
        </p:nvSpPr>
        <p:spPr>
          <a:xfrm>
            <a:off x="8952592" y="2942342"/>
            <a:ext cx="3092514" cy="2308324"/>
          </a:xfrm>
          <a:prstGeom prst="rect">
            <a:avLst/>
          </a:prstGeom>
          <a:noFill/>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Variation in PT is well established</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Small decrease in AC was found in several reports </a:t>
            </a:r>
          </a:p>
          <a:p>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Variations in LCEA and SA remain contentious </a:t>
            </a:r>
          </a:p>
        </p:txBody>
      </p:sp>
    </p:spTree>
    <p:extLst>
      <p:ext uri="{BB962C8B-B14F-4D97-AF65-F5344CB8AC3E}">
        <p14:creationId xmlns:p14="http://schemas.microsoft.com/office/powerpoint/2010/main" val="96657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284594" y="1620283"/>
            <a:ext cx="9401298" cy="4470255"/>
          </a:xfrm>
        </p:spPr>
        <p:txBody>
          <a:bodyPr>
            <a:normAutofit/>
          </a:bodyPr>
          <a:lstStyle/>
          <a:p>
            <a:pPr algn="l"/>
            <a:r>
              <a:rPr lang="en-US" sz="4800" b="1" dirty="0">
                <a:highlight>
                  <a:srgbClr val="FF0000"/>
                </a:highlight>
                <a:latin typeface="Times New Roman" panose="02020603050405020304" pitchFamily="18" charset="0"/>
                <a:cs typeface="Times New Roman" panose="02020603050405020304" pitchFamily="18" charset="0"/>
              </a:rPr>
              <a:t>Question:</a:t>
            </a:r>
          </a:p>
          <a:p>
            <a:pPr algn="l"/>
            <a:r>
              <a:rPr lang="en-US" sz="4400" dirty="0">
                <a:solidFill>
                  <a:srgbClr val="002060"/>
                </a:solidFill>
                <a:latin typeface="Times New Roman" panose="02020603050405020304" pitchFamily="18" charset="0"/>
                <a:cs typeface="Times New Roman" panose="02020603050405020304" pitchFamily="18" charset="0"/>
              </a:rPr>
              <a:t>Should patients be </a:t>
            </a:r>
            <a:r>
              <a:rPr lang="en-US" sz="4400" i="1" dirty="0">
                <a:solidFill>
                  <a:srgbClr val="002060"/>
                </a:solidFill>
                <a:latin typeface="Times New Roman" panose="02020603050405020304" pitchFamily="18" charset="0"/>
                <a:cs typeface="Times New Roman" panose="02020603050405020304" pitchFamily="18" charset="0"/>
              </a:rPr>
              <a:t>weightbearing</a:t>
            </a:r>
            <a:r>
              <a:rPr lang="en-US" sz="4400" dirty="0">
                <a:solidFill>
                  <a:srgbClr val="002060"/>
                </a:solidFill>
                <a:latin typeface="Times New Roman" panose="02020603050405020304" pitchFamily="18" charset="0"/>
                <a:cs typeface="Times New Roman" panose="02020603050405020304" pitchFamily="18" charset="0"/>
              </a:rPr>
              <a:t> when obtaining preoperative radiographs of the hip and knee?</a:t>
            </a:r>
          </a:p>
          <a:p>
            <a:pPr marL="342900" indent="-342900" algn="l">
              <a:buFont typeface="Wingdings" pitchFamily="2" charset="2"/>
              <a:buChar char="v"/>
            </a:pPr>
            <a:endParaRPr lang="en-TR"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20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65D20F-9141-68D2-6774-12A301B5C910}"/>
              </a:ext>
            </a:extLst>
          </p:cNvPr>
          <p:cNvSpPr>
            <a:spLocks noGrp="1"/>
          </p:cNvSpPr>
          <p:nvPr>
            <p:ph type="subTitle" idx="1"/>
          </p:nvPr>
        </p:nvSpPr>
        <p:spPr>
          <a:xfrm>
            <a:off x="1297814" y="1614668"/>
            <a:ext cx="9401298" cy="4470255"/>
          </a:xfrm>
        </p:spPr>
        <p:txBody>
          <a:bodyPr>
            <a:normAutofit/>
          </a:bodyPr>
          <a:lstStyle/>
          <a:p>
            <a:pPr algn="l"/>
            <a:r>
              <a:rPr lang="en-US" sz="4800" b="1" dirty="0">
                <a:highlight>
                  <a:srgbClr val="FFFF00"/>
                </a:highlight>
                <a:latin typeface="Times New Roman" panose="02020603050405020304" pitchFamily="18" charset="0"/>
                <a:cs typeface="Times New Roman" panose="02020603050405020304" pitchFamily="18" charset="0"/>
              </a:rPr>
              <a:t>Rationale: </a:t>
            </a:r>
            <a:endParaRPr lang="en-TR" sz="4400">
              <a:highlight>
                <a:srgbClr val="FFFF00"/>
              </a:highligh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B66803D-0C0C-4CD5-AC23-5B871DE6E61E}"/>
              </a:ext>
            </a:extLst>
          </p:cNvPr>
          <p:cNvSpPr txBox="1"/>
          <p:nvPr/>
        </p:nvSpPr>
        <p:spPr>
          <a:xfrm>
            <a:off x="1297815" y="2345437"/>
            <a:ext cx="9401297" cy="4154984"/>
          </a:xfrm>
          <a:prstGeom prst="rect">
            <a:avLst/>
          </a:prstGeom>
          <a:noFill/>
        </p:spPr>
        <p:txBody>
          <a:bodyPr wrap="square">
            <a:spAutoFit/>
          </a:bodyPr>
          <a:lstStyle/>
          <a:p>
            <a:pPr marL="0" indent="0">
              <a:buNone/>
            </a:pPr>
            <a:r>
              <a:rPr lang="en-US" sz="2400" dirty="0">
                <a:solidFill>
                  <a:srgbClr val="002060"/>
                </a:solidFill>
                <a:latin typeface="Times New Roman" panose="02020603050405020304" pitchFamily="18" charset="0"/>
                <a:cs typeface="Times New Roman" panose="02020603050405020304" pitchFamily="18" charset="0"/>
              </a:rPr>
              <a:t>Despite the limitations of conventional radiographs, they remain the most practical and readily available imaging tools for preoperative planning in patients with hip and knee arthritis. It is the consensus of this panel that weightbearing radiographs should be obtained whenever possible as they provide additional information on joint space narrowing, lower extremity alignment, the spinopelvic relationship, limb length discrepancy and other radiographic parameters. This also provides additional information on the affected joint in functional positions. Technological advancements such as the EOS imaging system could enhance the accuracy and comprehensiveness of these assessments, supporting the use of weightbearing radiographs as standard practice.</a:t>
            </a:r>
          </a:p>
        </p:txBody>
      </p:sp>
    </p:spTree>
    <p:extLst>
      <p:ext uri="{BB962C8B-B14F-4D97-AF65-F5344CB8AC3E}">
        <p14:creationId xmlns:p14="http://schemas.microsoft.com/office/powerpoint/2010/main" val="324054535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2B840B92403B6E46AC9F9DC6E234F7AC" ma:contentTypeVersion="16" ma:contentTypeDescription="Yeni belge oluşturun." ma:contentTypeScope="" ma:versionID="7514b18c6098b7855efbf3d658a0b053">
  <xsd:schema xmlns:xsd="http://www.w3.org/2001/XMLSchema" xmlns:xs="http://www.w3.org/2001/XMLSchema" xmlns:p="http://schemas.microsoft.com/office/2006/metadata/properties" xmlns:ns2="6b2cb18b-1808-4a12-b3e4-0026674f10ec" xmlns:ns3="5e998ea4-89a7-4b33-a9ed-5044a4d65497" targetNamespace="http://schemas.microsoft.com/office/2006/metadata/properties" ma:root="true" ma:fieldsID="9f0748201c77966b270ec4d6aa41c4b7" ns2:_="" ns3:_="">
    <xsd:import namespace="6b2cb18b-1808-4a12-b3e4-0026674f10ec"/>
    <xsd:import namespace="5e998ea4-89a7-4b33-a9ed-5044a4d6549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Tarih"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cb18b-1808-4a12-b3e4-0026674f10ec"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TaxCatchAll" ma:index="14" nillable="true" ma:displayName="Taxonomy Catch All Column" ma:hidden="true" ma:list="{e838da6f-f4e1-4ccf-b804-d5d5cd3133fd}" ma:internalName="TaxCatchAll" ma:showField="CatchAllData" ma:web="6b2cb18b-1808-4a12-b3e4-0026674f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998ea4-89a7-4b33-a9ed-5044a4d6549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Resim Etiketleri" ma:readOnly="false" ma:fieldId="{5cf76f15-5ced-4ddc-b409-7134ff3c332f}" ma:taxonomyMulti="true" ma:sspId="e58c957c-ee55-4f6f-9beb-d227bd4327b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Tarih" ma:index="21" nillable="true" ma:displayName="Tarih" ma:format="DateOnly" ma:internalName="Tarih">
      <xsd:simpleType>
        <xsd:restriction base="dms:DateTim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b2cb18b-1808-4a12-b3e4-0026674f10ec" xsi:nil="true"/>
    <Tarih xmlns="5e998ea4-89a7-4b33-a9ed-5044a4d65497" xsi:nil="true"/>
    <lcf76f155ced4ddcb4097134ff3c332f xmlns="5e998ea4-89a7-4b33-a9ed-5044a4d65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4EC9C4-5697-4725-8CDC-8BB81BD53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cb18b-1808-4a12-b3e4-0026674f10ec"/>
    <ds:schemaRef ds:uri="5e998ea4-89a7-4b33-a9ed-5044a4d65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2D4354-B25A-448A-B9A3-A5FBB3131EE7}">
  <ds:schemaRefs>
    <ds:schemaRef ds:uri="http://schemas.microsoft.com/sharepoint/v3/contenttype/forms"/>
  </ds:schemaRefs>
</ds:datastoreItem>
</file>

<file path=customXml/itemProps3.xml><?xml version="1.0" encoding="utf-8"?>
<ds:datastoreItem xmlns:ds="http://schemas.openxmlformats.org/officeDocument/2006/customXml" ds:itemID="{C8265FE3-6229-4FAD-9775-69AC66D14E5A}">
  <ds:schemaRefs>
    <ds:schemaRef ds:uri="http://schemas.microsoft.com/office/2006/metadata/properties"/>
    <ds:schemaRef ds:uri="http://schemas.microsoft.com/office/infopath/2007/PartnerControls"/>
    <ds:schemaRef ds:uri="6b2cb18b-1808-4a12-b3e4-0026674f10ec"/>
    <ds:schemaRef ds:uri="5e998ea4-89a7-4b33-a9ed-5044a4d65497"/>
  </ds:schemaRefs>
</ds:datastoreItem>
</file>

<file path=docProps/app.xml><?xml version="1.0" encoding="utf-8"?>
<Properties xmlns="http://schemas.openxmlformats.org/officeDocument/2006/extended-properties" xmlns:vt="http://schemas.openxmlformats.org/officeDocument/2006/docPropsVTypes">
  <TotalTime>203</TotalTime>
  <Words>1069</Words>
  <Application>Microsoft Office PowerPoint</Application>
  <PresentationFormat>Geniş ekran</PresentationFormat>
  <Paragraphs>100</Paragraphs>
  <Slides>10</Slides>
  <Notes>3</Notes>
  <HiddenSlides>1</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vt:i4>
      </vt:variant>
    </vt:vector>
  </HeadingPairs>
  <TitlesOfParts>
    <vt:vector size="17" baseType="lpstr">
      <vt:lpstr>Aptos</vt:lpstr>
      <vt:lpstr>Aptos Display</vt:lpstr>
      <vt:lpstr>Arial</vt:lpstr>
      <vt:lpstr>Calibri</vt:lpstr>
      <vt:lpstr>Times New Roman</vt:lpstr>
      <vt:lpstr>Wingdings</vt:lpstr>
      <vt:lpstr>Office Teması</vt:lpstr>
      <vt:lpstr>PowerPoint Sunusu</vt:lpstr>
      <vt:lpstr>PowerPoint Sunusu</vt:lpstr>
      <vt:lpstr>Why is this topic Important</vt:lpstr>
      <vt:lpstr>Why is this topic Important</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Deniz Demirkıran</dc:creator>
  <cp:lastModifiedBy>kayhan karaytug</cp:lastModifiedBy>
  <cp:revision>15</cp:revision>
  <dcterms:created xsi:type="dcterms:W3CDTF">2024-06-13T13:25:39Z</dcterms:created>
  <dcterms:modified xsi:type="dcterms:W3CDTF">2024-08-25T20:35:55Z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0x0101002B840B92403B6E46AC9F9DC6E234F7AC</vt:lpwstr>
  </property>
  <property fmtid="{D5CDD505-2E9C-101B-9397-08002B2CF9AE}" pid="3" name="MediaServiceImageTags">
    <vt:lpwstr/>
  </property>
</Properties>
</file>